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7611" r:id="rId1"/>
    <p:sldMasterId id="2147488082" r:id="rId2"/>
    <p:sldMasterId id="2147488132" r:id="rId3"/>
  </p:sldMasterIdLst>
  <p:notesMasterIdLst>
    <p:notesMasterId r:id="rId50"/>
  </p:notesMasterIdLst>
  <p:sldIdLst>
    <p:sldId id="2147478577" r:id="rId4"/>
    <p:sldId id="2147470170" r:id="rId5"/>
    <p:sldId id="2076136748" r:id="rId6"/>
    <p:sldId id="2147470893" r:id="rId7"/>
    <p:sldId id="2147470896" r:id="rId8"/>
    <p:sldId id="2147470888" r:id="rId9"/>
    <p:sldId id="2147483634" r:id="rId10"/>
    <p:sldId id="2147470904" r:id="rId11"/>
    <p:sldId id="2147483633" r:id="rId12"/>
    <p:sldId id="333" r:id="rId13"/>
    <p:sldId id="2147481211" r:id="rId14"/>
    <p:sldId id="2147483631" r:id="rId15"/>
    <p:sldId id="2147481212" r:id="rId16"/>
    <p:sldId id="2147477801" r:id="rId17"/>
    <p:sldId id="2147479129" r:id="rId18"/>
    <p:sldId id="2147479097" r:id="rId19"/>
    <p:sldId id="2141411480" r:id="rId20"/>
    <p:sldId id="3414" r:id="rId21"/>
    <p:sldId id="2147479132" r:id="rId22"/>
    <p:sldId id="2141411528" r:id="rId23"/>
    <p:sldId id="2147483635" r:id="rId24"/>
    <p:sldId id="2147479147" r:id="rId25"/>
    <p:sldId id="2147481210" r:id="rId26"/>
    <p:sldId id="2147481209" r:id="rId27"/>
    <p:sldId id="315" r:id="rId28"/>
    <p:sldId id="316" r:id="rId29"/>
    <p:sldId id="317" r:id="rId30"/>
    <p:sldId id="2147481167" r:id="rId31"/>
    <p:sldId id="10639" r:id="rId32"/>
    <p:sldId id="339" r:id="rId33"/>
    <p:sldId id="2147470738" r:id="rId34"/>
    <p:sldId id="2147482759" r:id="rId35"/>
    <p:sldId id="2147483630" r:id="rId36"/>
    <p:sldId id="279" r:id="rId37"/>
    <p:sldId id="2147479153" r:id="rId38"/>
    <p:sldId id="2147479156" r:id="rId39"/>
    <p:sldId id="2147479150" r:id="rId40"/>
    <p:sldId id="2147479154" r:id="rId41"/>
    <p:sldId id="2147482936" r:id="rId42"/>
    <p:sldId id="2147482937" r:id="rId43"/>
    <p:sldId id="2147483637" r:id="rId44"/>
    <p:sldId id="2147483638" r:id="rId45"/>
    <p:sldId id="2147483639" r:id="rId46"/>
    <p:sldId id="2147481213" r:id="rId47"/>
    <p:sldId id="2147479138" r:id="rId48"/>
    <p:sldId id="214747908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B0533026-3E20-48A4-95E5-658249E4B427}">
          <p14:sldIdLst>
            <p14:sldId id="2147478577"/>
          </p14:sldIdLst>
        </p14:section>
        <p14:section name="App Modenization" id="{1BDDA7DE-89F2-4ABB-85BA-23E908CBA7F0}">
          <p14:sldIdLst>
            <p14:sldId id="2147470170"/>
            <p14:sldId id="2076136748"/>
            <p14:sldId id="2147470893"/>
            <p14:sldId id="2147470896"/>
            <p14:sldId id="2147470888"/>
            <p14:sldId id="2147483634"/>
            <p14:sldId id="2147470904"/>
            <p14:sldId id="2147483633"/>
            <p14:sldId id="333"/>
            <p14:sldId id="2147481211"/>
            <p14:sldId id="2147483631"/>
            <p14:sldId id="2147481212"/>
            <p14:sldId id="2147477801"/>
          </p14:sldIdLst>
        </p14:section>
        <p14:section name="App Service" id="{DAFBEDAD-5AA1-4ED9-A91E-0FB4BB6FA537}">
          <p14:sldIdLst>
            <p14:sldId id="2147479129"/>
            <p14:sldId id="2147479097"/>
            <p14:sldId id="2141411480"/>
          </p14:sldIdLst>
        </p14:section>
        <p14:section name="Static Web App" id="{4E3BC0C2-024B-4C0D-93D0-85FC27372BF8}">
          <p14:sldIdLst>
            <p14:sldId id="3414"/>
            <p14:sldId id="2147479132"/>
            <p14:sldId id="2141411528"/>
            <p14:sldId id="2147483635"/>
          </p14:sldIdLst>
        </p14:section>
        <p14:section name="AKS" id="{D20A9662-E158-4AC3-8781-F4D8B6A1E7A2}">
          <p14:sldIdLst>
            <p14:sldId id="2147479147"/>
            <p14:sldId id="2147481210"/>
            <p14:sldId id="2147481209"/>
            <p14:sldId id="315"/>
            <p14:sldId id="316"/>
            <p14:sldId id="317"/>
            <p14:sldId id="2147481167"/>
          </p14:sldIdLst>
        </p14:section>
        <p14:section name="API Management" id="{97340F37-9C4C-4D24-827C-0718619CD2CD}">
          <p14:sldIdLst>
            <p14:sldId id="10639"/>
            <p14:sldId id="339"/>
            <p14:sldId id="2147470738"/>
            <p14:sldId id="2147482759"/>
            <p14:sldId id="2147483630"/>
            <p14:sldId id="279"/>
          </p14:sldIdLst>
        </p14:section>
        <p14:section name="Monitor" id="{FAEBAE39-083B-4230-A29F-0062B42FEF9E}">
          <p14:sldIdLst>
            <p14:sldId id="2147479153"/>
            <p14:sldId id="2147479156"/>
            <p14:sldId id="2147479150"/>
            <p14:sldId id="2147479154"/>
          </p14:sldIdLst>
        </p14:section>
        <p14:section name="GitHub" id="{316E82B2-61FE-45E5-8516-1FF4526E54E1}">
          <p14:sldIdLst>
            <p14:sldId id="2147482936"/>
            <p14:sldId id="2147482937"/>
            <p14:sldId id="2147483637"/>
            <p14:sldId id="2147483638"/>
            <p14:sldId id="2147483639"/>
            <p14:sldId id="2147481213"/>
          </p14:sldIdLst>
        </p14:section>
        <p14:section name="End" id="{7AE2D383-33DD-4386-89A0-04A9C2064E08}">
          <p14:sldIdLst>
            <p14:sldId id="2147479138"/>
            <p14:sldId id="214747908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8536"/>
    <a:srgbClr val="161E2D"/>
    <a:srgbClr val="EAEBEC"/>
    <a:srgbClr val="000000"/>
    <a:srgbClr val="3C62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ED182B-5DAB-4EE3-B263-20E42BAAC406}" v="11" dt="2024-10-31T09:38:18.830"/>
    <p1510:client id="{633C1DF0-B2D2-4056-B050-BCB55C3C8AD8}" v="36" dt="2024-10-31T06:52:37.6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667" autoAdjust="0"/>
    <p:restoredTop sz="83512" autoAdjust="0"/>
  </p:normalViewPr>
  <p:slideViewPr>
    <p:cSldViewPr snapToGrid="0">
      <p:cViewPr varScale="1">
        <p:scale>
          <a:sx n="90" d="100"/>
          <a:sy n="90" d="100"/>
        </p:scale>
        <p:origin x="28" y="360"/>
      </p:cViewPr>
      <p:guideLst/>
    </p:cSldViewPr>
  </p:slideViewPr>
  <p:notesTextViewPr>
    <p:cViewPr>
      <p:scale>
        <a:sx n="1" d="1"/>
        <a:sy n="1" d="1"/>
      </p:scale>
      <p:origin x="0" y="0"/>
    </p:cViewPr>
  </p:notesTextViewPr>
  <p:sorterViewPr>
    <p:cViewPr>
      <p:scale>
        <a:sx n="66" d="100"/>
        <a:sy n="66" d="100"/>
      </p:scale>
      <p:origin x="0" y="-172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microsoft.com/office/2018/10/relationships/authors" Target="author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36F5E8-26D5-4EC3-874B-2B033CE62E5B}" type="datetimeFigureOut">
              <a:rPr lang="en-US" smtClean="0"/>
              <a:t>10/31/2024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919B5B-543D-4708-8FB8-053703CA7793}" type="slidenum">
              <a:rPr lang="en-US" smtClean="0"/>
              <a:t>‹#›</a:t>
            </a:fld>
            <a:endParaRPr lang="en-US"/>
          </a:p>
        </p:txBody>
      </p:sp>
    </p:spTree>
    <p:extLst>
      <p:ext uri="{BB962C8B-B14F-4D97-AF65-F5344CB8AC3E}">
        <p14:creationId xmlns:p14="http://schemas.microsoft.com/office/powerpoint/2010/main" val="1455541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69D98E-00C0-4BFC-8AEA-80D645241C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7332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A41D0-81A7-54BB-D1C1-9C935233B4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BA2B2C-6CC5-351B-8B44-0399DC66E2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62CB65-99F5-55E0-591E-DDF2FE1FC673}"/>
              </a:ext>
            </a:extLst>
          </p:cNvPr>
          <p:cNvSpPr>
            <a:spLocks noGrp="1"/>
          </p:cNvSpPr>
          <p:nvPr>
            <p:ph type="body" idx="1"/>
          </p:nvPr>
        </p:nvSpPr>
        <p:spPr/>
        <p:txBody>
          <a:bodyPr/>
          <a:lstStyle/>
          <a:p>
            <a:endParaRPr lang="en-AU"/>
          </a:p>
        </p:txBody>
      </p:sp>
      <p:sp>
        <p:nvSpPr>
          <p:cNvPr id="4" name="Header Placeholder 3">
            <a:extLst>
              <a:ext uri="{FF2B5EF4-FFF2-40B4-BE49-F238E27FC236}">
                <a16:creationId xmlns:a16="http://schemas.microsoft.com/office/drawing/2014/main" id="{36681EAA-2A9C-5BF7-3102-826CB554CE0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24CB0F8-CBA1-0253-983F-4B06CFBCF5B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E353039-1915-4668-41E3-E73ED5A4B23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5:29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4A5951C-8242-118C-F213-CF4611835FF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4633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5:29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3377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E847A55-1ACE-D148-B58E-EFEEAFDE7AB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5484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96B17A-C6DF-E541-AEBD-D16B2194AA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5527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5:29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2390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48D85-8E75-4E45-ACAD-09E4F2FCB9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158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BA76F5-BD97-4D76-A92D-0F3CAFF10E7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09382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919B5B-543D-4708-8FB8-053703CA7793}" type="slidenum">
              <a:rPr lang="en-US" smtClean="0"/>
              <a:t>14</a:t>
            </a:fld>
            <a:endParaRPr lang="en-US"/>
          </a:p>
        </p:txBody>
      </p:sp>
    </p:spTree>
    <p:extLst>
      <p:ext uri="{BB962C8B-B14F-4D97-AF65-F5344CB8AC3E}">
        <p14:creationId xmlns:p14="http://schemas.microsoft.com/office/powerpoint/2010/main" val="4273275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ea typeface="+mn-ea"/>
              <a:cs typeface="Arial" pitchFamily="34" charset="0"/>
            </a:endParaRPr>
          </a:p>
        </p:txBody>
      </p:sp>
    </p:spTree>
    <p:extLst>
      <p:ext uri="{BB962C8B-B14F-4D97-AF65-F5344CB8AC3E}">
        <p14:creationId xmlns:p14="http://schemas.microsoft.com/office/powerpoint/2010/main" val="26258674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C6E22-02FF-E34E-90C1-5DB4C1E4EA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709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C6E22-02FF-E34E-90C1-5DB4C1E4EA1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619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53F1A-D802-FCC9-F341-875B69C86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1284CC-416E-1784-2C7A-2F1A359EA6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BE23E1-F43B-FB79-E3EB-88A40B998872}"/>
              </a:ext>
            </a:extLst>
          </p:cNvPr>
          <p:cNvSpPr>
            <a:spLocks noGrp="1"/>
          </p:cNvSpPr>
          <p:nvPr>
            <p:ph type="body" idx="1"/>
          </p:nvPr>
        </p:nvSpPr>
        <p:spPr/>
        <p:txBody>
          <a:bodyPr/>
          <a:lstStyle/>
          <a:p>
            <a:endParaRPr lang="en-AU"/>
          </a:p>
        </p:txBody>
      </p:sp>
      <p:sp>
        <p:nvSpPr>
          <p:cNvPr id="4" name="Header Placeholder 3">
            <a:extLst>
              <a:ext uri="{FF2B5EF4-FFF2-40B4-BE49-F238E27FC236}">
                <a16:creationId xmlns:a16="http://schemas.microsoft.com/office/drawing/2014/main" id="{F4BC0C6E-17CE-E757-44CF-FA8EEB99A04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ED91F55-9C86-410A-0BBF-537F3ED250F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9B72E43-F60D-678D-049B-D27306825B6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5:29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55666E2-893D-B9FD-85A2-442EA2DDBA9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6791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0C313-2EB5-4E8F-DC73-CFD6B9C296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581325-E045-538B-BE9F-D20FB8DC2B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A18916-C92E-E41F-EAC9-51A34FE913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4D029B2-D995-2D18-F795-F15A78884D8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37670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3.xml"/><Relationship Id="rId4" Type="http://schemas.openxmlformats.org/officeDocument/2006/relationships/image" Target="../media/image52.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3.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4.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5.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2.xml"/><Relationship Id="rId4" Type="http://schemas.openxmlformats.org/officeDocument/2006/relationships/image" Target="../media/image21.jp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16.jpeg"/><Relationship Id="rId4" Type="http://schemas.openxmlformats.org/officeDocument/2006/relationships/image" Target="../media/image15.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38134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GB"/>
              <a:t>Click to edit Master title style</a:t>
            </a:r>
            <a:endParaRPr lang="en-US"/>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GB"/>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98173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194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232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5985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478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8722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916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print">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7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010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015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739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GB"/>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9197005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3192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083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22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174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2135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42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610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08124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0236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76881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GB"/>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2187542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bg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bg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34640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0653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35626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9632374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496375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506873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587658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528430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127008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1943604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GB"/>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9543248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1819680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3925814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a:t>Section title</a:t>
            </a:r>
          </a:p>
        </p:txBody>
      </p:sp>
    </p:spTree>
    <p:extLst>
      <p:ext uri="{BB962C8B-B14F-4D97-AF65-F5344CB8AC3E}">
        <p14:creationId xmlns:p14="http://schemas.microsoft.com/office/powerpoint/2010/main" val="476570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Quote author</a:t>
            </a:r>
          </a:p>
        </p:txBody>
      </p:sp>
    </p:spTree>
    <p:extLst>
      <p:ext uri="{BB962C8B-B14F-4D97-AF65-F5344CB8AC3E}">
        <p14:creationId xmlns:p14="http://schemas.microsoft.com/office/powerpoint/2010/main" val="3970371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462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4067466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5682226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679702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8255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2140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22928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18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3774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61511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7537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8537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7509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2852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5865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45869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1240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4687913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39381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87168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1165869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38083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8670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48138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913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36817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GB"/>
              <a:t>Click to edit Master title style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90803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7348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8574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63844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402809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1288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3400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144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65986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70633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48948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3373748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36161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14733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520387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297661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495914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35008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090889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868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16184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748074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003248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08364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95689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10884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2911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39142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52883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12847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682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49845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5926846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66889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89196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946258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39130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90191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570413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6756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43546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9240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5438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3743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9203648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39927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0269897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8530150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83519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cstate="print">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66547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26678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80248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Text" pitchFamily="2"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4625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Sans Text" pitchFamily="2"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5682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81128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a:p>
        </p:txBody>
      </p:sp>
    </p:spTree>
    <p:extLst>
      <p:ext uri="{BB962C8B-B14F-4D97-AF65-F5344CB8AC3E}">
        <p14:creationId xmlns:p14="http://schemas.microsoft.com/office/powerpoint/2010/main" val="8854918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2492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99462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30719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50725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6188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58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84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404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051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85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772758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5088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409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570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60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754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0274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73850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3829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91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4495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47" Type="http://schemas.openxmlformats.org/officeDocument/2006/relationships/slideLayout" Target="../slideLayouts/slideLayout70.xml"/><Relationship Id="rId50" Type="http://schemas.openxmlformats.org/officeDocument/2006/relationships/theme" Target="../theme/theme2.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9" Type="http://schemas.openxmlformats.org/officeDocument/2006/relationships/slideLayout" Target="../slideLayouts/slideLayout52.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45" Type="http://schemas.openxmlformats.org/officeDocument/2006/relationships/slideLayout" Target="../slideLayouts/slideLayout68.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49" Type="http://schemas.openxmlformats.org/officeDocument/2006/relationships/slideLayout" Target="../slideLayouts/slideLayout7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4" Type="http://schemas.openxmlformats.org/officeDocument/2006/relationships/slideLayout" Target="../slideLayouts/slideLayout67.xml"/><Relationship Id="rId52" Type="http://schemas.openxmlformats.org/officeDocument/2006/relationships/image" Target="../media/image7.svg"/><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48" Type="http://schemas.openxmlformats.org/officeDocument/2006/relationships/slideLayout" Target="../slideLayouts/slideLayout71.xml"/><Relationship Id="rId8" Type="http://schemas.openxmlformats.org/officeDocument/2006/relationships/slideLayout" Target="../slideLayouts/slideLayout31.xml"/><Relationship Id="rId51" Type="http://schemas.openxmlformats.org/officeDocument/2006/relationships/image" Target="../media/image6.png"/><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46" Type="http://schemas.openxmlformats.org/officeDocument/2006/relationships/slideLayout" Target="../slideLayouts/slideLayout69.xml"/><Relationship Id="rId20" Type="http://schemas.openxmlformats.org/officeDocument/2006/relationships/slideLayout" Target="../slideLayouts/slideLayout43.xml"/><Relationship Id="rId41" Type="http://schemas.openxmlformats.org/officeDocument/2006/relationships/slideLayout" Target="../slideLayouts/slideLayout64.xml"/><Relationship Id="rId1" Type="http://schemas.openxmlformats.org/officeDocument/2006/relationships/slideLayout" Target="../slideLayouts/slideLayout24.xml"/><Relationship Id="rId6"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63" Type="http://schemas.openxmlformats.org/officeDocument/2006/relationships/slideLayout" Target="../slideLayouts/slideLayout135.xml"/><Relationship Id="rId68" Type="http://schemas.openxmlformats.org/officeDocument/2006/relationships/slideLayout" Target="../slideLayouts/slideLayout14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slideLayout" Target="../slideLayouts/slideLayout125.xml"/><Relationship Id="rId58" Type="http://schemas.openxmlformats.org/officeDocument/2006/relationships/slideLayout" Target="../slideLayouts/slideLayout130.xml"/><Relationship Id="rId66" Type="http://schemas.openxmlformats.org/officeDocument/2006/relationships/slideLayout" Target="../slideLayouts/slideLayout138.xml"/><Relationship Id="rId5" Type="http://schemas.openxmlformats.org/officeDocument/2006/relationships/slideLayout" Target="../slideLayouts/slideLayout77.xml"/><Relationship Id="rId61" Type="http://schemas.openxmlformats.org/officeDocument/2006/relationships/slideLayout" Target="../slideLayouts/slideLayout133.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56" Type="http://schemas.openxmlformats.org/officeDocument/2006/relationships/slideLayout" Target="../slideLayouts/slideLayout128.xml"/><Relationship Id="rId64" Type="http://schemas.openxmlformats.org/officeDocument/2006/relationships/slideLayout" Target="../slideLayouts/slideLayout136.xml"/><Relationship Id="rId69" Type="http://schemas.openxmlformats.org/officeDocument/2006/relationships/slideLayout" Target="../slideLayouts/slideLayout141.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72" Type="http://schemas.openxmlformats.org/officeDocument/2006/relationships/image" Target="../media/image6.png"/><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59" Type="http://schemas.openxmlformats.org/officeDocument/2006/relationships/slideLayout" Target="../slideLayouts/slideLayout131.xml"/><Relationship Id="rId67" Type="http://schemas.openxmlformats.org/officeDocument/2006/relationships/slideLayout" Target="../slideLayouts/slideLayout139.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slideLayout" Target="../slideLayouts/slideLayout126.xml"/><Relationship Id="rId62" Type="http://schemas.openxmlformats.org/officeDocument/2006/relationships/slideLayout" Target="../slideLayouts/slideLayout134.xml"/><Relationship Id="rId70" Type="http://schemas.openxmlformats.org/officeDocument/2006/relationships/slideLayout" Target="../slideLayouts/slideLayout142.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 Id="rId57" Type="http://schemas.openxmlformats.org/officeDocument/2006/relationships/slideLayout" Target="../slideLayouts/slideLayout129.xml"/><Relationship Id="rId10" Type="http://schemas.openxmlformats.org/officeDocument/2006/relationships/slideLayout" Target="../slideLayouts/slideLayout82.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 Id="rId60" Type="http://schemas.openxmlformats.org/officeDocument/2006/relationships/slideLayout" Target="../slideLayouts/slideLayout132.xml"/><Relationship Id="rId65" Type="http://schemas.openxmlformats.org/officeDocument/2006/relationships/slideLayout" Target="../slideLayouts/slideLayout137.xml"/><Relationship Id="rId73" Type="http://schemas.openxmlformats.org/officeDocument/2006/relationships/image" Target="../media/image7.svg"/><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slideLayout" Target="../slideLayouts/slideLayout111.xml"/><Relationship Id="rId34" Type="http://schemas.openxmlformats.org/officeDocument/2006/relationships/slideLayout" Target="../slideLayouts/slideLayout106.xml"/><Relationship Id="rId50" Type="http://schemas.openxmlformats.org/officeDocument/2006/relationships/slideLayout" Target="../slideLayouts/slideLayout122.xml"/><Relationship Id="rId55" Type="http://schemas.openxmlformats.org/officeDocument/2006/relationships/slideLayout" Target="../slideLayouts/slideLayout127.xml"/><Relationship Id="rId7" Type="http://schemas.openxmlformats.org/officeDocument/2006/relationships/slideLayout" Target="../slideLayouts/slideLayout79.xml"/><Relationship Id="rId7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4" name="Object 33" hidden="1">
            <a:extLst>
              <a:ext uri="{FF2B5EF4-FFF2-40B4-BE49-F238E27FC236}">
                <a16:creationId xmlns:a16="http://schemas.microsoft.com/office/drawing/2014/main" id="{BC627767-F9F6-4A9C-B3F7-38BBBF65CEC2}"/>
              </a:ext>
            </a:extLst>
          </p:cNvPr>
          <p:cNvGraphicFramePr>
            <a:graphicFrameLocks noChangeAspect="1"/>
          </p:cNvGraphicFramePr>
          <p:nvPr userDrawn="1">
            <p:custDataLst>
              <p:tags r:id="rId25"/>
            </p:custDataLst>
            <p:extLst>
              <p:ext uri="{D42A27DB-BD31-4B8C-83A1-F6EECF244321}">
                <p14:modId xmlns:p14="http://schemas.microsoft.com/office/powerpoint/2010/main" val="42731991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7" imgW="503" imgH="503" progId="TCLayout.ActiveDocument.1">
                  <p:embed/>
                </p:oleObj>
              </mc:Choice>
              <mc:Fallback>
                <p:oleObj name="think-cell Slide" r:id="rId27" imgW="503" imgH="503" progId="TCLayout.ActiveDocument.1">
                  <p:embed/>
                  <p:pic>
                    <p:nvPicPr>
                      <p:cNvPr id="34" name="Object 33" hidden="1">
                        <a:extLst>
                          <a:ext uri="{FF2B5EF4-FFF2-40B4-BE49-F238E27FC236}">
                            <a16:creationId xmlns:a16="http://schemas.microsoft.com/office/drawing/2014/main" id="{BC627767-F9F6-4A9C-B3F7-38BBBF65CEC2}"/>
                          </a:ext>
                        </a:extLst>
                      </p:cNvPr>
                      <p:cNvPicPr/>
                      <p:nvPr/>
                    </p:nvPicPr>
                    <p:blipFill>
                      <a:blip r:embed="rId28"/>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7D94DDBD-3D15-4DB2-867C-AAB4D45BD679}"/>
              </a:ext>
            </a:extLst>
          </p:cNvPr>
          <p:cNvSpPr/>
          <p:nvPr userDrawn="1">
            <p:custDataLst>
              <p:tags r:id="rId26"/>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l" defTabSz="932472" fontAlgn="base">
              <a:spcBef>
                <a:spcPct val="0"/>
              </a:spcBef>
              <a:spcAft>
                <a:spcPct val="0"/>
              </a:spcAft>
            </a:pPr>
            <a:endParaRPr lang="en-GB" sz="36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821301725"/>
      </p:ext>
    </p:extLst>
  </p:cSld>
  <p:clrMap bg1="lt1" tx1="dk1" bg2="lt2" tx2="dk2" accent1="accent1" accent2="accent2" accent3="accent3" accent4="accent4" accent5="accent5" accent6="accent6" hlink="hlink" folHlink="folHlink"/>
  <p:sldLayoutIdLst>
    <p:sldLayoutId id="2147487612" r:id="rId1"/>
    <p:sldLayoutId id="2147487613" r:id="rId2"/>
    <p:sldLayoutId id="2147487614" r:id="rId3"/>
    <p:sldLayoutId id="2147487615" r:id="rId4"/>
    <p:sldLayoutId id="2147487616" r:id="rId5"/>
    <p:sldLayoutId id="2147487617" r:id="rId6"/>
    <p:sldLayoutId id="2147487618" r:id="rId7"/>
    <p:sldLayoutId id="2147487619" r:id="rId8"/>
    <p:sldLayoutId id="2147487620" r:id="rId9"/>
    <p:sldLayoutId id="2147487621" r:id="rId10"/>
    <p:sldLayoutId id="2147487622" r:id="rId11"/>
    <p:sldLayoutId id="2147487623" r:id="rId12"/>
    <p:sldLayoutId id="2147487624" r:id="rId13"/>
    <p:sldLayoutId id="2147487625" r:id="rId14"/>
    <p:sldLayoutId id="2147487626" r:id="rId15"/>
    <p:sldLayoutId id="2147487627" r:id="rId16"/>
    <p:sldLayoutId id="2147487628" r:id="rId17"/>
    <p:sldLayoutId id="2147487629" r:id="rId18"/>
    <p:sldLayoutId id="2147487630" r:id="rId19"/>
    <p:sldLayoutId id="2147487631" r:id="rId20"/>
    <p:sldLayoutId id="2147487632" r:id="rId21"/>
    <p:sldLayoutId id="2147487633" r:id="rId22"/>
    <p:sldLayoutId id="2147487634"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15352864"/>
      </p:ext>
    </p:extLst>
  </p:cSld>
  <p:clrMap bg1="dk1" tx1="lt1" bg2="dk2" tx2="lt2" accent1="accent1" accent2="accent2" accent3="accent3" accent4="accent4" accent5="accent5" accent6="accent6" hlink="hlink" folHlink="folHlink"/>
  <p:sldLayoutIdLst>
    <p:sldLayoutId id="2147488083" r:id="rId1"/>
    <p:sldLayoutId id="2147488084" r:id="rId2"/>
    <p:sldLayoutId id="2147488085" r:id="rId3"/>
    <p:sldLayoutId id="2147488086" r:id="rId4"/>
    <p:sldLayoutId id="2147488087" r:id="rId5"/>
    <p:sldLayoutId id="2147488088" r:id="rId6"/>
    <p:sldLayoutId id="2147488089" r:id="rId7"/>
    <p:sldLayoutId id="2147488090" r:id="rId8"/>
    <p:sldLayoutId id="2147488091" r:id="rId9"/>
    <p:sldLayoutId id="2147488092" r:id="rId10"/>
    <p:sldLayoutId id="2147488093" r:id="rId11"/>
    <p:sldLayoutId id="2147488094" r:id="rId12"/>
    <p:sldLayoutId id="2147488095" r:id="rId13"/>
    <p:sldLayoutId id="2147488096" r:id="rId14"/>
    <p:sldLayoutId id="2147488097" r:id="rId15"/>
    <p:sldLayoutId id="2147488098" r:id="rId16"/>
    <p:sldLayoutId id="2147488099" r:id="rId17"/>
    <p:sldLayoutId id="2147488100" r:id="rId18"/>
    <p:sldLayoutId id="2147488101" r:id="rId19"/>
    <p:sldLayoutId id="2147488102" r:id="rId20"/>
    <p:sldLayoutId id="2147488103" r:id="rId21"/>
    <p:sldLayoutId id="2147488104" r:id="rId22"/>
    <p:sldLayoutId id="2147488105" r:id="rId23"/>
    <p:sldLayoutId id="2147488106" r:id="rId24"/>
    <p:sldLayoutId id="2147488107" r:id="rId25"/>
    <p:sldLayoutId id="2147488108" r:id="rId26"/>
    <p:sldLayoutId id="2147488109" r:id="rId27"/>
    <p:sldLayoutId id="2147488110" r:id="rId28"/>
    <p:sldLayoutId id="2147488111" r:id="rId29"/>
    <p:sldLayoutId id="2147488112" r:id="rId30"/>
    <p:sldLayoutId id="2147488113" r:id="rId31"/>
    <p:sldLayoutId id="2147488114" r:id="rId32"/>
    <p:sldLayoutId id="2147488115" r:id="rId33"/>
    <p:sldLayoutId id="2147488116" r:id="rId34"/>
    <p:sldLayoutId id="2147488117" r:id="rId35"/>
    <p:sldLayoutId id="2147488118" r:id="rId36"/>
    <p:sldLayoutId id="2147488119" r:id="rId37"/>
    <p:sldLayoutId id="2147488120" r:id="rId38"/>
    <p:sldLayoutId id="2147488121" r:id="rId39"/>
    <p:sldLayoutId id="2147488122" r:id="rId40"/>
    <p:sldLayoutId id="2147488123" r:id="rId41"/>
    <p:sldLayoutId id="2147488124" r:id="rId42"/>
    <p:sldLayoutId id="2147488125" r:id="rId43"/>
    <p:sldLayoutId id="2147488126" r:id="rId44"/>
    <p:sldLayoutId id="2147488127" r:id="rId45"/>
    <p:sldLayoutId id="2147488128" r:id="rId46"/>
    <p:sldLayoutId id="2147488129" r:id="rId47"/>
    <p:sldLayoutId id="2147488130" r:id="rId48"/>
    <p:sldLayoutId id="2147488131"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2">
            <a:extLst>
              <a:ext uri="{96DAC541-7B7A-43D3-8B79-37D633B846F1}">
                <asvg:svgBlip xmlns:asvg="http://schemas.microsoft.com/office/drawing/2016/SVG/main" r:embed="rId7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90797100"/>
      </p:ext>
    </p:extLst>
  </p:cSld>
  <p:clrMap bg1="lt1" tx1="dk1" bg2="lt2" tx2="dk2" accent1="accent1" accent2="accent2" accent3="accent3" accent4="accent4" accent5="accent5" accent6="accent6" hlink="hlink" folHlink="folHlink"/>
  <p:sldLayoutIdLst>
    <p:sldLayoutId id="2147488133" r:id="rId1"/>
    <p:sldLayoutId id="2147488134" r:id="rId2"/>
    <p:sldLayoutId id="2147488135" r:id="rId3"/>
    <p:sldLayoutId id="2147488136" r:id="rId4"/>
    <p:sldLayoutId id="2147488137" r:id="rId5"/>
    <p:sldLayoutId id="2147488138" r:id="rId6"/>
    <p:sldLayoutId id="2147488139" r:id="rId7"/>
    <p:sldLayoutId id="2147488140" r:id="rId8"/>
    <p:sldLayoutId id="2147488141" r:id="rId9"/>
    <p:sldLayoutId id="2147488142" r:id="rId10"/>
    <p:sldLayoutId id="2147488143" r:id="rId11"/>
    <p:sldLayoutId id="2147488144" r:id="rId12"/>
    <p:sldLayoutId id="2147488145" r:id="rId13"/>
    <p:sldLayoutId id="2147488146" r:id="rId14"/>
    <p:sldLayoutId id="2147488147" r:id="rId15"/>
    <p:sldLayoutId id="2147488148" r:id="rId16"/>
    <p:sldLayoutId id="2147488149" r:id="rId17"/>
    <p:sldLayoutId id="2147488150" r:id="rId18"/>
    <p:sldLayoutId id="2147488151" r:id="rId19"/>
    <p:sldLayoutId id="2147488152" r:id="rId20"/>
    <p:sldLayoutId id="2147488153" r:id="rId21"/>
    <p:sldLayoutId id="2147488154" r:id="rId22"/>
    <p:sldLayoutId id="2147488155" r:id="rId23"/>
    <p:sldLayoutId id="2147488156" r:id="rId24"/>
    <p:sldLayoutId id="2147488157" r:id="rId25"/>
    <p:sldLayoutId id="2147488158" r:id="rId26"/>
    <p:sldLayoutId id="2147488159" r:id="rId27"/>
    <p:sldLayoutId id="2147488160" r:id="rId28"/>
    <p:sldLayoutId id="2147488161" r:id="rId29"/>
    <p:sldLayoutId id="2147488162" r:id="rId30"/>
    <p:sldLayoutId id="2147488163" r:id="rId31"/>
    <p:sldLayoutId id="2147488164" r:id="rId32"/>
    <p:sldLayoutId id="2147488165" r:id="rId33"/>
    <p:sldLayoutId id="2147488166" r:id="rId34"/>
    <p:sldLayoutId id="2147488167" r:id="rId35"/>
    <p:sldLayoutId id="2147488168" r:id="rId36"/>
    <p:sldLayoutId id="2147488169" r:id="rId37"/>
    <p:sldLayoutId id="2147488170" r:id="rId38"/>
    <p:sldLayoutId id="2147488171" r:id="rId39"/>
    <p:sldLayoutId id="2147488172" r:id="rId40"/>
    <p:sldLayoutId id="2147488173" r:id="rId41"/>
    <p:sldLayoutId id="2147488174" r:id="rId42"/>
    <p:sldLayoutId id="2147488175" r:id="rId43"/>
    <p:sldLayoutId id="2147488176" r:id="rId44"/>
    <p:sldLayoutId id="2147488177" r:id="rId45"/>
    <p:sldLayoutId id="2147488178" r:id="rId46"/>
    <p:sldLayoutId id="2147488179" r:id="rId47"/>
    <p:sldLayoutId id="2147488180" r:id="rId48"/>
    <p:sldLayoutId id="2147488181" r:id="rId49"/>
    <p:sldLayoutId id="2147488182" r:id="rId50"/>
    <p:sldLayoutId id="2147488183" r:id="rId51"/>
    <p:sldLayoutId id="2147488184" r:id="rId52"/>
    <p:sldLayoutId id="2147488185" r:id="rId53"/>
    <p:sldLayoutId id="2147488186" r:id="rId54"/>
    <p:sldLayoutId id="2147488187" r:id="rId55"/>
    <p:sldLayoutId id="2147488188" r:id="rId56"/>
    <p:sldLayoutId id="2147488189" r:id="rId57"/>
    <p:sldLayoutId id="2147488190" r:id="rId58"/>
    <p:sldLayoutId id="2147488191" r:id="rId59"/>
    <p:sldLayoutId id="2147488192" r:id="rId60"/>
    <p:sldLayoutId id="2147488193" r:id="rId61"/>
    <p:sldLayoutId id="2147488194" r:id="rId62"/>
    <p:sldLayoutId id="2147488195" r:id="rId63"/>
    <p:sldLayoutId id="2147488196" r:id="rId64"/>
    <p:sldLayoutId id="2147488197" r:id="rId65"/>
    <p:sldLayoutId id="2147488198" r:id="rId66"/>
    <p:sldLayoutId id="2147488199" r:id="rId67"/>
    <p:sldLayoutId id="2147488200" r:id="rId68"/>
    <p:sldLayoutId id="2147488201" r:id="rId69"/>
    <p:sldLayoutId id="2147488202" r:id="rId7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aka.ms/azd-ai-templates" TargetMode="External"/></Relationships>
</file>

<file path=ppt/slides/_rels/slide11.xml.rels><?xml version="1.0" encoding="UTF-8" standalone="yes"?>
<Relationships xmlns="http://schemas.openxmlformats.org/package/2006/relationships"><Relationship Id="rId13" Type="http://schemas.openxmlformats.org/officeDocument/2006/relationships/image" Target="../media/image103.png"/><Relationship Id="rId18" Type="http://schemas.openxmlformats.org/officeDocument/2006/relationships/image" Target="../media/image108.svg"/><Relationship Id="rId26" Type="http://schemas.openxmlformats.org/officeDocument/2006/relationships/image" Target="../media/image116.svg"/><Relationship Id="rId39" Type="http://schemas.openxmlformats.org/officeDocument/2006/relationships/image" Target="../media/image129.emf"/><Relationship Id="rId21" Type="http://schemas.openxmlformats.org/officeDocument/2006/relationships/image" Target="../media/image111.png"/><Relationship Id="rId34" Type="http://schemas.openxmlformats.org/officeDocument/2006/relationships/image" Target="../media/image124.emf"/><Relationship Id="rId42" Type="http://schemas.openxmlformats.org/officeDocument/2006/relationships/image" Target="../media/image132.png"/><Relationship Id="rId47" Type="http://schemas.openxmlformats.org/officeDocument/2006/relationships/image" Target="../media/image137.svg"/><Relationship Id="rId50" Type="http://schemas.openxmlformats.org/officeDocument/2006/relationships/image" Target="../media/image140.png"/><Relationship Id="rId7" Type="http://schemas.openxmlformats.org/officeDocument/2006/relationships/image" Target="../media/image98.svg"/><Relationship Id="rId2" Type="http://schemas.openxmlformats.org/officeDocument/2006/relationships/image" Target="../media/image93.png"/><Relationship Id="rId16" Type="http://schemas.openxmlformats.org/officeDocument/2006/relationships/image" Target="../media/image106.png"/><Relationship Id="rId29" Type="http://schemas.openxmlformats.org/officeDocument/2006/relationships/image" Target="../media/image119.png"/><Relationship Id="rId11" Type="http://schemas.openxmlformats.org/officeDocument/2006/relationships/hyperlink" Target="https://en.wikipedia.org/wiki/Visual_Studio_Code" TargetMode="External"/><Relationship Id="rId24" Type="http://schemas.openxmlformats.org/officeDocument/2006/relationships/image" Target="../media/image114.svg"/><Relationship Id="rId32" Type="http://schemas.openxmlformats.org/officeDocument/2006/relationships/image" Target="../media/image122.png"/><Relationship Id="rId37" Type="http://schemas.openxmlformats.org/officeDocument/2006/relationships/image" Target="../media/image127.emf"/><Relationship Id="rId40" Type="http://schemas.openxmlformats.org/officeDocument/2006/relationships/image" Target="../media/image130.png"/><Relationship Id="rId45" Type="http://schemas.openxmlformats.org/officeDocument/2006/relationships/image" Target="../media/image135.svg"/><Relationship Id="rId5" Type="http://schemas.openxmlformats.org/officeDocument/2006/relationships/image" Target="../media/image96.svg"/><Relationship Id="rId15" Type="http://schemas.openxmlformats.org/officeDocument/2006/relationships/image" Target="../media/image105.png"/><Relationship Id="rId23" Type="http://schemas.openxmlformats.org/officeDocument/2006/relationships/image" Target="../media/image113.png"/><Relationship Id="rId28" Type="http://schemas.openxmlformats.org/officeDocument/2006/relationships/image" Target="../media/image118.svg"/><Relationship Id="rId36" Type="http://schemas.openxmlformats.org/officeDocument/2006/relationships/image" Target="../media/image126.emf"/><Relationship Id="rId49" Type="http://schemas.openxmlformats.org/officeDocument/2006/relationships/image" Target="../media/image139.svg"/><Relationship Id="rId10" Type="http://schemas.openxmlformats.org/officeDocument/2006/relationships/image" Target="../media/image101.png"/><Relationship Id="rId19" Type="http://schemas.openxmlformats.org/officeDocument/2006/relationships/image" Target="../media/image109.png"/><Relationship Id="rId31" Type="http://schemas.openxmlformats.org/officeDocument/2006/relationships/image" Target="../media/image121.png"/><Relationship Id="rId44" Type="http://schemas.openxmlformats.org/officeDocument/2006/relationships/image" Target="../media/image134.png"/><Relationship Id="rId4" Type="http://schemas.openxmlformats.org/officeDocument/2006/relationships/image" Target="../media/image95.png"/><Relationship Id="rId9" Type="http://schemas.openxmlformats.org/officeDocument/2006/relationships/image" Target="../media/image100.svg"/><Relationship Id="rId14" Type="http://schemas.openxmlformats.org/officeDocument/2006/relationships/image" Target="../media/image104.png"/><Relationship Id="rId22" Type="http://schemas.openxmlformats.org/officeDocument/2006/relationships/image" Target="../media/image112.svg"/><Relationship Id="rId27" Type="http://schemas.openxmlformats.org/officeDocument/2006/relationships/image" Target="../media/image117.png"/><Relationship Id="rId30" Type="http://schemas.openxmlformats.org/officeDocument/2006/relationships/image" Target="../media/image120.svg"/><Relationship Id="rId35" Type="http://schemas.openxmlformats.org/officeDocument/2006/relationships/image" Target="../media/image125.emf"/><Relationship Id="rId43" Type="http://schemas.openxmlformats.org/officeDocument/2006/relationships/image" Target="../media/image133.svg"/><Relationship Id="rId48" Type="http://schemas.openxmlformats.org/officeDocument/2006/relationships/image" Target="../media/image138.png"/><Relationship Id="rId8" Type="http://schemas.openxmlformats.org/officeDocument/2006/relationships/image" Target="../media/image99.png"/><Relationship Id="rId3" Type="http://schemas.openxmlformats.org/officeDocument/2006/relationships/image" Target="../media/image94.svg"/><Relationship Id="rId12" Type="http://schemas.openxmlformats.org/officeDocument/2006/relationships/image" Target="../media/image102.png"/><Relationship Id="rId17" Type="http://schemas.openxmlformats.org/officeDocument/2006/relationships/image" Target="../media/image107.png"/><Relationship Id="rId25" Type="http://schemas.openxmlformats.org/officeDocument/2006/relationships/image" Target="../media/image115.png"/><Relationship Id="rId33" Type="http://schemas.openxmlformats.org/officeDocument/2006/relationships/image" Target="../media/image123.svg"/><Relationship Id="rId38" Type="http://schemas.openxmlformats.org/officeDocument/2006/relationships/image" Target="../media/image128.emf"/><Relationship Id="rId46" Type="http://schemas.openxmlformats.org/officeDocument/2006/relationships/image" Target="../media/image136.png"/><Relationship Id="rId20" Type="http://schemas.openxmlformats.org/officeDocument/2006/relationships/image" Target="../media/image110.svg"/><Relationship Id="rId41" Type="http://schemas.openxmlformats.org/officeDocument/2006/relationships/image" Target="../media/image131.svg"/><Relationship Id="rId1" Type="http://schemas.openxmlformats.org/officeDocument/2006/relationships/slideLayout" Target="../slideLayouts/slideLayout20.xml"/><Relationship Id="rId6" Type="http://schemas.openxmlformats.org/officeDocument/2006/relationships/image" Target="../media/image97.png"/></Relationships>
</file>

<file path=ppt/slides/_rels/slide12.xml.rels><?xml version="1.0" encoding="UTF-8" standalone="yes"?>
<Relationships xmlns="http://schemas.openxmlformats.org/package/2006/relationships"><Relationship Id="rId13" Type="http://schemas.openxmlformats.org/officeDocument/2006/relationships/image" Target="../media/image147.svg"/><Relationship Id="rId18" Type="http://schemas.openxmlformats.org/officeDocument/2006/relationships/image" Target="../media/image151.png"/><Relationship Id="rId26" Type="http://schemas.microsoft.com/office/2007/relationships/hdphoto" Target="../media/hdphoto3.wdp"/><Relationship Id="rId3" Type="http://schemas.openxmlformats.org/officeDocument/2006/relationships/image" Target="../media/image141.svg"/><Relationship Id="rId21" Type="http://schemas.openxmlformats.org/officeDocument/2006/relationships/image" Target="../media/image153.png"/><Relationship Id="rId34" Type="http://schemas.microsoft.com/office/2007/relationships/hdphoto" Target="../media/hdphoto7.wdp"/><Relationship Id="rId7" Type="http://schemas.openxmlformats.org/officeDocument/2006/relationships/image" Target="../media/image131.svg"/><Relationship Id="rId12" Type="http://schemas.openxmlformats.org/officeDocument/2006/relationships/image" Target="../media/image146.png"/><Relationship Id="rId17" Type="http://schemas.microsoft.com/office/2007/relationships/hdphoto" Target="../media/hdphoto1.wdp"/><Relationship Id="rId25" Type="http://schemas.openxmlformats.org/officeDocument/2006/relationships/image" Target="../media/image157.png"/><Relationship Id="rId33" Type="http://schemas.openxmlformats.org/officeDocument/2006/relationships/image" Target="../media/image161.png"/><Relationship Id="rId2" Type="http://schemas.openxmlformats.org/officeDocument/2006/relationships/image" Target="../media/image107.png"/><Relationship Id="rId16" Type="http://schemas.openxmlformats.org/officeDocument/2006/relationships/image" Target="../media/image150.png"/><Relationship Id="rId20" Type="http://schemas.openxmlformats.org/officeDocument/2006/relationships/image" Target="../media/image152.png"/><Relationship Id="rId29" Type="http://schemas.openxmlformats.org/officeDocument/2006/relationships/image" Target="../media/image159.png"/><Relationship Id="rId1" Type="http://schemas.openxmlformats.org/officeDocument/2006/relationships/slideLayout" Target="../slideLayouts/slideLayout20.xml"/><Relationship Id="rId6" Type="http://schemas.openxmlformats.org/officeDocument/2006/relationships/image" Target="../media/image130.png"/><Relationship Id="rId11" Type="http://schemas.openxmlformats.org/officeDocument/2006/relationships/image" Target="../media/image145.svg"/><Relationship Id="rId24" Type="http://schemas.openxmlformats.org/officeDocument/2006/relationships/image" Target="../media/image156.svg"/><Relationship Id="rId32" Type="http://schemas.microsoft.com/office/2007/relationships/hdphoto" Target="../media/hdphoto6.wdp"/><Relationship Id="rId5" Type="http://schemas.openxmlformats.org/officeDocument/2006/relationships/image" Target="../media/image143.svg"/><Relationship Id="rId15" Type="http://schemas.openxmlformats.org/officeDocument/2006/relationships/image" Target="../media/image149.svg"/><Relationship Id="rId23" Type="http://schemas.openxmlformats.org/officeDocument/2006/relationships/image" Target="../media/image155.png"/><Relationship Id="rId28" Type="http://schemas.microsoft.com/office/2007/relationships/hdphoto" Target="../media/hdphoto4.wdp"/><Relationship Id="rId10" Type="http://schemas.openxmlformats.org/officeDocument/2006/relationships/image" Target="../media/image144.png"/><Relationship Id="rId19" Type="http://schemas.microsoft.com/office/2007/relationships/hdphoto" Target="../media/hdphoto2.wdp"/><Relationship Id="rId31" Type="http://schemas.openxmlformats.org/officeDocument/2006/relationships/image" Target="../media/image160.png"/><Relationship Id="rId4" Type="http://schemas.openxmlformats.org/officeDocument/2006/relationships/image" Target="../media/image142.png"/><Relationship Id="rId9" Type="http://schemas.openxmlformats.org/officeDocument/2006/relationships/image" Target="../media/image120.svg"/><Relationship Id="rId14" Type="http://schemas.openxmlformats.org/officeDocument/2006/relationships/image" Target="../media/image148.png"/><Relationship Id="rId22" Type="http://schemas.openxmlformats.org/officeDocument/2006/relationships/image" Target="../media/image154.png"/><Relationship Id="rId27" Type="http://schemas.openxmlformats.org/officeDocument/2006/relationships/image" Target="../media/image158.png"/><Relationship Id="rId30" Type="http://schemas.microsoft.com/office/2007/relationships/hdphoto" Target="../media/hdphoto5.wdp"/><Relationship Id="rId8" Type="http://schemas.openxmlformats.org/officeDocument/2006/relationships/image" Target="../media/image119.png"/></Relationships>
</file>

<file path=ppt/slides/_rels/slide13.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08.svg"/><Relationship Id="rId7" Type="http://schemas.openxmlformats.org/officeDocument/2006/relationships/image" Target="../media/image119.png"/><Relationship Id="rId2" Type="http://schemas.openxmlformats.org/officeDocument/2006/relationships/image" Target="../media/image107.png"/><Relationship Id="rId1" Type="http://schemas.openxmlformats.org/officeDocument/2006/relationships/slideLayout" Target="../slideLayouts/slideLayout20.xml"/><Relationship Id="rId6" Type="http://schemas.openxmlformats.org/officeDocument/2006/relationships/image" Target="../media/image131.svg"/><Relationship Id="rId5" Type="http://schemas.openxmlformats.org/officeDocument/2006/relationships/image" Target="../media/image130.png"/><Relationship Id="rId10" Type="http://schemas.openxmlformats.org/officeDocument/2006/relationships/image" Target="../media/image114.svg"/><Relationship Id="rId4" Type="http://schemas.openxmlformats.org/officeDocument/2006/relationships/image" Target="../media/image128.emf"/><Relationship Id="rId9" Type="http://schemas.openxmlformats.org/officeDocument/2006/relationships/image" Target="../media/image113.png"/></Relationships>
</file>

<file path=ppt/slides/_rels/slide14.xml.rels><?xml version="1.0" encoding="UTF-8" standalone="yes"?>
<Relationships xmlns="http://schemas.openxmlformats.org/package/2006/relationships"><Relationship Id="rId8" Type="http://schemas.openxmlformats.org/officeDocument/2006/relationships/image" Target="../media/image165.svg"/><Relationship Id="rId13" Type="http://schemas.openxmlformats.org/officeDocument/2006/relationships/image" Target="../media/image170.png"/><Relationship Id="rId18" Type="http://schemas.openxmlformats.org/officeDocument/2006/relationships/image" Target="../media/image175.png"/><Relationship Id="rId3" Type="http://schemas.openxmlformats.org/officeDocument/2006/relationships/image" Target="../media/image107.png"/><Relationship Id="rId7" Type="http://schemas.openxmlformats.org/officeDocument/2006/relationships/image" Target="../media/image164.png"/><Relationship Id="rId12" Type="http://schemas.openxmlformats.org/officeDocument/2006/relationships/image" Target="../media/image169.png"/><Relationship Id="rId17" Type="http://schemas.openxmlformats.org/officeDocument/2006/relationships/image" Target="../media/image174.jpeg"/><Relationship Id="rId2" Type="http://schemas.openxmlformats.org/officeDocument/2006/relationships/notesSlide" Target="../notesSlides/notesSlide4.xml"/><Relationship Id="rId16" Type="http://schemas.openxmlformats.org/officeDocument/2006/relationships/image" Target="../media/image173.png"/><Relationship Id="rId1" Type="http://schemas.openxmlformats.org/officeDocument/2006/relationships/slideLayout" Target="../slideLayouts/slideLayout18.xml"/><Relationship Id="rId6" Type="http://schemas.openxmlformats.org/officeDocument/2006/relationships/image" Target="../media/image163.svg"/><Relationship Id="rId11" Type="http://schemas.openxmlformats.org/officeDocument/2006/relationships/image" Target="../media/image168.svg"/><Relationship Id="rId5" Type="http://schemas.openxmlformats.org/officeDocument/2006/relationships/image" Target="../media/image162.png"/><Relationship Id="rId15" Type="http://schemas.openxmlformats.org/officeDocument/2006/relationships/image" Target="../media/image172.png"/><Relationship Id="rId10" Type="http://schemas.openxmlformats.org/officeDocument/2006/relationships/image" Target="../media/image167.png"/><Relationship Id="rId4" Type="http://schemas.openxmlformats.org/officeDocument/2006/relationships/image" Target="../media/image141.svg"/><Relationship Id="rId9" Type="http://schemas.openxmlformats.org/officeDocument/2006/relationships/image" Target="../media/image166.png"/><Relationship Id="rId14" Type="http://schemas.openxmlformats.org/officeDocument/2006/relationships/image" Target="../media/image171.png"/></Relationships>
</file>

<file path=ppt/slides/_rels/slide1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microsoft.com/office/2007/relationships/hdphoto" Target="../media/hdphoto8.wdp"/><Relationship Id="rId13" Type="http://schemas.openxmlformats.org/officeDocument/2006/relationships/image" Target="../media/image187.png"/><Relationship Id="rId3" Type="http://schemas.openxmlformats.org/officeDocument/2006/relationships/image" Target="../media/image178.png"/><Relationship Id="rId7" Type="http://schemas.openxmlformats.org/officeDocument/2006/relationships/image" Target="../media/image182.png"/><Relationship Id="rId12" Type="http://schemas.openxmlformats.org/officeDocument/2006/relationships/image" Target="../media/image186.png"/><Relationship Id="rId17" Type="http://schemas.openxmlformats.org/officeDocument/2006/relationships/image" Target="../media/image190.png"/><Relationship Id="rId2" Type="http://schemas.openxmlformats.org/officeDocument/2006/relationships/image" Target="../media/image177.emf"/><Relationship Id="rId16" Type="http://schemas.openxmlformats.org/officeDocument/2006/relationships/image" Target="../media/image189.png"/><Relationship Id="rId1" Type="http://schemas.openxmlformats.org/officeDocument/2006/relationships/slideLayout" Target="../slideLayouts/slideLayout18.xml"/><Relationship Id="rId6" Type="http://schemas.openxmlformats.org/officeDocument/2006/relationships/image" Target="../media/image181.svg"/><Relationship Id="rId11" Type="http://schemas.openxmlformats.org/officeDocument/2006/relationships/image" Target="../media/image185.png"/><Relationship Id="rId5" Type="http://schemas.openxmlformats.org/officeDocument/2006/relationships/image" Target="../media/image180.png"/><Relationship Id="rId15" Type="http://schemas.openxmlformats.org/officeDocument/2006/relationships/image" Target="../media/image103.png"/><Relationship Id="rId10" Type="http://schemas.openxmlformats.org/officeDocument/2006/relationships/image" Target="../media/image184.png"/><Relationship Id="rId4" Type="http://schemas.openxmlformats.org/officeDocument/2006/relationships/image" Target="../media/image179.svg"/><Relationship Id="rId9" Type="http://schemas.openxmlformats.org/officeDocument/2006/relationships/image" Target="../media/image183.png"/><Relationship Id="rId14" Type="http://schemas.openxmlformats.org/officeDocument/2006/relationships/image" Target="../media/image188.png"/></Relationships>
</file>

<file path=ppt/slides/_rels/slide17.xml.rels><?xml version="1.0" encoding="UTF-8" standalone="yes"?>
<Relationships xmlns="http://schemas.openxmlformats.org/package/2006/relationships"><Relationship Id="rId2" Type="http://schemas.openxmlformats.org/officeDocument/2006/relationships/image" Target="../media/image191.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76.emf"/><Relationship Id="rId7" Type="http://schemas.openxmlformats.org/officeDocument/2006/relationships/image" Target="../media/image80.emf"/><Relationship Id="rId2" Type="http://schemas.openxmlformats.org/officeDocument/2006/relationships/notesSlide" Target="../notesSlides/notesSlide1.xml"/><Relationship Id="rId1" Type="http://schemas.openxmlformats.org/officeDocument/2006/relationships/slideLayout" Target="../slideLayouts/slideLayout36.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20.xml.rels><?xml version="1.0" encoding="UTF-8" standalone="yes"?>
<Relationships xmlns="http://schemas.openxmlformats.org/package/2006/relationships"><Relationship Id="rId8" Type="http://schemas.openxmlformats.org/officeDocument/2006/relationships/image" Target="../media/image196.png"/><Relationship Id="rId13" Type="http://schemas.openxmlformats.org/officeDocument/2006/relationships/image" Target="../media/image201.svg"/><Relationship Id="rId3" Type="http://schemas.openxmlformats.org/officeDocument/2006/relationships/image" Target="../media/image193.png"/><Relationship Id="rId7" Type="http://schemas.openxmlformats.org/officeDocument/2006/relationships/image" Target="../media/image145.svg"/><Relationship Id="rId12" Type="http://schemas.openxmlformats.org/officeDocument/2006/relationships/image" Target="../media/image200.png"/><Relationship Id="rId2" Type="http://schemas.openxmlformats.org/officeDocument/2006/relationships/notesSlide" Target="../notesSlides/notesSlide5.xml"/><Relationship Id="rId16" Type="http://schemas.openxmlformats.org/officeDocument/2006/relationships/image" Target="../media/image204.svg"/><Relationship Id="rId1" Type="http://schemas.openxmlformats.org/officeDocument/2006/relationships/slideLayout" Target="../slideLayouts/slideLayout18.xml"/><Relationship Id="rId6" Type="http://schemas.openxmlformats.org/officeDocument/2006/relationships/image" Target="../media/image144.png"/><Relationship Id="rId11" Type="http://schemas.openxmlformats.org/officeDocument/2006/relationships/image" Target="../media/image199.svg"/><Relationship Id="rId5" Type="http://schemas.openxmlformats.org/officeDocument/2006/relationships/image" Target="../media/image195.svg"/><Relationship Id="rId15" Type="http://schemas.openxmlformats.org/officeDocument/2006/relationships/image" Target="../media/image203.png"/><Relationship Id="rId10" Type="http://schemas.openxmlformats.org/officeDocument/2006/relationships/image" Target="../media/image198.png"/><Relationship Id="rId4" Type="http://schemas.openxmlformats.org/officeDocument/2006/relationships/image" Target="../media/image194.png"/><Relationship Id="rId9" Type="http://schemas.openxmlformats.org/officeDocument/2006/relationships/image" Target="../media/image197.svg"/><Relationship Id="rId14" Type="http://schemas.openxmlformats.org/officeDocument/2006/relationships/image" Target="../media/image202.png"/></Relationships>
</file>

<file path=ppt/slides/_rels/slide21.xml.rels><?xml version="1.0" encoding="UTF-8" standalone="yes"?>
<Relationships xmlns="http://schemas.openxmlformats.org/package/2006/relationships"><Relationship Id="rId3" Type="http://schemas.openxmlformats.org/officeDocument/2006/relationships/hyperlink" Target="https://learn.microsoft.com/en-us/azure/static-web-apps/review-publish-pull-requests" TargetMode="External"/><Relationship Id="rId2" Type="http://schemas.openxmlformats.org/officeDocument/2006/relationships/hyperlink" Target="https://learn.microsoft.com/en-us/azure/static-web-apps/authentication-custom" TargetMode="External"/><Relationship Id="rId1" Type="http://schemas.openxmlformats.org/officeDocument/2006/relationships/slideLayout" Target="../slideLayouts/slideLayout68.xml"/><Relationship Id="rId5" Type="http://schemas.openxmlformats.org/officeDocument/2006/relationships/hyperlink" Target="https://techcommunity.microsoft.com/t5/microsoft-developer-community/azure-static-web-apps-dedicated-plan-building-enterprise-grade/ba-p/4148000" TargetMode="External"/><Relationship Id="rId4" Type="http://schemas.openxmlformats.org/officeDocument/2006/relationships/image" Target="../media/image127.emf"/></Relationships>
</file>

<file path=ppt/slides/_rels/slide22.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211.jpeg"/><Relationship Id="rId13" Type="http://schemas.openxmlformats.org/officeDocument/2006/relationships/image" Target="../media/image216.jpeg"/><Relationship Id="rId18" Type="http://schemas.openxmlformats.org/officeDocument/2006/relationships/image" Target="../media/image220.png"/><Relationship Id="rId3" Type="http://schemas.openxmlformats.org/officeDocument/2006/relationships/image" Target="../media/image206.jpeg"/><Relationship Id="rId7" Type="http://schemas.openxmlformats.org/officeDocument/2006/relationships/image" Target="../media/image210.jpeg"/><Relationship Id="rId12" Type="http://schemas.openxmlformats.org/officeDocument/2006/relationships/image" Target="../media/image215.png"/><Relationship Id="rId17" Type="http://schemas.openxmlformats.org/officeDocument/2006/relationships/image" Target="../media/image219.png"/><Relationship Id="rId2" Type="http://schemas.openxmlformats.org/officeDocument/2006/relationships/notesSlide" Target="../notesSlides/notesSlide7.xml"/><Relationship Id="rId16" Type="http://schemas.microsoft.com/office/2007/relationships/hdphoto" Target="../media/hdphoto9.wdp"/><Relationship Id="rId1" Type="http://schemas.openxmlformats.org/officeDocument/2006/relationships/slideLayout" Target="../slideLayouts/slideLayout7.xml"/><Relationship Id="rId6" Type="http://schemas.openxmlformats.org/officeDocument/2006/relationships/image" Target="../media/image209.png"/><Relationship Id="rId11" Type="http://schemas.openxmlformats.org/officeDocument/2006/relationships/image" Target="../media/image214.jpeg"/><Relationship Id="rId5" Type="http://schemas.openxmlformats.org/officeDocument/2006/relationships/image" Target="../media/image208.png"/><Relationship Id="rId15" Type="http://schemas.openxmlformats.org/officeDocument/2006/relationships/image" Target="../media/image218.png"/><Relationship Id="rId10" Type="http://schemas.openxmlformats.org/officeDocument/2006/relationships/image" Target="../media/image213.jpeg"/><Relationship Id="rId4" Type="http://schemas.openxmlformats.org/officeDocument/2006/relationships/image" Target="../media/image207.jpeg"/><Relationship Id="rId9" Type="http://schemas.openxmlformats.org/officeDocument/2006/relationships/image" Target="../media/image212.png"/><Relationship Id="rId14" Type="http://schemas.openxmlformats.org/officeDocument/2006/relationships/image" Target="../media/image217.jpeg"/></Relationships>
</file>

<file path=ppt/slides/_rels/slide25.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8.svg"/><Relationship Id="rId18" Type="http://schemas.openxmlformats.org/officeDocument/2006/relationships/image" Target="../media/image233.png"/><Relationship Id="rId3" Type="http://schemas.openxmlformats.org/officeDocument/2006/relationships/hyperlink" Target="https://learn.microsoft.com/azure/aks/open-ai-quickstart" TargetMode="External"/><Relationship Id="rId7" Type="http://schemas.openxmlformats.org/officeDocument/2006/relationships/image" Target="../media/image141.svg"/><Relationship Id="rId12" Type="http://schemas.openxmlformats.org/officeDocument/2006/relationships/image" Target="../media/image227.png"/><Relationship Id="rId17" Type="http://schemas.openxmlformats.org/officeDocument/2006/relationships/image" Target="../media/image232.svg"/><Relationship Id="rId2" Type="http://schemas.openxmlformats.org/officeDocument/2006/relationships/notesSlide" Target="../notesSlides/notesSlide8.xml"/><Relationship Id="rId16" Type="http://schemas.openxmlformats.org/officeDocument/2006/relationships/image" Target="../media/image231.png"/><Relationship Id="rId1" Type="http://schemas.openxmlformats.org/officeDocument/2006/relationships/slideLayout" Target="../slideLayouts/slideLayout95.xml"/><Relationship Id="rId6" Type="http://schemas.openxmlformats.org/officeDocument/2006/relationships/image" Target="../media/image107.png"/><Relationship Id="rId11" Type="http://schemas.openxmlformats.org/officeDocument/2006/relationships/image" Target="../media/image226.png"/><Relationship Id="rId5" Type="http://schemas.openxmlformats.org/officeDocument/2006/relationships/image" Target="../media/image222.png"/><Relationship Id="rId15" Type="http://schemas.openxmlformats.org/officeDocument/2006/relationships/image" Target="../media/image230.svg"/><Relationship Id="rId10" Type="http://schemas.openxmlformats.org/officeDocument/2006/relationships/image" Target="../media/image225.png"/><Relationship Id="rId19" Type="http://schemas.openxmlformats.org/officeDocument/2006/relationships/image" Target="../media/image234.svg"/><Relationship Id="rId4" Type="http://schemas.openxmlformats.org/officeDocument/2006/relationships/image" Target="../media/image221.png"/><Relationship Id="rId9" Type="http://schemas.openxmlformats.org/officeDocument/2006/relationships/image" Target="../media/image224.png"/><Relationship Id="rId14" Type="http://schemas.openxmlformats.org/officeDocument/2006/relationships/image" Target="../media/image229.png"/></Relationships>
</file>

<file path=ppt/slides/_rels/slide26.xml.rels><?xml version="1.0" encoding="UTF-8" standalone="yes"?>
<Relationships xmlns="http://schemas.openxmlformats.org/package/2006/relationships"><Relationship Id="rId8" Type="http://schemas.openxmlformats.org/officeDocument/2006/relationships/image" Target="../media/image238.svg"/><Relationship Id="rId13" Type="http://schemas.openxmlformats.org/officeDocument/2006/relationships/image" Target="../media/image242.svg"/><Relationship Id="rId18" Type="http://schemas.openxmlformats.org/officeDocument/2006/relationships/image" Target="../media/image247.svg"/><Relationship Id="rId3" Type="http://schemas.openxmlformats.org/officeDocument/2006/relationships/hyperlink" Target="https://github.com/dotnet/eshop" TargetMode="External"/><Relationship Id="rId21" Type="http://schemas.openxmlformats.org/officeDocument/2006/relationships/image" Target="../media/image250.png"/><Relationship Id="rId7" Type="http://schemas.openxmlformats.org/officeDocument/2006/relationships/image" Target="../media/image237.png"/><Relationship Id="rId12" Type="http://schemas.openxmlformats.org/officeDocument/2006/relationships/image" Target="../media/image241.png"/><Relationship Id="rId17" Type="http://schemas.openxmlformats.org/officeDocument/2006/relationships/image" Target="../media/image246.png"/><Relationship Id="rId2" Type="http://schemas.openxmlformats.org/officeDocument/2006/relationships/notesSlide" Target="../notesSlides/notesSlide9.xml"/><Relationship Id="rId16" Type="http://schemas.openxmlformats.org/officeDocument/2006/relationships/image" Target="../media/image245.png"/><Relationship Id="rId20" Type="http://schemas.openxmlformats.org/officeDocument/2006/relationships/image" Target="../media/image249.svg"/><Relationship Id="rId1" Type="http://schemas.openxmlformats.org/officeDocument/2006/relationships/slideLayout" Target="../slideLayouts/slideLayout95.xml"/><Relationship Id="rId6" Type="http://schemas.openxmlformats.org/officeDocument/2006/relationships/image" Target="../media/image236.png"/><Relationship Id="rId11" Type="http://schemas.openxmlformats.org/officeDocument/2006/relationships/image" Target="../media/image222.png"/><Relationship Id="rId5" Type="http://schemas.openxmlformats.org/officeDocument/2006/relationships/image" Target="../media/image235.png"/><Relationship Id="rId15" Type="http://schemas.openxmlformats.org/officeDocument/2006/relationships/image" Target="../media/image244.svg"/><Relationship Id="rId10" Type="http://schemas.openxmlformats.org/officeDocument/2006/relationships/image" Target="../media/image240.png"/><Relationship Id="rId19" Type="http://schemas.openxmlformats.org/officeDocument/2006/relationships/image" Target="../media/image248.png"/><Relationship Id="rId4" Type="http://schemas.openxmlformats.org/officeDocument/2006/relationships/hyperlink" Target="https://github.com/Azure-Samples/eShopOnAzure" TargetMode="External"/><Relationship Id="rId9" Type="http://schemas.openxmlformats.org/officeDocument/2006/relationships/image" Target="../media/image239.png"/><Relationship Id="rId14" Type="http://schemas.openxmlformats.org/officeDocument/2006/relationships/image" Target="../media/image243.png"/><Relationship Id="rId22" Type="http://schemas.openxmlformats.org/officeDocument/2006/relationships/image" Target="../media/image251.svg"/></Relationships>
</file>

<file path=ppt/slides/_rels/slide27.xml.rels><?xml version="1.0" encoding="UTF-8" standalone="yes"?>
<Relationships xmlns="http://schemas.openxmlformats.org/package/2006/relationships"><Relationship Id="rId8" Type="http://schemas.openxmlformats.org/officeDocument/2006/relationships/image" Target="../media/image254.png"/><Relationship Id="rId13" Type="http://schemas.openxmlformats.org/officeDocument/2006/relationships/image" Target="../media/image145.svg"/><Relationship Id="rId3" Type="http://schemas.openxmlformats.org/officeDocument/2006/relationships/hyperlink" Target="https://learn.microsoft.com/azure/architecture/ai-ml/idea/process-audio-files" TargetMode="External"/><Relationship Id="rId7" Type="http://schemas.openxmlformats.org/officeDocument/2006/relationships/image" Target="../media/image253.svg"/><Relationship Id="rId12" Type="http://schemas.openxmlformats.org/officeDocument/2006/relationships/image" Target="../media/image144.png"/><Relationship Id="rId2" Type="http://schemas.openxmlformats.org/officeDocument/2006/relationships/notesSlide" Target="../notesSlides/notesSlide10.xml"/><Relationship Id="rId1" Type="http://schemas.openxmlformats.org/officeDocument/2006/relationships/slideLayout" Target="../slideLayouts/slideLayout95.xml"/><Relationship Id="rId6" Type="http://schemas.openxmlformats.org/officeDocument/2006/relationships/image" Target="../media/image252.png"/><Relationship Id="rId11" Type="http://schemas.openxmlformats.org/officeDocument/2006/relationships/image" Target="../media/image257.svg"/><Relationship Id="rId5" Type="http://schemas.openxmlformats.org/officeDocument/2006/relationships/image" Target="../media/image147.svg"/><Relationship Id="rId10" Type="http://schemas.openxmlformats.org/officeDocument/2006/relationships/image" Target="../media/image256.png"/><Relationship Id="rId4" Type="http://schemas.openxmlformats.org/officeDocument/2006/relationships/image" Target="../media/image146.png"/><Relationship Id="rId9" Type="http://schemas.openxmlformats.org/officeDocument/2006/relationships/image" Target="../media/image255.svg"/><Relationship Id="rId14" Type="http://schemas.openxmlformats.org/officeDocument/2006/relationships/image" Target="../media/image258.png"/></Relationships>
</file>

<file path=ppt/slides/_rels/slide28.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93.png"/><Relationship Id="rId18" Type="http://schemas.openxmlformats.org/officeDocument/2006/relationships/image" Target="../media/image96.svg"/><Relationship Id="rId3" Type="http://schemas.openxmlformats.org/officeDocument/2006/relationships/image" Target="../media/image107.png"/><Relationship Id="rId7" Type="http://schemas.openxmlformats.org/officeDocument/2006/relationships/image" Target="../media/image99.png"/><Relationship Id="rId12" Type="http://schemas.openxmlformats.org/officeDocument/2006/relationships/image" Target="../media/image261.svg"/><Relationship Id="rId17" Type="http://schemas.openxmlformats.org/officeDocument/2006/relationships/image" Target="../media/image95.png"/><Relationship Id="rId2" Type="http://schemas.openxmlformats.org/officeDocument/2006/relationships/notesSlide" Target="../notesSlides/notesSlide11.xml"/><Relationship Id="rId16" Type="http://schemas.openxmlformats.org/officeDocument/2006/relationships/image" Target="../media/image263.svg"/><Relationship Id="rId1" Type="http://schemas.openxmlformats.org/officeDocument/2006/relationships/slideLayout" Target="../slideLayouts/slideLayout7.xml"/><Relationship Id="rId6" Type="http://schemas.openxmlformats.org/officeDocument/2006/relationships/image" Target="../media/image259.svg"/><Relationship Id="rId11" Type="http://schemas.openxmlformats.org/officeDocument/2006/relationships/image" Target="../media/image260.png"/><Relationship Id="rId5" Type="http://schemas.openxmlformats.org/officeDocument/2006/relationships/image" Target="../media/image162.png"/><Relationship Id="rId15" Type="http://schemas.openxmlformats.org/officeDocument/2006/relationships/image" Target="../media/image262.png"/><Relationship Id="rId10" Type="http://schemas.openxmlformats.org/officeDocument/2006/relationships/image" Target="../media/image255.svg"/><Relationship Id="rId4" Type="http://schemas.openxmlformats.org/officeDocument/2006/relationships/image" Target="../media/image141.svg"/><Relationship Id="rId9" Type="http://schemas.openxmlformats.org/officeDocument/2006/relationships/image" Target="../media/image254.png"/><Relationship Id="rId14" Type="http://schemas.openxmlformats.org/officeDocument/2006/relationships/image" Target="../media/image94.svg"/></Relationships>
</file>

<file path=ppt/slides/_rels/slide29.xml.rels><?xml version="1.0" encoding="UTF-8" standalone="yes"?>
<Relationships xmlns="http://schemas.openxmlformats.org/package/2006/relationships"><Relationship Id="rId8" Type="http://schemas.openxmlformats.org/officeDocument/2006/relationships/image" Target="../media/image269.png"/><Relationship Id="rId13" Type="http://schemas.openxmlformats.org/officeDocument/2006/relationships/image" Target="../media/image274.svg"/><Relationship Id="rId18" Type="http://schemas.openxmlformats.org/officeDocument/2006/relationships/image" Target="../media/image279.png"/><Relationship Id="rId26" Type="http://schemas.openxmlformats.org/officeDocument/2006/relationships/image" Target="../media/image287.png"/><Relationship Id="rId3" Type="http://schemas.openxmlformats.org/officeDocument/2006/relationships/image" Target="../media/image264.tiff"/><Relationship Id="rId21" Type="http://schemas.openxmlformats.org/officeDocument/2006/relationships/image" Target="../media/image282.svg"/><Relationship Id="rId7" Type="http://schemas.openxmlformats.org/officeDocument/2006/relationships/image" Target="../media/image268.svg"/><Relationship Id="rId12" Type="http://schemas.openxmlformats.org/officeDocument/2006/relationships/image" Target="../media/image273.png"/><Relationship Id="rId17" Type="http://schemas.openxmlformats.org/officeDocument/2006/relationships/image" Target="../media/image278.svg"/><Relationship Id="rId25" Type="http://schemas.openxmlformats.org/officeDocument/2006/relationships/image" Target="../media/image286.svg"/><Relationship Id="rId2" Type="http://schemas.openxmlformats.org/officeDocument/2006/relationships/notesSlide" Target="../notesSlides/notesSlide12.xml"/><Relationship Id="rId16" Type="http://schemas.openxmlformats.org/officeDocument/2006/relationships/image" Target="../media/image277.png"/><Relationship Id="rId20" Type="http://schemas.openxmlformats.org/officeDocument/2006/relationships/image" Target="../media/image281.png"/><Relationship Id="rId29" Type="http://schemas.openxmlformats.org/officeDocument/2006/relationships/image" Target="../media/image290.svg"/><Relationship Id="rId1" Type="http://schemas.openxmlformats.org/officeDocument/2006/relationships/slideLayout" Target="../slideLayouts/slideLayout7.xml"/><Relationship Id="rId6" Type="http://schemas.openxmlformats.org/officeDocument/2006/relationships/image" Target="../media/image267.png"/><Relationship Id="rId11" Type="http://schemas.openxmlformats.org/officeDocument/2006/relationships/image" Target="../media/image272.svg"/><Relationship Id="rId24" Type="http://schemas.openxmlformats.org/officeDocument/2006/relationships/image" Target="../media/image285.png"/><Relationship Id="rId32" Type="http://schemas.openxmlformats.org/officeDocument/2006/relationships/image" Target="../media/image118.svg"/><Relationship Id="rId5" Type="http://schemas.openxmlformats.org/officeDocument/2006/relationships/image" Target="../media/image266.tiff"/><Relationship Id="rId15" Type="http://schemas.openxmlformats.org/officeDocument/2006/relationships/image" Target="../media/image276.svg"/><Relationship Id="rId23" Type="http://schemas.openxmlformats.org/officeDocument/2006/relationships/image" Target="../media/image284.svg"/><Relationship Id="rId28" Type="http://schemas.openxmlformats.org/officeDocument/2006/relationships/image" Target="../media/image289.png"/><Relationship Id="rId10" Type="http://schemas.openxmlformats.org/officeDocument/2006/relationships/image" Target="../media/image271.png"/><Relationship Id="rId19" Type="http://schemas.openxmlformats.org/officeDocument/2006/relationships/image" Target="../media/image280.svg"/><Relationship Id="rId31" Type="http://schemas.openxmlformats.org/officeDocument/2006/relationships/image" Target="../media/image117.png"/><Relationship Id="rId4" Type="http://schemas.openxmlformats.org/officeDocument/2006/relationships/image" Target="../media/image265.tiff"/><Relationship Id="rId9" Type="http://schemas.openxmlformats.org/officeDocument/2006/relationships/image" Target="../media/image270.svg"/><Relationship Id="rId14" Type="http://schemas.openxmlformats.org/officeDocument/2006/relationships/image" Target="../media/image275.png"/><Relationship Id="rId22" Type="http://schemas.openxmlformats.org/officeDocument/2006/relationships/image" Target="../media/image283.png"/><Relationship Id="rId27" Type="http://schemas.openxmlformats.org/officeDocument/2006/relationships/image" Target="../media/image288.svg"/><Relationship Id="rId30" Type="http://schemas.openxmlformats.org/officeDocument/2006/relationships/image" Target="../media/image291.tiff"/></Relationships>
</file>

<file path=ppt/slides/_rels/slide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xml"/><Relationship Id="rId1" Type="http://schemas.openxmlformats.org/officeDocument/2006/relationships/slideLayout" Target="../slideLayouts/slideLayout68.xml"/><Relationship Id="rId4" Type="http://schemas.openxmlformats.org/officeDocument/2006/relationships/image" Target="../media/image82.png"/></Relationships>
</file>

<file path=ppt/slides/_rels/slide30.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292.png"/><Relationship Id="rId7"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94.xml"/><Relationship Id="rId6" Type="http://schemas.openxmlformats.org/officeDocument/2006/relationships/hyperlink" Target="https://aka.ms/apim-genai-lza" TargetMode="External"/><Relationship Id="rId5" Type="http://schemas.openxmlformats.org/officeDocument/2006/relationships/hyperlink" Target="https://aka.ms/genai-gateway" TargetMode="External"/><Relationship Id="rId4" Type="http://schemas.openxmlformats.org/officeDocument/2006/relationships/image" Target="../media/image293.png"/></Relationships>
</file>

<file path=ppt/slides/_rels/slide31.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Azure-Samples/AI-Gateway" TargetMode="External"/><Relationship Id="rId7" Type="http://schemas.openxmlformats.org/officeDocument/2006/relationships/image" Target="../media/image118.svg"/><Relationship Id="rId2" Type="http://schemas.openxmlformats.org/officeDocument/2006/relationships/image" Target="../media/image295.png"/><Relationship Id="rId1" Type="http://schemas.openxmlformats.org/officeDocument/2006/relationships/slideLayout" Target="../slideLayouts/slideLayout94.xml"/><Relationship Id="rId6" Type="http://schemas.openxmlformats.org/officeDocument/2006/relationships/image" Target="../media/image117.png"/><Relationship Id="rId5" Type="http://schemas.openxmlformats.org/officeDocument/2006/relationships/image" Target="../media/image297.png"/><Relationship Id="rId4" Type="http://schemas.openxmlformats.org/officeDocument/2006/relationships/image" Target="../media/image296.png"/></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Azure-Samples/ai-hub-gateway-solution-accelerator" TargetMode="External"/><Relationship Id="rId2" Type="http://schemas.openxmlformats.org/officeDocument/2006/relationships/image" Target="../media/image298.png"/><Relationship Id="rId1" Type="http://schemas.openxmlformats.org/officeDocument/2006/relationships/slideLayout" Target="../slideLayouts/slideLayout94.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Azure-Samples/ai-hub-gateway-solution-accelerator" TargetMode="External"/><Relationship Id="rId2" Type="http://schemas.openxmlformats.org/officeDocument/2006/relationships/image" Target="../media/image299.png"/><Relationship Id="rId1" Type="http://schemas.openxmlformats.org/officeDocument/2006/relationships/slideLayout" Target="../slideLayouts/slideLayout94.xml"/></Relationships>
</file>

<file path=ppt/slides/_rels/slide35.xml.rels><?xml version="1.0" encoding="UTF-8" standalone="yes"?>
<Relationships xmlns="http://schemas.openxmlformats.org/package/2006/relationships"><Relationship Id="rId3" Type="http://schemas.openxmlformats.org/officeDocument/2006/relationships/image" Target="../media/image301.svg"/><Relationship Id="rId2" Type="http://schemas.openxmlformats.org/officeDocument/2006/relationships/image" Target="../media/image300.png"/><Relationship Id="rId1" Type="http://schemas.openxmlformats.org/officeDocument/2006/relationships/slideLayout" Target="../slideLayouts/slideLayout94.xml"/><Relationship Id="rId4" Type="http://schemas.openxmlformats.org/officeDocument/2006/relationships/hyperlink" Target="https://learn.microsoft.com/en-us/azure/azure-monitor/overview"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68.xml"/><Relationship Id="rId4" Type="http://schemas.openxmlformats.org/officeDocument/2006/relationships/hyperlink" Target="http://gh.io/model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azure.microsoft.com/support/legal/offer-details/" TargetMode="Externa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7.png"/></Relationships>
</file>

<file path=ppt/slides/_rels/slide41.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68.xml"/></Relationships>
</file>

<file path=ppt/slides/_rels/slide42.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image" Target="../media/image308.png"/><Relationship Id="rId1" Type="http://schemas.openxmlformats.org/officeDocument/2006/relationships/slideLayout" Target="../slideLayouts/slideLayout68.xml"/></Relationships>
</file>

<file path=ppt/slides/_rels/slide43.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68.xml"/></Relationships>
</file>

<file path=ppt/slides/_rels/slide44.xml.rels><?xml version="1.0" encoding="UTF-8" standalone="yes"?>
<Relationships xmlns="http://schemas.openxmlformats.org/package/2006/relationships"><Relationship Id="rId8" Type="http://schemas.openxmlformats.org/officeDocument/2006/relationships/image" Target="../media/image316.png"/><Relationship Id="rId3" Type="http://schemas.openxmlformats.org/officeDocument/2006/relationships/image" Target="../media/image311.png"/><Relationship Id="rId7" Type="http://schemas.openxmlformats.org/officeDocument/2006/relationships/image" Target="../media/image315.emf"/><Relationship Id="rId12" Type="http://schemas.openxmlformats.org/officeDocument/2006/relationships/image" Target="../media/image320.jpeg"/><Relationship Id="rId2" Type="http://schemas.openxmlformats.org/officeDocument/2006/relationships/image" Target="../media/image310.png"/><Relationship Id="rId1" Type="http://schemas.openxmlformats.org/officeDocument/2006/relationships/slideLayout" Target="../slideLayouts/slideLayout20.xml"/><Relationship Id="rId6" Type="http://schemas.openxmlformats.org/officeDocument/2006/relationships/image" Target="../media/image314.png"/><Relationship Id="rId11" Type="http://schemas.openxmlformats.org/officeDocument/2006/relationships/image" Target="../media/image319.svg"/><Relationship Id="rId5" Type="http://schemas.openxmlformats.org/officeDocument/2006/relationships/image" Target="../media/image313.emf"/><Relationship Id="rId10" Type="http://schemas.openxmlformats.org/officeDocument/2006/relationships/image" Target="../media/image318.png"/><Relationship Id="rId4" Type="http://schemas.openxmlformats.org/officeDocument/2006/relationships/image" Target="../media/image312.png"/><Relationship Id="rId9" Type="http://schemas.openxmlformats.org/officeDocument/2006/relationships/image" Target="../media/image317.png"/></Relationships>
</file>

<file path=ppt/slides/_rels/slide45.xml.rels><?xml version="1.0" encoding="UTF-8" standalone="yes"?>
<Relationships xmlns="http://schemas.openxmlformats.org/package/2006/relationships"><Relationship Id="rId13" Type="http://schemas.openxmlformats.org/officeDocument/2006/relationships/image" Target="../media/image323.svg"/><Relationship Id="rId18" Type="http://schemas.openxmlformats.org/officeDocument/2006/relationships/image" Target="../media/image328.png"/><Relationship Id="rId26" Type="http://schemas.openxmlformats.org/officeDocument/2006/relationships/image" Target="../media/image332.png"/><Relationship Id="rId39" Type="http://schemas.openxmlformats.org/officeDocument/2006/relationships/image" Target="../media/image341.svg"/><Relationship Id="rId21" Type="http://schemas.openxmlformats.org/officeDocument/2006/relationships/image" Target="../media/image331.svg"/><Relationship Id="rId34" Type="http://schemas.openxmlformats.org/officeDocument/2006/relationships/image" Target="../media/image338.png"/><Relationship Id="rId42" Type="http://schemas.microsoft.com/office/2007/relationships/hdphoto" Target="../media/hdphoto10.wdp"/><Relationship Id="rId47" Type="http://schemas.openxmlformats.org/officeDocument/2006/relationships/image" Target="../media/image347.png"/><Relationship Id="rId50" Type="http://schemas.openxmlformats.org/officeDocument/2006/relationships/image" Target="../media/image349.png"/><Relationship Id="rId7" Type="http://schemas.openxmlformats.org/officeDocument/2006/relationships/image" Target="../media/image143.svg"/><Relationship Id="rId2" Type="http://schemas.openxmlformats.org/officeDocument/2006/relationships/notesSlide" Target="../notesSlides/notesSlide14.xml"/><Relationship Id="rId16" Type="http://schemas.openxmlformats.org/officeDocument/2006/relationships/image" Target="../media/image326.png"/><Relationship Id="rId29" Type="http://schemas.openxmlformats.org/officeDocument/2006/relationships/image" Target="../media/image98.svg"/><Relationship Id="rId11" Type="http://schemas.openxmlformats.org/officeDocument/2006/relationships/image" Target="../media/image147.svg"/><Relationship Id="rId24" Type="http://schemas.openxmlformats.org/officeDocument/2006/relationships/image" Target="../media/image99.png"/><Relationship Id="rId32" Type="http://schemas.openxmlformats.org/officeDocument/2006/relationships/image" Target="../media/image336.png"/><Relationship Id="rId37" Type="http://schemas.openxmlformats.org/officeDocument/2006/relationships/image" Target="../media/image118.svg"/><Relationship Id="rId40" Type="http://schemas.openxmlformats.org/officeDocument/2006/relationships/image" Target="../media/image342.png"/><Relationship Id="rId45" Type="http://schemas.openxmlformats.org/officeDocument/2006/relationships/image" Target="../media/image345.png"/><Relationship Id="rId5" Type="http://schemas.openxmlformats.org/officeDocument/2006/relationships/image" Target="../media/image141.svg"/><Relationship Id="rId15" Type="http://schemas.openxmlformats.org/officeDocument/2006/relationships/image" Target="../media/image325.svg"/><Relationship Id="rId23" Type="http://schemas.openxmlformats.org/officeDocument/2006/relationships/image" Target="../media/image96.svg"/><Relationship Id="rId28" Type="http://schemas.openxmlformats.org/officeDocument/2006/relationships/image" Target="../media/image97.png"/><Relationship Id="rId36" Type="http://schemas.openxmlformats.org/officeDocument/2006/relationships/image" Target="../media/image117.png"/><Relationship Id="rId49" Type="http://schemas.microsoft.com/office/2007/relationships/hdphoto" Target="../media/hdphoto12.wdp"/><Relationship Id="rId10" Type="http://schemas.openxmlformats.org/officeDocument/2006/relationships/image" Target="../media/image146.png"/><Relationship Id="rId19" Type="http://schemas.openxmlformats.org/officeDocument/2006/relationships/image" Target="../media/image329.svg"/><Relationship Id="rId31" Type="http://schemas.openxmlformats.org/officeDocument/2006/relationships/image" Target="../media/image335.svg"/><Relationship Id="rId44" Type="http://schemas.microsoft.com/office/2007/relationships/hdphoto" Target="../media/hdphoto11.wdp"/><Relationship Id="rId4" Type="http://schemas.openxmlformats.org/officeDocument/2006/relationships/image" Target="../media/image107.png"/><Relationship Id="rId9" Type="http://schemas.openxmlformats.org/officeDocument/2006/relationships/image" Target="../media/image131.svg"/><Relationship Id="rId14" Type="http://schemas.openxmlformats.org/officeDocument/2006/relationships/image" Target="../media/image324.png"/><Relationship Id="rId22" Type="http://schemas.openxmlformats.org/officeDocument/2006/relationships/image" Target="../media/image95.png"/><Relationship Id="rId27" Type="http://schemas.openxmlformats.org/officeDocument/2006/relationships/image" Target="../media/image333.svg"/><Relationship Id="rId30" Type="http://schemas.openxmlformats.org/officeDocument/2006/relationships/image" Target="../media/image334.png"/><Relationship Id="rId35" Type="http://schemas.openxmlformats.org/officeDocument/2006/relationships/image" Target="../media/image339.svg"/><Relationship Id="rId43" Type="http://schemas.openxmlformats.org/officeDocument/2006/relationships/image" Target="../media/image344.png"/><Relationship Id="rId48" Type="http://schemas.openxmlformats.org/officeDocument/2006/relationships/image" Target="../media/image348.png"/><Relationship Id="rId8" Type="http://schemas.openxmlformats.org/officeDocument/2006/relationships/image" Target="../media/image130.png"/><Relationship Id="rId51" Type="http://schemas.openxmlformats.org/officeDocument/2006/relationships/image" Target="../media/image350.png"/><Relationship Id="rId3" Type="http://schemas.openxmlformats.org/officeDocument/2006/relationships/image" Target="../media/image321.png"/><Relationship Id="rId12" Type="http://schemas.openxmlformats.org/officeDocument/2006/relationships/image" Target="../media/image322.png"/><Relationship Id="rId17" Type="http://schemas.openxmlformats.org/officeDocument/2006/relationships/image" Target="../media/image327.svg"/><Relationship Id="rId25" Type="http://schemas.openxmlformats.org/officeDocument/2006/relationships/image" Target="../media/image100.svg"/><Relationship Id="rId33" Type="http://schemas.openxmlformats.org/officeDocument/2006/relationships/image" Target="../media/image337.svg"/><Relationship Id="rId38" Type="http://schemas.openxmlformats.org/officeDocument/2006/relationships/image" Target="../media/image340.png"/><Relationship Id="rId46" Type="http://schemas.openxmlformats.org/officeDocument/2006/relationships/image" Target="../media/image346.png"/><Relationship Id="rId20" Type="http://schemas.openxmlformats.org/officeDocument/2006/relationships/image" Target="../media/image330.png"/><Relationship Id="rId41" Type="http://schemas.openxmlformats.org/officeDocument/2006/relationships/image" Target="../media/image343.png"/><Relationship Id="rId1" Type="http://schemas.openxmlformats.org/officeDocument/2006/relationships/slideLayout" Target="../slideLayouts/slideLayout68.xml"/><Relationship Id="rId6" Type="http://schemas.openxmlformats.org/officeDocument/2006/relationships/image" Target="../media/image1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ww.microsoft.com/en-us/security/business/identity-access/azure-active-directory-pricing"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hyperlink" Target="https://aka.ms/sample" TargetMode="External"/><Relationship Id="rId7"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hyperlink" Target="https://aka.ms/awesome-azd" TargetMode="External"/><Relationship Id="rId5" Type="http://schemas.openxmlformats.org/officeDocument/2006/relationships/hyperlink" Target="https://aka.ms/azd" TargetMode="External"/><Relationship Id="rId4" Type="http://schemas.openxmlformats.org/officeDocument/2006/relationships/hyperlink" Target="https://aka.ms/architectur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learn.microsoft.com/en-us/azure/architecture/aws-professional/" TargetMode="External"/><Relationship Id="rId2" Type="http://schemas.openxmlformats.org/officeDocument/2006/relationships/image" Target="../media/image89.png"/><Relationship Id="rId1" Type="http://schemas.openxmlformats.org/officeDocument/2006/relationships/slideLayout" Target="../slideLayouts/slideLayout85.xml"/><Relationship Id="rId5" Type="http://schemas.openxmlformats.org/officeDocument/2006/relationships/image" Target="../media/image90.png"/><Relationship Id="rId4" Type="http://schemas.openxmlformats.org/officeDocument/2006/relationships/hyperlink" Target="https://learn.microsoft.com/en-us/azure/architecture/gcp-professiona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techcommunity.microsoft.com/t5/artificial-intelligence-and/ct-p/AI" TargetMode="External"/><Relationship Id="rId2" Type="http://schemas.openxmlformats.org/officeDocument/2006/relationships/image" Target="../media/image91.png"/><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4539D-641E-4C75-AA11-60646DC8B500}"/>
              </a:ext>
            </a:extLst>
          </p:cNvPr>
          <p:cNvSpPr>
            <a:spLocks noGrp="1"/>
          </p:cNvSpPr>
          <p:nvPr>
            <p:ph type="title"/>
          </p:nvPr>
        </p:nvSpPr>
        <p:spPr>
          <a:xfrm>
            <a:off x="584200" y="2979778"/>
            <a:ext cx="9144000" cy="553998"/>
          </a:xfrm>
        </p:spPr>
        <p:txBody>
          <a:bodyPr/>
          <a:lstStyle/>
          <a:p>
            <a:r>
              <a:rPr lang="en-US" dirty="0"/>
              <a:t>Azure Intro</a:t>
            </a:r>
          </a:p>
        </p:txBody>
      </p:sp>
      <p:sp>
        <p:nvSpPr>
          <p:cNvPr id="3" name="Text Placeholder 2">
            <a:extLst>
              <a:ext uri="{FF2B5EF4-FFF2-40B4-BE49-F238E27FC236}">
                <a16:creationId xmlns:a16="http://schemas.microsoft.com/office/drawing/2014/main" id="{EEF5D8A4-EC8D-42FF-B01C-CCE22B2A1C71}"/>
              </a:ext>
            </a:extLst>
          </p:cNvPr>
          <p:cNvSpPr>
            <a:spLocks noGrp="1"/>
          </p:cNvSpPr>
          <p:nvPr>
            <p:ph type="body" sz="quarter" idx="12"/>
          </p:nvPr>
        </p:nvSpPr>
        <p:spPr/>
        <p:txBody>
          <a:bodyPr/>
          <a:lstStyle/>
          <a:p>
            <a:r>
              <a:rPr lang="en-US" dirty="0"/>
              <a:t>Wai Man Hui</a:t>
            </a:r>
          </a:p>
          <a:p>
            <a:r>
              <a:rPr lang="en-US" dirty="0"/>
              <a:t>Cloud Solution Architect</a:t>
            </a:r>
          </a:p>
        </p:txBody>
      </p:sp>
    </p:spTree>
    <p:extLst>
      <p:ext uri="{BB962C8B-B14F-4D97-AF65-F5344CB8AC3E}">
        <p14:creationId xmlns:p14="http://schemas.microsoft.com/office/powerpoint/2010/main" val="334055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2F3C9-A75E-A2C5-56C2-3C5C42E4CF03}"/>
              </a:ext>
            </a:extLst>
          </p:cNvPr>
          <p:cNvSpPr>
            <a:spLocks noGrp="1"/>
          </p:cNvSpPr>
          <p:nvPr>
            <p:ph type="title"/>
          </p:nvPr>
        </p:nvSpPr>
        <p:spPr/>
        <p:txBody>
          <a:bodyPr/>
          <a:lstStyle/>
          <a:p>
            <a:r>
              <a:rPr lang="en-US"/>
              <a:t>AI Project Templates with Azure Developer CLI (AZD) </a:t>
            </a:r>
          </a:p>
        </p:txBody>
      </p:sp>
      <p:sp>
        <p:nvSpPr>
          <p:cNvPr id="4" name="TextBox 3">
            <a:extLst>
              <a:ext uri="{FF2B5EF4-FFF2-40B4-BE49-F238E27FC236}">
                <a16:creationId xmlns:a16="http://schemas.microsoft.com/office/drawing/2014/main" id="{F4E928CC-71E1-EF43-BAC5-D5C6321CF41C}"/>
              </a:ext>
            </a:extLst>
          </p:cNvPr>
          <p:cNvSpPr txBox="1"/>
          <p:nvPr/>
        </p:nvSpPr>
        <p:spPr>
          <a:xfrm>
            <a:off x="458974" y="1882852"/>
            <a:ext cx="5741608" cy="3207353"/>
          </a:xfrm>
          <a:prstGeom prst="rect">
            <a:avLst/>
          </a:prstGeom>
          <a:noFill/>
        </p:spPr>
        <p:txBody>
          <a:bodyPr wrap="square" lIns="0" tIns="0" rIns="91440" bIns="45720" anchor="t">
            <a:spAutoFit/>
          </a:bodyPr>
          <a:lstStyle/>
          <a:p>
            <a:pPr marL="0" marR="0" lvl="0" indent="0" algn="l" defTabSz="914400" rtl="0" eaLnBrk="1" fontAlgn="base" latinLnBrk="0" hangingPunct="1">
              <a:lnSpc>
                <a:spcPct val="100000"/>
              </a:lnSpc>
              <a:spcBef>
                <a:spcPct val="0"/>
              </a:spcBef>
              <a:spcAft>
                <a:spcPts val="1200"/>
              </a:spcAft>
              <a:buClrTx/>
              <a:buSzTx/>
              <a:buFontTx/>
              <a:buNone/>
              <a:tabLst/>
              <a:defRPr/>
            </a:pPr>
            <a:r>
              <a:rPr kumimoji="0" lang="en-US" sz="2800" b="1" i="0" u="none" strike="noStrike" kern="1200" cap="none" spc="0" normalizeH="0" baseline="0" noProof="0" dirty="0">
                <a:ln w="3175">
                  <a:noFill/>
                </a:ln>
                <a:gradFill flip="none" rotWithShape="1">
                  <a:gsLst>
                    <a:gs pos="80000">
                      <a:srgbClr val="49C5B1"/>
                    </a:gs>
                    <a:gs pos="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Customer benefits </a:t>
            </a:r>
          </a:p>
          <a:p>
            <a:pPr marL="174625" marR="0" lvl="0" indent="-174625"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Quickly deploy applications with the command “</a:t>
            </a:r>
            <a:r>
              <a:rPr kumimoji="0" lang="en-US" sz="1600" b="0" i="0" u="none" strike="noStrike" kern="1200" cap="none" spc="0" normalizeH="0" baseline="0" noProof="0" dirty="0" err="1">
                <a:ln>
                  <a:noFill/>
                </a:ln>
                <a:effectLst/>
                <a:uLnTx/>
                <a:uFillTx/>
                <a:latin typeface="Segoe UI"/>
                <a:ea typeface="+mn-ea"/>
                <a:cs typeface="+mn-cs"/>
              </a:rPr>
              <a:t>azd</a:t>
            </a:r>
            <a:r>
              <a:rPr kumimoji="0" lang="en-US" sz="1600" b="0" i="0" u="none" strike="noStrike" kern="1200" cap="none" spc="0" normalizeH="0" baseline="0" noProof="0" dirty="0">
                <a:ln>
                  <a:noFill/>
                </a:ln>
                <a:effectLst/>
                <a:uLnTx/>
                <a:uFillTx/>
                <a:latin typeface="Segoe UI"/>
                <a:ea typeface="+mn-ea"/>
                <a:cs typeface="+mn-cs"/>
              </a:rPr>
              <a:t> up”</a:t>
            </a:r>
          </a:p>
          <a:p>
            <a:pPr marL="174625" marR="0" lvl="0" indent="-174625"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Common starter AI Scenarios to implement solutions</a:t>
            </a:r>
          </a:p>
          <a:p>
            <a:pPr marL="174625" marR="0" lvl="0" indent="-174625"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Calibri" panose="020F0502020204030204" pitchFamily="34" charset="0"/>
                <a:ea typeface="Yu Mincho" panose="02020400000000000000" pitchFamily="18" charset="-128"/>
                <a:cs typeface="+mn-cs"/>
              </a:rPr>
              <a:t>GitHub Actions for CI/CD deployment and evaluation to test model performance </a:t>
            </a:r>
            <a:endParaRPr kumimoji="0" lang="en-US" altLang="zh-CN" sz="1600" b="0" i="0" u="none" strike="noStrike" kern="1200" cap="none" spc="0" normalizeH="0" baseline="0" noProof="0" dirty="0">
              <a:ln>
                <a:noFill/>
              </a:ln>
              <a:effectLst/>
              <a:uLnTx/>
              <a:uFillTx/>
              <a:latin typeface="Segoe UI"/>
              <a:ea typeface="+mn-ea"/>
              <a:cs typeface="+mn-cs"/>
            </a:endParaRPr>
          </a:p>
          <a:p>
            <a:pPr marL="174625" marR="0" lvl="0" indent="-174625" algn="l" defTabSz="914400" rtl="0" eaLnBrk="1" fontAlgn="auto" latinLnBrk="0" hangingPunct="1">
              <a:lnSpc>
                <a:spcPct val="120000"/>
              </a:lnSpc>
              <a:spcBef>
                <a:spcPts val="0"/>
              </a:spcBef>
              <a:spcAft>
                <a:spcPts val="1200"/>
              </a:spcAft>
              <a:buClrTx/>
              <a:buSzTx/>
              <a:buFont typeface="Arial" panose="020B0604020202020204" pitchFamily="34" charset="0"/>
              <a:buChar char="•"/>
              <a:tabLst/>
              <a:defRPr/>
            </a:pPr>
            <a:r>
              <a:rPr kumimoji="0" lang="en-US" altLang="zh-CN" sz="1600" b="0" i="0" u="none" strike="noStrike" kern="1200" cap="none" spc="0" normalizeH="0" baseline="0" noProof="0" dirty="0">
                <a:ln>
                  <a:noFill/>
                </a:ln>
                <a:effectLst/>
                <a:uLnTx/>
                <a:uFillTx/>
                <a:latin typeface="Segoe UI"/>
                <a:ea typeface="+mn-ea"/>
                <a:cs typeface="+mn-cs"/>
              </a:rPr>
              <a:t>The CLI allows you to work consistently in a repeatable way across the terminal, your editor/integrated development environment, GitHub Actions pipeline, and more.</a:t>
            </a:r>
          </a:p>
        </p:txBody>
      </p:sp>
      <p:sp>
        <p:nvSpPr>
          <p:cNvPr id="3" name="Rectangle: Rounded Corners 8">
            <a:extLst>
              <a:ext uri="{FF2B5EF4-FFF2-40B4-BE49-F238E27FC236}">
                <a16:creationId xmlns:a16="http://schemas.microsoft.com/office/drawing/2014/main" id="{E0C97477-7E2D-9374-AB2B-95F0C97A7948}"/>
              </a:ext>
              <a:ext uri="{C183D7F6-B498-43B3-948B-1728B52AA6E4}">
                <adec:decorative xmlns:adec="http://schemas.microsoft.com/office/drawing/2017/decorative" val="1"/>
              </a:ext>
            </a:extLst>
          </p:cNvPr>
          <p:cNvSpPr/>
          <p:nvPr/>
        </p:nvSpPr>
        <p:spPr>
          <a:xfrm>
            <a:off x="6051576" y="1806678"/>
            <a:ext cx="5851948" cy="3462868"/>
          </a:xfrm>
          <a:prstGeom prst="roundRect">
            <a:avLst>
              <a:gd name="adj" fmla="val 5180"/>
            </a:avLst>
          </a:prstGeom>
          <a:solidFill>
            <a:schemeClr val="tx1">
              <a:alpha val="70000"/>
            </a:schemeClr>
          </a:solidFill>
          <a:ln w="19050">
            <a:solidFill>
              <a:schemeClr val="tx1"/>
            </a:soli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Pct val="90000"/>
              <a:buFontTx/>
              <a:buNone/>
              <a:tabLst/>
              <a:defRPr/>
            </a:pPr>
            <a:endParaRPr kumimoji="0" lang="en-IN"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5" name="Picture 4">
            <a:extLst>
              <a:ext uri="{FF2B5EF4-FFF2-40B4-BE49-F238E27FC236}">
                <a16:creationId xmlns:a16="http://schemas.microsoft.com/office/drawing/2014/main" id="{EB7C70E9-ECF9-7001-7514-41E59F23CA9A}"/>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161769" y="1934435"/>
            <a:ext cx="5631415" cy="3207353"/>
          </a:xfrm>
          <a:prstGeom prst="rect">
            <a:avLst/>
          </a:prstGeom>
        </p:spPr>
      </p:pic>
      <p:sp>
        <p:nvSpPr>
          <p:cNvPr id="6" name="TextBox 5">
            <a:extLst>
              <a:ext uri="{FF2B5EF4-FFF2-40B4-BE49-F238E27FC236}">
                <a16:creationId xmlns:a16="http://schemas.microsoft.com/office/drawing/2014/main" id="{9037FC58-898E-BBF7-D03A-736D0F1BB791}"/>
              </a:ext>
            </a:extLst>
          </p:cNvPr>
          <p:cNvSpPr txBox="1"/>
          <p:nvPr/>
        </p:nvSpPr>
        <p:spPr>
          <a:xfrm>
            <a:off x="382250" y="6086006"/>
            <a:ext cx="6760564"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lumMod val="20000"/>
                    <a:lumOff val="80000"/>
                  </a:srgbClr>
                </a:solidFill>
                <a:effectLst/>
                <a:uLnTx/>
                <a:uFillTx/>
                <a:latin typeface="Segoe UI"/>
                <a:ea typeface="+mn-ea"/>
                <a:cs typeface="+mn-cs"/>
                <a:hlinkClick r:id="rId4"/>
              </a:rPr>
              <a:t>https://aka.ms/azd-ai-templates</a:t>
            </a:r>
            <a:endParaRPr kumimoji="0" lang="en-US" sz="2000" b="0" i="0" u="none" strike="noStrike" kern="1200" cap="none" spc="0" normalizeH="0" baseline="0" noProof="0" dirty="0">
              <a:ln>
                <a:noFill/>
              </a:ln>
              <a:solidFill>
                <a:srgbClr val="0078D4">
                  <a:lumMod val="20000"/>
                  <a:lumOff val="80000"/>
                </a:srgbClr>
              </a:solidFill>
              <a:effectLst/>
              <a:uLnTx/>
              <a:uFillTx/>
              <a:latin typeface="Segoe UI"/>
              <a:ea typeface="+mn-ea"/>
              <a:cs typeface="+mn-cs"/>
            </a:endParaRPr>
          </a:p>
        </p:txBody>
      </p:sp>
    </p:spTree>
    <p:extLst>
      <p:ext uri="{BB962C8B-B14F-4D97-AF65-F5344CB8AC3E}">
        <p14:creationId xmlns:p14="http://schemas.microsoft.com/office/powerpoint/2010/main" val="6621298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400352-578E-E59A-C336-DF7A3D3D3955}"/>
              </a:ext>
            </a:extLst>
          </p:cNvPr>
          <p:cNvSpPr/>
          <p:nvPr/>
        </p:nvSpPr>
        <p:spPr>
          <a:xfrm>
            <a:off x="433170" y="5719654"/>
            <a:ext cx="11553775" cy="1025239"/>
          </a:xfrm>
          <a:prstGeom prst="rect">
            <a:avLst/>
          </a:prstGeom>
          <a:solidFill>
            <a:srgbClr val="FFFFFF">
              <a:alpha val="10000"/>
            </a:srgb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80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sp>
        <p:nvSpPr>
          <p:cNvPr id="3" name="Rectangle 2">
            <a:extLst>
              <a:ext uri="{FF2B5EF4-FFF2-40B4-BE49-F238E27FC236}">
                <a16:creationId xmlns:a16="http://schemas.microsoft.com/office/drawing/2014/main" id="{7BCF6E65-8EA0-1CCA-93C7-7777A4014D48}"/>
              </a:ext>
            </a:extLst>
          </p:cNvPr>
          <p:cNvSpPr/>
          <p:nvPr/>
        </p:nvSpPr>
        <p:spPr>
          <a:xfrm>
            <a:off x="418288" y="1158444"/>
            <a:ext cx="11553775" cy="1032834"/>
          </a:xfrm>
          <a:prstGeom prst="rect">
            <a:avLst/>
          </a:prstGeom>
          <a:solidFill>
            <a:srgbClr val="FFFFFF">
              <a:alpha val="10000"/>
            </a:srgb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80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sp>
        <p:nvSpPr>
          <p:cNvPr id="4" name="Rectangle 3">
            <a:extLst>
              <a:ext uri="{FF2B5EF4-FFF2-40B4-BE49-F238E27FC236}">
                <a16:creationId xmlns:a16="http://schemas.microsoft.com/office/drawing/2014/main" id="{97205384-3E85-EF19-BD4A-260180F772CB}"/>
              </a:ext>
            </a:extLst>
          </p:cNvPr>
          <p:cNvSpPr/>
          <p:nvPr/>
        </p:nvSpPr>
        <p:spPr>
          <a:xfrm>
            <a:off x="433170" y="4563357"/>
            <a:ext cx="11553775" cy="1060491"/>
          </a:xfrm>
          <a:prstGeom prst="rect">
            <a:avLst/>
          </a:prstGeom>
          <a:solidFill>
            <a:srgbClr val="FFFFFF">
              <a:alpha val="10000"/>
            </a:srgb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80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sp>
        <p:nvSpPr>
          <p:cNvPr id="5" name="Rectangle 4">
            <a:extLst>
              <a:ext uri="{FF2B5EF4-FFF2-40B4-BE49-F238E27FC236}">
                <a16:creationId xmlns:a16="http://schemas.microsoft.com/office/drawing/2014/main" id="{BDD7D701-F2C6-DAAF-55D9-80A65EDE5A66}"/>
              </a:ext>
            </a:extLst>
          </p:cNvPr>
          <p:cNvSpPr/>
          <p:nvPr/>
        </p:nvSpPr>
        <p:spPr>
          <a:xfrm>
            <a:off x="5729785" y="2277152"/>
            <a:ext cx="6244589" cy="1060491"/>
          </a:xfrm>
          <a:prstGeom prst="rect">
            <a:avLst/>
          </a:prstGeom>
          <a:solidFill>
            <a:srgbClr val="FFFFFF">
              <a:alpha val="10000"/>
            </a:srgb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80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sp>
        <p:nvSpPr>
          <p:cNvPr id="6" name="Rectangle 5">
            <a:extLst>
              <a:ext uri="{FF2B5EF4-FFF2-40B4-BE49-F238E27FC236}">
                <a16:creationId xmlns:a16="http://schemas.microsoft.com/office/drawing/2014/main" id="{531B887D-80C5-5361-A887-C305722659DF}"/>
              </a:ext>
            </a:extLst>
          </p:cNvPr>
          <p:cNvSpPr/>
          <p:nvPr/>
        </p:nvSpPr>
        <p:spPr>
          <a:xfrm>
            <a:off x="418288" y="3413776"/>
            <a:ext cx="11553775" cy="1060491"/>
          </a:xfrm>
          <a:prstGeom prst="rect">
            <a:avLst/>
          </a:prstGeom>
          <a:solidFill>
            <a:srgbClr val="FFFFFF">
              <a:alpha val="10000"/>
            </a:srgb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80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sp>
        <p:nvSpPr>
          <p:cNvPr id="7" name="Rectangle 6">
            <a:extLst>
              <a:ext uri="{FF2B5EF4-FFF2-40B4-BE49-F238E27FC236}">
                <a16:creationId xmlns:a16="http://schemas.microsoft.com/office/drawing/2014/main" id="{67BCAFD8-411E-E44F-DDFB-8AF99F78DDA1}"/>
              </a:ext>
            </a:extLst>
          </p:cNvPr>
          <p:cNvSpPr/>
          <p:nvPr/>
        </p:nvSpPr>
        <p:spPr>
          <a:xfrm>
            <a:off x="420599" y="2275284"/>
            <a:ext cx="5215038" cy="1060491"/>
          </a:xfrm>
          <a:prstGeom prst="rect">
            <a:avLst/>
          </a:prstGeom>
          <a:solidFill>
            <a:srgbClr val="FFFFFF">
              <a:alpha val="10000"/>
            </a:srgb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80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endParaRPr>
          </a:p>
        </p:txBody>
      </p:sp>
      <p:sp>
        <p:nvSpPr>
          <p:cNvPr id="8" name="Title 7">
            <a:extLst>
              <a:ext uri="{FF2B5EF4-FFF2-40B4-BE49-F238E27FC236}">
                <a16:creationId xmlns:a16="http://schemas.microsoft.com/office/drawing/2014/main" id="{331FF7A9-EF62-9A51-2C6C-A765EACF06EE}"/>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a:rPr>
              <a:t>Common App Modernization Services </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a:endParaRPr>
          </a:p>
        </p:txBody>
      </p:sp>
      <p:pic>
        <p:nvPicPr>
          <p:cNvPr id="9" name="Graphic 8">
            <a:extLst>
              <a:ext uri="{FF2B5EF4-FFF2-40B4-BE49-F238E27FC236}">
                <a16:creationId xmlns:a16="http://schemas.microsoft.com/office/drawing/2014/main" id="{9A40ED38-CC8B-56C8-A4BE-48A502E659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45417" y="4753116"/>
            <a:ext cx="455224" cy="438912"/>
          </a:xfrm>
          <a:prstGeom prst="rect">
            <a:avLst/>
          </a:prstGeom>
        </p:spPr>
      </p:pic>
      <p:sp>
        <p:nvSpPr>
          <p:cNvPr id="10" name="TextBox 9">
            <a:extLst>
              <a:ext uri="{FF2B5EF4-FFF2-40B4-BE49-F238E27FC236}">
                <a16:creationId xmlns:a16="http://schemas.microsoft.com/office/drawing/2014/main" id="{B1127DAC-CE66-970C-CFC5-66B26441441C}"/>
              </a:ext>
            </a:extLst>
          </p:cNvPr>
          <p:cNvSpPr txBox="1"/>
          <p:nvPr/>
        </p:nvSpPr>
        <p:spPr>
          <a:xfrm>
            <a:off x="2383217" y="5275881"/>
            <a:ext cx="1388473"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Azure SQL Database </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2BFEC29A-5AA0-C9E5-0028-8E14FD88A7EA}"/>
              </a:ext>
            </a:extLst>
          </p:cNvPr>
          <p:cNvSpPr txBox="1"/>
          <p:nvPr/>
        </p:nvSpPr>
        <p:spPr>
          <a:xfrm>
            <a:off x="3522678" y="5233639"/>
            <a:ext cx="2417559"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Azure Database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PostgreSQL</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2" name="Graphic 11">
            <a:extLst>
              <a:ext uri="{FF2B5EF4-FFF2-40B4-BE49-F238E27FC236}">
                <a16:creationId xmlns:a16="http://schemas.microsoft.com/office/drawing/2014/main" id="{2668B3E6-DBB8-642B-C497-52B57CF9ED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4907" y="4761224"/>
            <a:ext cx="438912" cy="438912"/>
          </a:xfrm>
          <a:prstGeom prst="rect">
            <a:avLst/>
          </a:prstGeom>
        </p:spPr>
      </p:pic>
      <p:pic>
        <p:nvPicPr>
          <p:cNvPr id="13" name="Graphic 12">
            <a:extLst>
              <a:ext uri="{FF2B5EF4-FFF2-40B4-BE49-F238E27FC236}">
                <a16:creationId xmlns:a16="http://schemas.microsoft.com/office/drawing/2014/main" id="{3D0CD7A1-C152-6629-5450-67033F4066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84014" y="4784826"/>
            <a:ext cx="438913" cy="438912"/>
          </a:xfrm>
          <a:prstGeom prst="rect">
            <a:avLst/>
          </a:prstGeom>
        </p:spPr>
      </p:pic>
      <p:pic>
        <p:nvPicPr>
          <p:cNvPr id="14" name="Graphic 13">
            <a:extLst>
              <a:ext uri="{FF2B5EF4-FFF2-40B4-BE49-F238E27FC236}">
                <a16:creationId xmlns:a16="http://schemas.microsoft.com/office/drawing/2014/main" id="{1F593E9F-26DE-82E3-B946-23D0CB0736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36670" y="4837697"/>
            <a:ext cx="438913" cy="438912"/>
          </a:xfrm>
          <a:prstGeom prst="rect">
            <a:avLst/>
          </a:prstGeom>
        </p:spPr>
      </p:pic>
      <p:sp>
        <p:nvSpPr>
          <p:cNvPr id="15" name="TextBox 14">
            <a:extLst>
              <a:ext uri="{FF2B5EF4-FFF2-40B4-BE49-F238E27FC236}">
                <a16:creationId xmlns:a16="http://schemas.microsoft.com/office/drawing/2014/main" id="{64AF4864-A5B9-1E7C-92F0-9F4803C55312}"/>
              </a:ext>
            </a:extLst>
          </p:cNvPr>
          <p:cNvSpPr txBox="1"/>
          <p:nvPr/>
        </p:nvSpPr>
        <p:spPr>
          <a:xfrm>
            <a:off x="9913874" y="5270702"/>
            <a:ext cx="1247704"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Azure Cosmos DB</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5">
            <a:extLst>
              <a:ext uri="{FF2B5EF4-FFF2-40B4-BE49-F238E27FC236}">
                <a16:creationId xmlns:a16="http://schemas.microsoft.com/office/drawing/2014/main" id="{5DD411D8-4FF1-6DA3-E3AA-EBE95032B2F1}"/>
              </a:ext>
            </a:extLst>
          </p:cNvPr>
          <p:cNvSpPr>
            <a:spLocks noChangeAspect="1"/>
          </p:cNvSpPr>
          <p:nvPr/>
        </p:nvSpPr>
        <p:spPr bwMode="auto">
          <a:xfrm>
            <a:off x="8257721" y="5833142"/>
            <a:ext cx="428872" cy="438912"/>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solidFill>
            <a:schemeClr val="tx1"/>
          </a:solidFill>
          <a:ln>
            <a:noFill/>
          </a:ln>
        </p:spPr>
        <p:txBody>
          <a:bodyPr vert="horz" wrap="square" lIns="91440" tIns="45720" rIns="91440" bIns="45720"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83F6CE28-D8E5-F9C9-0157-27D69478C355}"/>
              </a:ext>
            </a:extLst>
          </p:cNvPr>
          <p:cNvSpPr txBox="1"/>
          <p:nvPr/>
        </p:nvSpPr>
        <p:spPr>
          <a:xfrm>
            <a:off x="8187523" y="6329921"/>
            <a:ext cx="672463"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GitHub</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8" name="Picture 17" descr="Icon&#10;&#10;Description automatically generated">
            <a:extLst>
              <a:ext uri="{FF2B5EF4-FFF2-40B4-BE49-F238E27FC236}">
                <a16:creationId xmlns:a16="http://schemas.microsoft.com/office/drawing/2014/main" id="{8B2FAB47-B9BF-9DD6-74A3-21021A6C6922}"/>
              </a:ext>
            </a:extLst>
          </p:cNvPr>
          <p:cNvPicPr>
            <a:picLocks noChangeAspect="1"/>
          </p:cNvPicPr>
          <p:nvPr/>
        </p:nvPicPr>
        <p:blipFill>
          <a:blip r:embed="rId10" cstate="print">
            <a:extLst>
              <a:ext uri="{28A0092B-C50C-407E-A947-70E740481C1C}">
                <a14:useLocalDpi xmlns:a14="http://schemas.microsoft.com/office/drawing/2010/main"/>
              </a:ext>
              <a:ext uri="{837473B0-CC2E-450A-ABE3-18F120FF3D39}">
                <a1611:picAttrSrcUrl xmlns:a1611="http://schemas.microsoft.com/office/drawing/2016/11/main" r:id="rId11"/>
              </a:ext>
            </a:extLst>
          </a:blip>
          <a:stretch>
            <a:fillRect/>
          </a:stretch>
        </p:blipFill>
        <p:spPr>
          <a:xfrm>
            <a:off x="11150007" y="5921439"/>
            <a:ext cx="365761" cy="365760"/>
          </a:xfrm>
          <a:prstGeom prst="rect">
            <a:avLst/>
          </a:prstGeom>
        </p:spPr>
      </p:pic>
      <p:sp>
        <p:nvSpPr>
          <p:cNvPr id="19" name="TextBox 18">
            <a:extLst>
              <a:ext uri="{FF2B5EF4-FFF2-40B4-BE49-F238E27FC236}">
                <a16:creationId xmlns:a16="http://schemas.microsoft.com/office/drawing/2014/main" id="{4F290243-C6DD-175E-CA21-20D128C72153}"/>
              </a:ext>
            </a:extLst>
          </p:cNvPr>
          <p:cNvSpPr txBox="1"/>
          <p:nvPr/>
        </p:nvSpPr>
        <p:spPr>
          <a:xfrm>
            <a:off x="10752264" y="6337006"/>
            <a:ext cx="1340497" cy="2443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Visual Studio Code</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3966BEC4-5B71-4E2E-7D08-1B36AD2AF33D}"/>
              </a:ext>
            </a:extLst>
          </p:cNvPr>
          <p:cNvSpPr txBox="1"/>
          <p:nvPr/>
        </p:nvSpPr>
        <p:spPr>
          <a:xfrm>
            <a:off x="509709" y="4703210"/>
            <a:ext cx="2165438" cy="707886"/>
          </a:xfrm>
          <a:prstGeom prst="rect">
            <a:avLst/>
          </a:prstGeom>
          <a:noFill/>
        </p:spPr>
        <p:txBody>
          <a:bodyPr wrap="square">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000" b="0" i="0" u="none" strike="noStrike" kern="0" cap="none" spc="0" normalizeH="0" baseline="0" noProof="0" dirty="0">
                <a:ln>
                  <a:noFill/>
                </a:ln>
                <a:solidFill>
                  <a:srgbClr val="50E6FF"/>
                </a:solidFill>
                <a:effectLst/>
                <a:uLnTx/>
                <a:uFillTx/>
                <a:latin typeface="Segoe UI Semibold"/>
                <a:ea typeface="+mn-ea"/>
                <a:cs typeface="+mn-cs"/>
              </a:rPr>
              <a:t>Managed </a:t>
            </a:r>
            <a:br>
              <a:rPr kumimoji="0" lang="en-US" sz="2000" b="0" i="0" u="none" strike="noStrike" kern="0" cap="none" spc="0" normalizeH="0" baseline="0" noProof="0" dirty="0">
                <a:ln>
                  <a:noFill/>
                </a:ln>
                <a:solidFill>
                  <a:srgbClr val="50E6FF"/>
                </a:solidFill>
                <a:effectLst/>
                <a:uLnTx/>
                <a:uFillTx/>
                <a:latin typeface="Segoe UI Semibold"/>
                <a:ea typeface="+mn-ea"/>
                <a:cs typeface="+mn-cs"/>
              </a:rPr>
            </a:br>
            <a:r>
              <a:rPr kumimoji="0" lang="en-US" sz="2000" b="0" i="0" u="none" strike="noStrike" kern="0" cap="none" spc="0" normalizeH="0" baseline="0" noProof="0" dirty="0">
                <a:ln>
                  <a:noFill/>
                </a:ln>
                <a:solidFill>
                  <a:srgbClr val="50E6FF"/>
                </a:solidFill>
                <a:effectLst/>
                <a:uLnTx/>
                <a:uFillTx/>
                <a:latin typeface="Segoe UI Semibold"/>
                <a:ea typeface="+mn-ea"/>
                <a:cs typeface="+mn-cs"/>
              </a:rPr>
              <a:t>Databases</a:t>
            </a:r>
          </a:p>
        </p:txBody>
      </p:sp>
      <p:sp>
        <p:nvSpPr>
          <p:cNvPr id="21" name="TextBox 20">
            <a:extLst>
              <a:ext uri="{FF2B5EF4-FFF2-40B4-BE49-F238E27FC236}">
                <a16:creationId xmlns:a16="http://schemas.microsoft.com/office/drawing/2014/main" id="{5837BD3F-6B94-298B-786B-91611F8246C3}"/>
              </a:ext>
            </a:extLst>
          </p:cNvPr>
          <p:cNvSpPr txBox="1"/>
          <p:nvPr/>
        </p:nvSpPr>
        <p:spPr>
          <a:xfrm>
            <a:off x="5833244" y="5267142"/>
            <a:ext cx="1830481"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Azure Database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MySQL</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7C30DA03-3E3C-3BA5-16A0-4B60B3269F76}"/>
              </a:ext>
            </a:extLst>
          </p:cNvPr>
          <p:cNvSpPr txBox="1"/>
          <p:nvPr/>
        </p:nvSpPr>
        <p:spPr>
          <a:xfrm>
            <a:off x="534623" y="5929137"/>
            <a:ext cx="2570137"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000" b="0" i="0" u="none" strike="noStrike" kern="0" cap="none" spc="0" normalizeH="0" baseline="0" noProof="0" dirty="0">
                <a:ln>
                  <a:noFill/>
                </a:ln>
                <a:solidFill>
                  <a:srgbClr val="50E6FF"/>
                </a:solidFill>
                <a:effectLst/>
                <a:uLnTx/>
                <a:uFillTx/>
                <a:latin typeface="Segoe UI Semibold"/>
                <a:ea typeface="+mn-ea"/>
                <a:cs typeface="+mn-cs"/>
              </a:rPr>
              <a:t>Tools </a:t>
            </a:r>
          </a:p>
        </p:txBody>
      </p:sp>
      <p:pic>
        <p:nvPicPr>
          <p:cNvPr id="23" name="Picture 2">
            <a:extLst>
              <a:ext uri="{FF2B5EF4-FFF2-40B4-BE49-F238E27FC236}">
                <a16:creationId xmlns:a16="http://schemas.microsoft.com/office/drawing/2014/main" id="{F6B80C09-6012-C110-4027-204D42B4311B}"/>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5396155" y="5917512"/>
            <a:ext cx="381201" cy="3812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a:extLst>
              <a:ext uri="{FF2B5EF4-FFF2-40B4-BE49-F238E27FC236}">
                <a16:creationId xmlns:a16="http://schemas.microsoft.com/office/drawing/2014/main" id="{CEC21135-2ED8-B939-AB4E-4075C74D9F8E}"/>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894100" y="5917514"/>
            <a:ext cx="325850" cy="32585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842657FD-8DC5-9934-962B-B6FD03A678DE}"/>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6329697" y="5900785"/>
            <a:ext cx="349367" cy="34936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5EA6B839-3D72-517B-9629-B3C31A0A17DF}"/>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7300626" y="5917974"/>
            <a:ext cx="325851" cy="3258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0422CC16-0B50-7100-C67E-0FE48554FFD9}"/>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6835327" y="5917513"/>
            <a:ext cx="325851" cy="325851"/>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5E4BD61-1501-F6EC-B2B5-6FF2DD0CB14A}"/>
              </a:ext>
            </a:extLst>
          </p:cNvPr>
          <p:cNvSpPr txBox="1"/>
          <p:nvPr/>
        </p:nvSpPr>
        <p:spPr>
          <a:xfrm>
            <a:off x="5839012" y="6326537"/>
            <a:ext cx="1559653"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Azure DevOps Services</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9" name="Graphic 28">
            <a:extLst>
              <a:ext uri="{FF2B5EF4-FFF2-40B4-BE49-F238E27FC236}">
                <a16:creationId xmlns:a16="http://schemas.microsoft.com/office/drawing/2014/main" id="{2F644C81-3F29-7101-0F4F-951E46EC700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68967" y="1334990"/>
            <a:ext cx="438912" cy="438912"/>
          </a:xfrm>
          <a:prstGeom prst="rect">
            <a:avLst/>
          </a:prstGeom>
        </p:spPr>
      </p:pic>
      <p:sp>
        <p:nvSpPr>
          <p:cNvPr id="30" name="TextBox 29">
            <a:extLst>
              <a:ext uri="{FF2B5EF4-FFF2-40B4-BE49-F238E27FC236}">
                <a16:creationId xmlns:a16="http://schemas.microsoft.com/office/drawing/2014/main" id="{03797656-BAD8-F015-4C5C-A0459EBEDE47}"/>
              </a:ext>
            </a:extLst>
          </p:cNvPr>
          <p:cNvSpPr txBox="1"/>
          <p:nvPr/>
        </p:nvSpPr>
        <p:spPr>
          <a:xfrm>
            <a:off x="6068115" y="4126594"/>
            <a:ext cx="1366292"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API Management </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0B7280F6-FCF3-060E-AC86-013E87E1F965}"/>
              </a:ext>
            </a:extLst>
          </p:cNvPr>
          <p:cNvSpPr txBox="1"/>
          <p:nvPr/>
        </p:nvSpPr>
        <p:spPr>
          <a:xfrm>
            <a:off x="516798" y="3728287"/>
            <a:ext cx="161508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000" b="0" i="0" u="none" strike="noStrike" kern="0" cap="none" spc="0" normalizeH="0" baseline="0" noProof="0" dirty="0">
                <a:ln>
                  <a:noFill/>
                </a:ln>
                <a:solidFill>
                  <a:srgbClr val="50E6FF"/>
                </a:solidFill>
                <a:effectLst/>
                <a:uLnTx/>
                <a:uFillTx/>
                <a:latin typeface="Segoe UI Semibold"/>
                <a:ea typeface="+mn-ea"/>
                <a:cs typeface="+mn-cs"/>
              </a:rPr>
              <a:t>Integration</a:t>
            </a:r>
          </a:p>
        </p:txBody>
      </p:sp>
      <p:grpSp>
        <p:nvGrpSpPr>
          <p:cNvPr id="32" name="Group 31" descr="Red Hat Openshift&#10;">
            <a:extLst>
              <a:ext uri="{FF2B5EF4-FFF2-40B4-BE49-F238E27FC236}">
                <a16:creationId xmlns:a16="http://schemas.microsoft.com/office/drawing/2014/main" id="{A9AA3161-84F3-6DFE-3368-F65869702447}"/>
              </a:ext>
            </a:extLst>
          </p:cNvPr>
          <p:cNvGrpSpPr/>
          <p:nvPr/>
        </p:nvGrpSpPr>
        <p:grpSpPr>
          <a:xfrm>
            <a:off x="6839856" y="1334990"/>
            <a:ext cx="499873" cy="469273"/>
            <a:chOff x="10730295" y="-2169319"/>
            <a:chExt cx="1580197" cy="1452272"/>
          </a:xfrm>
        </p:grpSpPr>
        <p:sp>
          <p:nvSpPr>
            <p:cNvPr id="33" name="Freeform: Shape 32">
              <a:extLst>
                <a:ext uri="{FF2B5EF4-FFF2-40B4-BE49-F238E27FC236}">
                  <a16:creationId xmlns:a16="http://schemas.microsoft.com/office/drawing/2014/main" id="{1E3CDD82-AD99-B2F8-2C23-9D10E27630DA}"/>
                </a:ext>
              </a:extLst>
            </p:cNvPr>
            <p:cNvSpPr/>
            <p:nvPr/>
          </p:nvSpPr>
          <p:spPr>
            <a:xfrm>
              <a:off x="10827298" y="-2169319"/>
              <a:ext cx="1315553" cy="782362"/>
            </a:xfrm>
            <a:custGeom>
              <a:avLst/>
              <a:gdLst>
                <a:gd name="connsiteX0" fmla="*/ 925029 w 1315553"/>
                <a:gd name="connsiteY0" fmla="*/ 298492 h 782362"/>
                <a:gd name="connsiteX1" fmla="*/ 1062189 w 1315553"/>
                <a:gd name="connsiteY1" fmla="*/ 395647 h 782362"/>
                <a:gd name="connsiteX2" fmla="*/ 1315554 w 1315553"/>
                <a:gd name="connsiteY2" fmla="*/ 303255 h 782362"/>
                <a:gd name="connsiteX3" fmla="*/ 303999 w 1315553"/>
                <a:gd name="connsiteY3" fmla="*/ 134662 h 782362"/>
                <a:gd name="connsiteX4" fmla="*/ 2056 w 1315553"/>
                <a:gd name="connsiteY4" fmla="*/ 782362 h 782362"/>
                <a:gd name="connsiteX5" fmla="*/ 255421 w 1315553"/>
                <a:gd name="connsiteY5" fmla="*/ 689970 h 782362"/>
                <a:gd name="connsiteX6" fmla="*/ 759294 w 1315553"/>
                <a:gd name="connsiteY6" fmla="*/ 256582 h 782362"/>
                <a:gd name="connsiteX7" fmla="*/ 925029 w 1315553"/>
                <a:gd name="connsiteY7" fmla="*/ 298492 h 78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553" h="782362">
                  <a:moveTo>
                    <a:pt x="925029" y="298492"/>
                  </a:moveTo>
                  <a:cubicBezTo>
                    <a:pt x="976464" y="322305"/>
                    <a:pt x="1023136" y="355642"/>
                    <a:pt x="1062189" y="395647"/>
                  </a:cubicBezTo>
                  <a:lnTo>
                    <a:pt x="1315554" y="303255"/>
                  </a:lnTo>
                  <a:cubicBezTo>
                    <a:pt x="1083144" y="-21548"/>
                    <a:pt x="629754" y="-97748"/>
                    <a:pt x="303999" y="134662"/>
                  </a:cubicBezTo>
                  <a:cubicBezTo>
                    <a:pt x="97306" y="283252"/>
                    <a:pt x="-16994" y="528045"/>
                    <a:pt x="2056" y="782362"/>
                  </a:cubicBezTo>
                  <a:lnTo>
                    <a:pt x="255421" y="689970"/>
                  </a:lnTo>
                  <a:cubicBezTo>
                    <a:pt x="274471" y="430890"/>
                    <a:pt x="500214" y="236580"/>
                    <a:pt x="759294" y="256582"/>
                  </a:cubicBezTo>
                  <a:cubicBezTo>
                    <a:pt x="817396" y="260392"/>
                    <a:pt x="873594" y="274680"/>
                    <a:pt x="925029" y="298492"/>
                  </a:cubicBezTo>
                </a:path>
              </a:pathLst>
            </a:custGeom>
            <a:solidFill>
              <a:srgbClr val="EE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19FF3D12-326C-2228-A5CC-76080143EFD1}"/>
                </a:ext>
              </a:extLst>
            </p:cNvPr>
            <p:cNvSpPr/>
            <p:nvPr/>
          </p:nvSpPr>
          <p:spPr>
            <a:xfrm>
              <a:off x="10730295" y="-1311710"/>
              <a:ext cx="366712" cy="334327"/>
            </a:xfrm>
            <a:custGeom>
              <a:avLst/>
              <a:gdLst>
                <a:gd name="connsiteX0" fmla="*/ 240983 w 366712"/>
                <a:gd name="connsiteY0" fmla="*/ 0 h 334327"/>
                <a:gd name="connsiteX1" fmla="*/ 0 w 366712"/>
                <a:gd name="connsiteY1" fmla="*/ 88583 h 334327"/>
                <a:gd name="connsiteX2" fmla="*/ 113348 w 366712"/>
                <a:gd name="connsiteY2" fmla="*/ 334328 h 334327"/>
                <a:gd name="connsiteX3" fmla="*/ 366713 w 366712"/>
                <a:gd name="connsiteY3" fmla="*/ 241935 h 334327"/>
                <a:gd name="connsiteX4" fmla="*/ 240983 w 366712"/>
                <a:gd name="connsiteY4" fmla="*/ 0 h 334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12" h="334327">
                  <a:moveTo>
                    <a:pt x="240983" y="0"/>
                  </a:moveTo>
                  <a:lnTo>
                    <a:pt x="0" y="88583"/>
                  </a:lnTo>
                  <a:cubicBezTo>
                    <a:pt x="21908" y="177165"/>
                    <a:pt x="60960" y="260033"/>
                    <a:pt x="113348" y="334328"/>
                  </a:cubicBezTo>
                  <a:lnTo>
                    <a:pt x="366713" y="241935"/>
                  </a:lnTo>
                  <a:cubicBezTo>
                    <a:pt x="301943" y="175260"/>
                    <a:pt x="258128" y="91440"/>
                    <a:pt x="240983" y="0"/>
                  </a:cubicBezTo>
                </a:path>
              </a:pathLst>
            </a:custGeom>
            <a:solidFill>
              <a:srgbClr val="EE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993B6FC2-771A-901A-3A11-A255D85A728B}"/>
                </a:ext>
              </a:extLst>
            </p:cNvPr>
            <p:cNvSpPr/>
            <p:nvPr/>
          </p:nvSpPr>
          <p:spPr>
            <a:xfrm>
              <a:off x="10961752" y="-1498399"/>
              <a:ext cx="1315607" cy="781352"/>
            </a:xfrm>
            <a:custGeom>
              <a:avLst/>
              <a:gdLst>
                <a:gd name="connsiteX0" fmla="*/ 1061085 w 1315607"/>
                <a:gd name="connsiteY0" fmla="*/ 91440 h 781352"/>
                <a:gd name="connsiteX1" fmla="*/ 1018223 w 1315607"/>
                <a:gd name="connsiteY1" fmla="*/ 254317 h 781352"/>
                <a:gd name="connsiteX2" fmla="*/ 391478 w 1315607"/>
                <a:gd name="connsiteY2" fmla="*/ 482917 h 781352"/>
                <a:gd name="connsiteX3" fmla="*/ 253365 w 1315607"/>
                <a:gd name="connsiteY3" fmla="*/ 384810 h 781352"/>
                <a:gd name="connsiteX4" fmla="*/ 0 w 1315607"/>
                <a:gd name="connsiteY4" fmla="*/ 477203 h 781352"/>
                <a:gd name="connsiteX5" fmla="*/ 1010602 w 1315607"/>
                <a:gd name="connsiteY5" fmla="*/ 646748 h 781352"/>
                <a:gd name="connsiteX6" fmla="*/ 1247775 w 1315607"/>
                <a:gd name="connsiteY6" fmla="*/ 361950 h 781352"/>
                <a:gd name="connsiteX7" fmla="*/ 1313498 w 1315607"/>
                <a:gd name="connsiteY7" fmla="*/ 0 h 781352"/>
                <a:gd name="connsiteX8" fmla="*/ 1061085 w 1315607"/>
                <a:gd name="connsiteY8" fmla="*/ 91440 h 781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5607" h="781352">
                  <a:moveTo>
                    <a:pt x="1061085" y="91440"/>
                  </a:moveTo>
                  <a:cubicBezTo>
                    <a:pt x="1057275" y="147638"/>
                    <a:pt x="1042988" y="202882"/>
                    <a:pt x="1018223" y="254317"/>
                  </a:cubicBezTo>
                  <a:cubicBezTo>
                    <a:pt x="908685" y="490538"/>
                    <a:pt x="627698" y="592455"/>
                    <a:pt x="391478" y="482917"/>
                  </a:cubicBezTo>
                  <a:cubicBezTo>
                    <a:pt x="340043" y="459105"/>
                    <a:pt x="293370" y="425767"/>
                    <a:pt x="253365" y="384810"/>
                  </a:cubicBezTo>
                  <a:lnTo>
                    <a:pt x="0" y="477203"/>
                  </a:lnTo>
                  <a:cubicBezTo>
                    <a:pt x="232410" y="802957"/>
                    <a:pt x="684848" y="879157"/>
                    <a:pt x="1010602" y="646748"/>
                  </a:cubicBezTo>
                  <a:cubicBezTo>
                    <a:pt x="1113473" y="573405"/>
                    <a:pt x="1194435" y="475298"/>
                    <a:pt x="1247775" y="361950"/>
                  </a:cubicBezTo>
                  <a:cubicBezTo>
                    <a:pt x="1300163" y="248602"/>
                    <a:pt x="1323023" y="123825"/>
                    <a:pt x="1313498" y="0"/>
                  </a:cubicBezTo>
                  <a:lnTo>
                    <a:pt x="1061085" y="91440"/>
                  </a:lnTo>
                  <a:close/>
                </a:path>
              </a:pathLst>
            </a:custGeom>
            <a:solidFill>
              <a:srgbClr val="EE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F22ED40D-003E-3089-B091-115D86C862A2}"/>
                </a:ext>
              </a:extLst>
            </p:cNvPr>
            <p:cNvSpPr/>
            <p:nvPr/>
          </p:nvSpPr>
          <p:spPr>
            <a:xfrm>
              <a:off x="11844720" y="-1716522"/>
              <a:ext cx="312420" cy="353377"/>
            </a:xfrm>
            <a:custGeom>
              <a:avLst/>
              <a:gdLst>
                <a:gd name="connsiteX0" fmla="*/ 240030 w 312420"/>
                <a:gd name="connsiteY0" fmla="*/ 0 h 353377"/>
                <a:gd name="connsiteX1" fmla="*/ 0 w 312420"/>
                <a:gd name="connsiteY1" fmla="*/ 87630 h 353377"/>
                <a:gd name="connsiteX2" fmla="*/ 59055 w 312420"/>
                <a:gd name="connsiteY2" fmla="*/ 353378 h 353377"/>
                <a:gd name="connsiteX3" fmla="*/ 312420 w 312420"/>
                <a:gd name="connsiteY3" fmla="*/ 260985 h 353377"/>
                <a:gd name="connsiteX4" fmla="*/ 240030 w 312420"/>
                <a:gd name="connsiteY4" fmla="*/ 0 h 353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20" h="353377">
                  <a:moveTo>
                    <a:pt x="240030" y="0"/>
                  </a:moveTo>
                  <a:lnTo>
                    <a:pt x="0" y="87630"/>
                  </a:lnTo>
                  <a:cubicBezTo>
                    <a:pt x="44767" y="168592"/>
                    <a:pt x="65723" y="260985"/>
                    <a:pt x="59055" y="353378"/>
                  </a:cubicBezTo>
                  <a:lnTo>
                    <a:pt x="312420" y="260985"/>
                  </a:lnTo>
                  <a:cubicBezTo>
                    <a:pt x="304800" y="170498"/>
                    <a:pt x="280988" y="81915"/>
                    <a:pt x="240030" y="0"/>
                  </a:cubicBezTo>
                </a:path>
              </a:pathLst>
            </a:custGeom>
            <a:solidFill>
              <a:srgbClr val="EE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D76CF210-DA4C-04C6-D07F-F6F8AC769A5E}"/>
                </a:ext>
              </a:extLst>
            </p:cNvPr>
            <p:cNvSpPr/>
            <p:nvPr/>
          </p:nvSpPr>
          <p:spPr>
            <a:xfrm>
              <a:off x="10935082" y="-1518402"/>
              <a:ext cx="261937" cy="212407"/>
            </a:xfrm>
            <a:custGeom>
              <a:avLst/>
              <a:gdLst>
                <a:gd name="connsiteX0" fmla="*/ 254318 w 261937"/>
                <a:gd name="connsiteY0" fmla="*/ 0 h 212407"/>
                <a:gd name="connsiteX1" fmla="*/ 0 w 261937"/>
                <a:gd name="connsiteY1" fmla="*/ 92392 h 212407"/>
                <a:gd name="connsiteX2" fmla="*/ 20003 w 261937"/>
                <a:gd name="connsiteY2" fmla="*/ 212407 h 212407"/>
                <a:gd name="connsiteX3" fmla="*/ 261938 w 261937"/>
                <a:gd name="connsiteY3" fmla="*/ 124777 h 212407"/>
                <a:gd name="connsiteX4" fmla="*/ 254318 w 261937"/>
                <a:gd name="connsiteY4" fmla="*/ 0 h 212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7" h="212407">
                  <a:moveTo>
                    <a:pt x="254318" y="0"/>
                  </a:moveTo>
                  <a:lnTo>
                    <a:pt x="0" y="92392"/>
                  </a:lnTo>
                  <a:cubicBezTo>
                    <a:pt x="3810" y="133350"/>
                    <a:pt x="10478" y="173355"/>
                    <a:pt x="20003" y="212407"/>
                  </a:cubicBezTo>
                  <a:lnTo>
                    <a:pt x="261938" y="124777"/>
                  </a:lnTo>
                  <a:cubicBezTo>
                    <a:pt x="254318" y="83820"/>
                    <a:pt x="251460" y="41910"/>
                    <a:pt x="254318" y="0"/>
                  </a:cubicBezTo>
                </a:path>
              </a:pathLst>
            </a:custGeom>
            <a:solidFill>
              <a:srgbClr val="CC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BE76832F-D002-6EB1-A107-EBDF238CE667}"/>
                </a:ext>
              </a:extLst>
            </p:cNvPr>
            <p:cNvSpPr/>
            <p:nvPr/>
          </p:nvSpPr>
          <p:spPr>
            <a:xfrm>
              <a:off x="11995215" y="-1903212"/>
              <a:ext cx="315277" cy="192404"/>
            </a:xfrm>
            <a:custGeom>
              <a:avLst/>
              <a:gdLst>
                <a:gd name="connsiteX0" fmla="*/ 315277 w 315277"/>
                <a:gd name="connsiteY0" fmla="*/ 104775 h 192404"/>
                <a:gd name="connsiteX1" fmla="*/ 253365 w 315277"/>
                <a:gd name="connsiteY1" fmla="*/ 0 h 192404"/>
                <a:gd name="connsiteX2" fmla="*/ 0 w 315277"/>
                <a:gd name="connsiteY2" fmla="*/ 92392 h 192404"/>
                <a:gd name="connsiteX3" fmla="*/ 74295 w 315277"/>
                <a:gd name="connsiteY3" fmla="*/ 192405 h 192404"/>
                <a:gd name="connsiteX4" fmla="*/ 315277 w 315277"/>
                <a:gd name="connsiteY4" fmla="*/ 104775 h 192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77" h="192404">
                  <a:moveTo>
                    <a:pt x="315277" y="104775"/>
                  </a:moveTo>
                  <a:cubicBezTo>
                    <a:pt x="297180" y="68580"/>
                    <a:pt x="277177" y="33338"/>
                    <a:pt x="253365" y="0"/>
                  </a:cubicBezTo>
                  <a:lnTo>
                    <a:pt x="0" y="92392"/>
                  </a:lnTo>
                  <a:cubicBezTo>
                    <a:pt x="29527" y="122873"/>
                    <a:pt x="54292" y="156210"/>
                    <a:pt x="74295" y="192405"/>
                  </a:cubicBezTo>
                  <a:lnTo>
                    <a:pt x="315277" y="104775"/>
                  </a:lnTo>
                  <a:close/>
                </a:path>
              </a:pathLst>
            </a:custGeom>
            <a:solidFill>
              <a:srgbClr val="CC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AD71978E-D825-9FEE-5CEE-52B89DD1761D}"/>
                </a:ext>
              </a:extLst>
            </p:cNvPr>
            <p:cNvSpPr/>
            <p:nvPr/>
          </p:nvSpPr>
          <p:spPr>
            <a:xfrm>
              <a:off x="10963657" y="-1499352"/>
              <a:ext cx="1314825" cy="556259"/>
            </a:xfrm>
            <a:custGeom>
              <a:avLst/>
              <a:gdLst>
                <a:gd name="connsiteX0" fmla="*/ 0 w 1314825"/>
                <a:gd name="connsiteY0" fmla="*/ 478155 h 556259"/>
                <a:gd name="connsiteX1" fmla="*/ 64770 w 1314825"/>
                <a:gd name="connsiteY1" fmla="*/ 556260 h 556259"/>
                <a:gd name="connsiteX2" fmla="*/ 340043 w 1314825"/>
                <a:gd name="connsiteY2" fmla="*/ 455295 h 556259"/>
                <a:gd name="connsiteX3" fmla="*/ 252413 w 1314825"/>
                <a:gd name="connsiteY3" fmla="*/ 384810 h 556259"/>
                <a:gd name="connsiteX4" fmla="*/ 0 w 1314825"/>
                <a:gd name="connsiteY4" fmla="*/ 478155 h 556259"/>
                <a:gd name="connsiteX5" fmla="*/ 1312545 w 1314825"/>
                <a:gd name="connsiteY5" fmla="*/ 0 h 556259"/>
                <a:gd name="connsiteX6" fmla="*/ 1059180 w 1314825"/>
                <a:gd name="connsiteY6" fmla="*/ 92392 h 556259"/>
                <a:gd name="connsiteX7" fmla="*/ 1038225 w 1314825"/>
                <a:gd name="connsiteY7" fmla="*/ 200977 h 556259"/>
                <a:gd name="connsiteX8" fmla="*/ 1313498 w 1314825"/>
                <a:gd name="connsiteY8" fmla="*/ 100013 h 556259"/>
                <a:gd name="connsiteX9" fmla="*/ 1312545 w 1314825"/>
                <a:gd name="connsiteY9" fmla="*/ 0 h 55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4825" h="556259">
                  <a:moveTo>
                    <a:pt x="0" y="478155"/>
                  </a:moveTo>
                  <a:cubicBezTo>
                    <a:pt x="20003" y="505778"/>
                    <a:pt x="40957" y="532447"/>
                    <a:pt x="64770" y="556260"/>
                  </a:cubicBezTo>
                  <a:lnTo>
                    <a:pt x="340043" y="455295"/>
                  </a:lnTo>
                  <a:cubicBezTo>
                    <a:pt x="308610" y="435292"/>
                    <a:pt x="279083" y="412432"/>
                    <a:pt x="252413" y="384810"/>
                  </a:cubicBezTo>
                  <a:lnTo>
                    <a:pt x="0" y="478155"/>
                  </a:lnTo>
                  <a:close/>
                  <a:moveTo>
                    <a:pt x="1312545" y="0"/>
                  </a:moveTo>
                  <a:lnTo>
                    <a:pt x="1059180" y="92392"/>
                  </a:lnTo>
                  <a:cubicBezTo>
                    <a:pt x="1056323" y="129540"/>
                    <a:pt x="1049655" y="165735"/>
                    <a:pt x="1038225" y="200977"/>
                  </a:cubicBezTo>
                  <a:lnTo>
                    <a:pt x="1313498" y="100013"/>
                  </a:lnTo>
                  <a:cubicBezTo>
                    <a:pt x="1315403" y="67627"/>
                    <a:pt x="1315403" y="33338"/>
                    <a:pt x="1312545" y="0"/>
                  </a:cubicBezTo>
                </a:path>
              </a:pathLst>
            </a:custGeom>
            <a:solidFill>
              <a:srgbClr val="CC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31A920C5-3F58-D5D0-CF0F-FAD40560D76A}"/>
                </a:ext>
              </a:extLst>
            </p:cNvPr>
            <p:cNvSpPr/>
            <p:nvPr/>
          </p:nvSpPr>
          <p:spPr>
            <a:xfrm>
              <a:off x="10935082" y="-1518402"/>
              <a:ext cx="254317" cy="140969"/>
            </a:xfrm>
            <a:custGeom>
              <a:avLst/>
              <a:gdLst>
                <a:gd name="connsiteX0" fmla="*/ 253365 w 254317"/>
                <a:gd name="connsiteY0" fmla="*/ 51435 h 140969"/>
                <a:gd name="connsiteX1" fmla="*/ 254318 w 254317"/>
                <a:gd name="connsiteY1" fmla="*/ 0 h 140969"/>
                <a:gd name="connsiteX2" fmla="*/ 0 w 254317"/>
                <a:gd name="connsiteY2" fmla="*/ 92392 h 140969"/>
                <a:gd name="connsiteX3" fmla="*/ 5715 w 254317"/>
                <a:gd name="connsiteY3" fmla="*/ 140970 h 140969"/>
                <a:gd name="connsiteX4" fmla="*/ 253365 w 254317"/>
                <a:gd name="connsiteY4" fmla="*/ 51435 h 140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7" h="140969">
                  <a:moveTo>
                    <a:pt x="253365" y="51435"/>
                  </a:moveTo>
                  <a:cubicBezTo>
                    <a:pt x="252413" y="34290"/>
                    <a:pt x="253365" y="17145"/>
                    <a:pt x="254318" y="0"/>
                  </a:cubicBezTo>
                  <a:lnTo>
                    <a:pt x="0" y="92392"/>
                  </a:lnTo>
                  <a:cubicBezTo>
                    <a:pt x="953" y="108585"/>
                    <a:pt x="3810" y="124777"/>
                    <a:pt x="5715" y="140970"/>
                  </a:cubicBezTo>
                  <a:lnTo>
                    <a:pt x="253365" y="51435"/>
                  </a:lnTo>
                  <a:close/>
                </a:path>
              </a:pathLst>
            </a:custGeom>
            <a:solidFill>
              <a:srgbClr val="A3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3AF5C2B5-3DE2-0D08-1AD5-5A757FF2E4FB}"/>
                </a:ext>
              </a:extLst>
            </p:cNvPr>
            <p:cNvSpPr/>
            <p:nvPr/>
          </p:nvSpPr>
          <p:spPr>
            <a:xfrm>
              <a:off x="11995215" y="-1903212"/>
              <a:ext cx="278129" cy="128587"/>
            </a:xfrm>
            <a:custGeom>
              <a:avLst/>
              <a:gdLst>
                <a:gd name="connsiteX0" fmla="*/ 278130 w 278129"/>
                <a:gd name="connsiteY0" fmla="*/ 38100 h 128587"/>
                <a:gd name="connsiteX1" fmla="*/ 253365 w 278129"/>
                <a:gd name="connsiteY1" fmla="*/ 0 h 128587"/>
                <a:gd name="connsiteX2" fmla="*/ 0 w 278129"/>
                <a:gd name="connsiteY2" fmla="*/ 92392 h 128587"/>
                <a:gd name="connsiteX3" fmla="*/ 31433 w 278129"/>
                <a:gd name="connsiteY3" fmla="*/ 128588 h 128587"/>
                <a:gd name="connsiteX4" fmla="*/ 278130 w 278129"/>
                <a:gd name="connsiteY4" fmla="*/ 38100 h 128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29" h="128587">
                  <a:moveTo>
                    <a:pt x="278130" y="38100"/>
                  </a:moveTo>
                  <a:cubicBezTo>
                    <a:pt x="270510" y="24765"/>
                    <a:pt x="261938" y="12383"/>
                    <a:pt x="253365" y="0"/>
                  </a:cubicBezTo>
                  <a:lnTo>
                    <a:pt x="0" y="92392"/>
                  </a:lnTo>
                  <a:cubicBezTo>
                    <a:pt x="11430" y="103823"/>
                    <a:pt x="21908" y="116205"/>
                    <a:pt x="31433" y="128588"/>
                  </a:cubicBezTo>
                  <a:lnTo>
                    <a:pt x="278130" y="38100"/>
                  </a:lnTo>
                  <a:close/>
                </a:path>
              </a:pathLst>
            </a:custGeom>
            <a:solidFill>
              <a:srgbClr val="A3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C641DEAD-D532-71A2-FCEA-687C40D676A4}"/>
              </a:ext>
            </a:extLst>
          </p:cNvPr>
          <p:cNvSpPr txBox="1"/>
          <p:nvPr/>
        </p:nvSpPr>
        <p:spPr>
          <a:xfrm>
            <a:off x="6426179" y="1798505"/>
            <a:ext cx="139813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Azure Red Hat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OpenShift (ARO)</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0F1CCAD1-1792-C60B-C396-4417DFACA65E}"/>
              </a:ext>
            </a:extLst>
          </p:cNvPr>
          <p:cNvSpPr txBox="1"/>
          <p:nvPr/>
        </p:nvSpPr>
        <p:spPr>
          <a:xfrm>
            <a:off x="4843106" y="1786084"/>
            <a:ext cx="1313974"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Azure Kubernetes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Services(AKS)</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4" name="Virtual Machines 3" descr="Virtual Machines">
            <a:extLst>
              <a:ext uri="{FF2B5EF4-FFF2-40B4-BE49-F238E27FC236}">
                <a16:creationId xmlns:a16="http://schemas.microsoft.com/office/drawing/2014/main" id="{8F849F80-D3AB-C600-3528-77DD8411E6D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226483" y="1318645"/>
            <a:ext cx="438912" cy="438912"/>
          </a:xfrm>
          <a:prstGeom prst="rect">
            <a:avLst/>
          </a:prstGeom>
        </p:spPr>
      </p:pic>
      <p:pic>
        <p:nvPicPr>
          <p:cNvPr id="45" name="Graphic 44">
            <a:extLst>
              <a:ext uri="{FF2B5EF4-FFF2-40B4-BE49-F238E27FC236}">
                <a16:creationId xmlns:a16="http://schemas.microsoft.com/office/drawing/2014/main" id="{2BFA81FA-084C-C8CD-B9FB-B32C8D5C930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413166" y="4808903"/>
            <a:ext cx="438913" cy="438912"/>
          </a:xfrm>
          <a:prstGeom prst="rect">
            <a:avLst/>
          </a:prstGeom>
        </p:spPr>
      </p:pic>
      <p:sp>
        <p:nvSpPr>
          <p:cNvPr id="46" name="TextBox 45">
            <a:extLst>
              <a:ext uri="{FF2B5EF4-FFF2-40B4-BE49-F238E27FC236}">
                <a16:creationId xmlns:a16="http://schemas.microsoft.com/office/drawing/2014/main" id="{C6EE214C-5445-16C8-EABB-9F3969715785}"/>
              </a:ext>
            </a:extLst>
          </p:cNvPr>
          <p:cNvSpPr txBox="1"/>
          <p:nvPr/>
        </p:nvSpPr>
        <p:spPr>
          <a:xfrm>
            <a:off x="7883354" y="5257716"/>
            <a:ext cx="1589381"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Azure Cache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Redis</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3061C56C-8B45-7244-3F13-C1D6264D044D}"/>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0349152" y="1349405"/>
            <a:ext cx="411480" cy="411480"/>
          </a:xfrm>
          <a:prstGeom prst="rect">
            <a:avLst/>
          </a:prstGeom>
        </p:spPr>
      </p:pic>
      <p:sp>
        <p:nvSpPr>
          <p:cNvPr id="48" name="TextBox 47">
            <a:extLst>
              <a:ext uri="{FF2B5EF4-FFF2-40B4-BE49-F238E27FC236}">
                <a16:creationId xmlns:a16="http://schemas.microsoft.com/office/drawing/2014/main" id="{33012C89-D511-D446-BEDB-C637EFB09CE1}"/>
              </a:ext>
            </a:extLst>
          </p:cNvPr>
          <p:cNvSpPr txBox="1"/>
          <p:nvPr/>
        </p:nvSpPr>
        <p:spPr>
          <a:xfrm>
            <a:off x="10074632" y="1777308"/>
            <a:ext cx="93115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Azure Functions</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A5C3CAA7-9264-947E-AEC6-8BD5F2083B40}"/>
              </a:ext>
            </a:extLst>
          </p:cNvPr>
          <p:cNvSpPr txBox="1"/>
          <p:nvPr/>
        </p:nvSpPr>
        <p:spPr>
          <a:xfrm>
            <a:off x="8335396" y="1780590"/>
            <a:ext cx="103634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Azure </a:t>
            </a:r>
            <a:b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App Service</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0" name="Graphic 49">
            <a:extLst>
              <a:ext uri="{FF2B5EF4-FFF2-40B4-BE49-F238E27FC236}">
                <a16:creationId xmlns:a16="http://schemas.microsoft.com/office/drawing/2014/main" id="{61CBD944-BD95-93EB-8EA2-FFF221C7B92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816835" y="3637981"/>
            <a:ext cx="438912" cy="438912"/>
          </a:xfrm>
          <a:prstGeom prst="rect">
            <a:avLst/>
          </a:prstGeom>
        </p:spPr>
      </p:pic>
      <p:sp>
        <p:nvSpPr>
          <p:cNvPr id="51" name="TextBox 50">
            <a:extLst>
              <a:ext uri="{FF2B5EF4-FFF2-40B4-BE49-F238E27FC236}">
                <a16:creationId xmlns:a16="http://schemas.microsoft.com/office/drawing/2014/main" id="{F625F750-FE6A-46A9-60DC-C0001ADF8427}"/>
              </a:ext>
            </a:extLst>
          </p:cNvPr>
          <p:cNvSpPr txBox="1"/>
          <p:nvPr/>
        </p:nvSpPr>
        <p:spPr>
          <a:xfrm>
            <a:off x="2613065" y="4108243"/>
            <a:ext cx="840626"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Logic Apps</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2" name="Graphic 51">
            <a:extLst>
              <a:ext uri="{FF2B5EF4-FFF2-40B4-BE49-F238E27FC236}">
                <a16:creationId xmlns:a16="http://schemas.microsoft.com/office/drawing/2014/main" id="{BF0EE410-6CB9-D816-1593-05EFBA4A2C5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535538" y="3676631"/>
            <a:ext cx="438912" cy="438912"/>
          </a:xfrm>
          <a:prstGeom prst="rect">
            <a:avLst/>
          </a:prstGeom>
        </p:spPr>
      </p:pic>
      <p:pic>
        <p:nvPicPr>
          <p:cNvPr id="53" name="Graphic 52">
            <a:extLst>
              <a:ext uri="{FF2B5EF4-FFF2-40B4-BE49-F238E27FC236}">
                <a16:creationId xmlns:a16="http://schemas.microsoft.com/office/drawing/2014/main" id="{D39A39BF-C7E5-BEC5-931E-F9C1C4552ED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8641501" y="1325299"/>
            <a:ext cx="438912" cy="438912"/>
          </a:xfrm>
          <a:prstGeom prst="rect">
            <a:avLst/>
          </a:prstGeom>
        </p:spPr>
      </p:pic>
      <p:sp>
        <p:nvSpPr>
          <p:cNvPr id="56" name="TextBox 55">
            <a:extLst>
              <a:ext uri="{FF2B5EF4-FFF2-40B4-BE49-F238E27FC236}">
                <a16:creationId xmlns:a16="http://schemas.microsoft.com/office/drawing/2014/main" id="{90474C7C-9E1A-4603-ADD2-350506E62C53}"/>
              </a:ext>
            </a:extLst>
          </p:cNvPr>
          <p:cNvSpPr txBox="1"/>
          <p:nvPr/>
        </p:nvSpPr>
        <p:spPr>
          <a:xfrm>
            <a:off x="4178776" y="4126595"/>
            <a:ext cx="1048101"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Service Bus</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7" name="Picture 56" descr="Icon for Azure Communications Services">
            <a:extLst>
              <a:ext uri="{FF2B5EF4-FFF2-40B4-BE49-F238E27FC236}">
                <a16:creationId xmlns:a16="http://schemas.microsoft.com/office/drawing/2014/main" id="{B255D22B-F035-47F6-A08E-B59658BECF73}"/>
              </a:ext>
            </a:extLst>
          </p:cNvPr>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3365454" y="2422530"/>
            <a:ext cx="600074" cy="600074"/>
          </a:xfrm>
          <a:prstGeom prst="rect">
            <a:avLst/>
          </a:prstGeom>
        </p:spPr>
      </p:pic>
      <p:sp>
        <p:nvSpPr>
          <p:cNvPr id="58" name="TextBox 57">
            <a:extLst>
              <a:ext uri="{FF2B5EF4-FFF2-40B4-BE49-F238E27FC236}">
                <a16:creationId xmlns:a16="http://schemas.microsoft.com/office/drawing/2014/main" id="{1F9FCE0F-D7AE-0CAC-C93E-CA9F88AA269E}"/>
              </a:ext>
            </a:extLst>
          </p:cNvPr>
          <p:cNvSpPr txBox="1"/>
          <p:nvPr/>
        </p:nvSpPr>
        <p:spPr>
          <a:xfrm>
            <a:off x="2931240" y="2928558"/>
            <a:ext cx="1507055"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Azure Communications Services</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91746D9F-893C-258F-611D-5B0571D52451}"/>
              </a:ext>
            </a:extLst>
          </p:cNvPr>
          <p:cNvSpPr txBox="1"/>
          <p:nvPr/>
        </p:nvSpPr>
        <p:spPr>
          <a:xfrm>
            <a:off x="10002286" y="4143947"/>
            <a:ext cx="1048101"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Event Hub</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8261B528-090B-1836-2D87-ABE46D48A182}"/>
              </a:ext>
            </a:extLst>
          </p:cNvPr>
          <p:cNvSpPr txBox="1"/>
          <p:nvPr/>
        </p:nvSpPr>
        <p:spPr>
          <a:xfrm>
            <a:off x="8121380" y="4149200"/>
            <a:ext cx="1048101"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Event Grid</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61" name="Graphic 60">
            <a:extLst>
              <a:ext uri="{FF2B5EF4-FFF2-40B4-BE49-F238E27FC236}">
                <a16:creationId xmlns:a16="http://schemas.microsoft.com/office/drawing/2014/main" id="{76BB7556-6B4E-F830-F02C-F13BB47385F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522096" y="3675630"/>
            <a:ext cx="438912" cy="438912"/>
          </a:xfrm>
          <a:prstGeom prst="rect">
            <a:avLst/>
          </a:prstGeom>
        </p:spPr>
      </p:pic>
      <p:pic>
        <p:nvPicPr>
          <p:cNvPr id="62" name="Picture 61">
            <a:extLst>
              <a:ext uri="{FF2B5EF4-FFF2-40B4-BE49-F238E27FC236}">
                <a16:creationId xmlns:a16="http://schemas.microsoft.com/office/drawing/2014/main" id="{2F636378-C6B5-E9EC-3B54-B3E6C6B4FB53}"/>
              </a:ext>
            </a:extLst>
          </p:cNvPr>
          <p:cNvPicPr>
            <a:picLocks noChangeAspect="1"/>
          </p:cNvPicPr>
          <p:nvPr/>
        </p:nvPicPr>
        <p:blipFill>
          <a:blip r:embed="rId34"/>
          <a:stretch>
            <a:fillRect/>
          </a:stretch>
        </p:blipFill>
        <p:spPr>
          <a:xfrm>
            <a:off x="8426904" y="3685631"/>
            <a:ext cx="438912" cy="438912"/>
          </a:xfrm>
          <a:prstGeom prst="rect">
            <a:avLst/>
          </a:prstGeom>
        </p:spPr>
      </p:pic>
      <p:pic>
        <p:nvPicPr>
          <p:cNvPr id="63" name="Picture 62">
            <a:extLst>
              <a:ext uri="{FF2B5EF4-FFF2-40B4-BE49-F238E27FC236}">
                <a16:creationId xmlns:a16="http://schemas.microsoft.com/office/drawing/2014/main" id="{2292C062-74B1-C436-562C-9F3608FB26CD}"/>
              </a:ext>
            </a:extLst>
          </p:cNvPr>
          <p:cNvPicPr>
            <a:picLocks noChangeAspect="1"/>
          </p:cNvPicPr>
          <p:nvPr/>
        </p:nvPicPr>
        <p:blipFill>
          <a:blip r:embed="rId35"/>
          <a:stretch>
            <a:fillRect/>
          </a:stretch>
        </p:blipFill>
        <p:spPr>
          <a:xfrm>
            <a:off x="10318270" y="3675630"/>
            <a:ext cx="438912" cy="438912"/>
          </a:xfrm>
          <a:prstGeom prst="rect">
            <a:avLst/>
          </a:prstGeom>
        </p:spPr>
      </p:pic>
      <p:sp>
        <p:nvSpPr>
          <p:cNvPr id="64" name="TextBox 63">
            <a:extLst>
              <a:ext uri="{FF2B5EF4-FFF2-40B4-BE49-F238E27FC236}">
                <a16:creationId xmlns:a16="http://schemas.microsoft.com/office/drawing/2014/main" id="{02E1D3FE-2D99-DEF3-0BB5-16BDB9F25FC5}"/>
              </a:ext>
            </a:extLst>
          </p:cNvPr>
          <p:cNvSpPr txBox="1"/>
          <p:nvPr/>
        </p:nvSpPr>
        <p:spPr>
          <a:xfrm>
            <a:off x="480649" y="1465633"/>
            <a:ext cx="1344177"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000" b="0" i="0" u="none" strike="noStrike" kern="0" cap="none" spc="0" normalizeH="0" baseline="0" noProof="0" dirty="0">
                <a:ln>
                  <a:noFill/>
                </a:ln>
                <a:solidFill>
                  <a:srgbClr val="50E6FF"/>
                </a:solidFill>
                <a:effectLst/>
                <a:uLnTx/>
                <a:uFillTx/>
                <a:latin typeface="Segoe UI Semibold"/>
                <a:ea typeface="+mn-ea"/>
                <a:cs typeface="+mn-cs"/>
              </a:rPr>
              <a:t>Compute</a:t>
            </a:r>
          </a:p>
        </p:txBody>
      </p:sp>
      <p:pic>
        <p:nvPicPr>
          <p:cNvPr id="65" name="Picture 64">
            <a:extLst>
              <a:ext uri="{FF2B5EF4-FFF2-40B4-BE49-F238E27FC236}">
                <a16:creationId xmlns:a16="http://schemas.microsoft.com/office/drawing/2014/main" id="{3BB0220A-FDA5-ABBB-119C-5B8B53E0FC8D}"/>
              </a:ext>
            </a:extLst>
          </p:cNvPr>
          <p:cNvPicPr>
            <a:picLocks noChangeAspect="1"/>
          </p:cNvPicPr>
          <p:nvPr/>
        </p:nvPicPr>
        <p:blipFill>
          <a:blip r:embed="rId36"/>
          <a:stretch>
            <a:fillRect/>
          </a:stretch>
        </p:blipFill>
        <p:spPr>
          <a:xfrm>
            <a:off x="3550457" y="1322137"/>
            <a:ext cx="744161" cy="619142"/>
          </a:xfrm>
          <a:prstGeom prst="rect">
            <a:avLst/>
          </a:prstGeom>
        </p:spPr>
      </p:pic>
      <p:sp>
        <p:nvSpPr>
          <p:cNvPr id="66" name="TextBox 65">
            <a:extLst>
              <a:ext uri="{FF2B5EF4-FFF2-40B4-BE49-F238E27FC236}">
                <a16:creationId xmlns:a16="http://schemas.microsoft.com/office/drawing/2014/main" id="{7293C72D-18BA-C506-4574-BBDDDF257B7D}"/>
              </a:ext>
            </a:extLst>
          </p:cNvPr>
          <p:cNvSpPr txBox="1"/>
          <p:nvPr/>
        </p:nvSpPr>
        <p:spPr>
          <a:xfrm>
            <a:off x="2075627" y="1818678"/>
            <a:ext cx="722259"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VM</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6B1A6E5E-028E-0930-2866-FE53FC7C59FE}"/>
              </a:ext>
            </a:extLst>
          </p:cNvPr>
          <p:cNvSpPr txBox="1"/>
          <p:nvPr/>
        </p:nvSpPr>
        <p:spPr>
          <a:xfrm>
            <a:off x="3569488" y="1777308"/>
            <a:ext cx="751485"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VM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Scale Set</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56D2652A-CFFD-A0EE-E83A-692DADF9C20C}"/>
              </a:ext>
            </a:extLst>
          </p:cNvPr>
          <p:cNvSpPr txBox="1"/>
          <p:nvPr/>
        </p:nvSpPr>
        <p:spPr>
          <a:xfrm>
            <a:off x="469205" y="2559282"/>
            <a:ext cx="1344177"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000" b="0" i="0" u="none" strike="noStrike" kern="0" cap="none" spc="0" normalizeH="0" baseline="0" noProof="0" dirty="0">
                <a:ln>
                  <a:noFill/>
                </a:ln>
                <a:solidFill>
                  <a:srgbClr val="50E6FF"/>
                </a:solidFill>
                <a:effectLst/>
                <a:uLnTx/>
                <a:uFillTx/>
                <a:latin typeface="Segoe UI Semibold"/>
                <a:ea typeface="+mn-ea"/>
                <a:cs typeface="+mn-cs"/>
              </a:rPr>
              <a:t>Web</a:t>
            </a:r>
          </a:p>
        </p:txBody>
      </p:sp>
      <p:pic>
        <p:nvPicPr>
          <p:cNvPr id="69" name="Picture 68">
            <a:extLst>
              <a:ext uri="{FF2B5EF4-FFF2-40B4-BE49-F238E27FC236}">
                <a16:creationId xmlns:a16="http://schemas.microsoft.com/office/drawing/2014/main" id="{66F4E715-3AB4-3039-E1BE-8D61B9408922}"/>
              </a:ext>
            </a:extLst>
          </p:cNvPr>
          <p:cNvPicPr>
            <a:picLocks noChangeAspect="1"/>
          </p:cNvPicPr>
          <p:nvPr/>
        </p:nvPicPr>
        <p:blipFill>
          <a:blip r:embed="rId37"/>
          <a:stretch>
            <a:fillRect/>
          </a:stretch>
        </p:blipFill>
        <p:spPr>
          <a:xfrm>
            <a:off x="2109671" y="2526452"/>
            <a:ext cx="452891" cy="365760"/>
          </a:xfrm>
          <a:prstGeom prst="rect">
            <a:avLst/>
          </a:prstGeom>
        </p:spPr>
      </p:pic>
      <p:pic>
        <p:nvPicPr>
          <p:cNvPr id="70" name="Picture 69">
            <a:extLst>
              <a:ext uri="{FF2B5EF4-FFF2-40B4-BE49-F238E27FC236}">
                <a16:creationId xmlns:a16="http://schemas.microsoft.com/office/drawing/2014/main" id="{C5FFBE52-EA3E-6657-09FE-4EED70368FFD}"/>
              </a:ext>
            </a:extLst>
          </p:cNvPr>
          <p:cNvPicPr>
            <a:picLocks noChangeAspect="1"/>
          </p:cNvPicPr>
          <p:nvPr/>
        </p:nvPicPr>
        <p:blipFill>
          <a:blip r:embed="rId38"/>
          <a:stretch>
            <a:fillRect/>
          </a:stretch>
        </p:blipFill>
        <p:spPr>
          <a:xfrm>
            <a:off x="8524068" y="2441120"/>
            <a:ext cx="444517" cy="444517"/>
          </a:xfrm>
          <a:prstGeom prst="rect">
            <a:avLst/>
          </a:prstGeom>
        </p:spPr>
      </p:pic>
      <p:sp>
        <p:nvSpPr>
          <p:cNvPr id="71" name="TextBox 70">
            <a:extLst>
              <a:ext uri="{FF2B5EF4-FFF2-40B4-BE49-F238E27FC236}">
                <a16:creationId xmlns:a16="http://schemas.microsoft.com/office/drawing/2014/main" id="{9F9B381A-FDFA-E550-8BB1-B28FD5B539D8}"/>
              </a:ext>
            </a:extLst>
          </p:cNvPr>
          <p:cNvSpPr txBox="1"/>
          <p:nvPr/>
        </p:nvSpPr>
        <p:spPr>
          <a:xfrm>
            <a:off x="1726230" y="3028770"/>
            <a:ext cx="1313974"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Static Web App</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BBD38ED9-7653-BEA1-2984-80811E6AA429}"/>
              </a:ext>
            </a:extLst>
          </p:cNvPr>
          <p:cNvSpPr txBox="1"/>
          <p:nvPr/>
        </p:nvSpPr>
        <p:spPr>
          <a:xfrm>
            <a:off x="8121380" y="2903376"/>
            <a:ext cx="1313974"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Web App for Containers</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3" name="Picture 72">
            <a:extLst>
              <a:ext uri="{FF2B5EF4-FFF2-40B4-BE49-F238E27FC236}">
                <a16:creationId xmlns:a16="http://schemas.microsoft.com/office/drawing/2014/main" id="{B656DC79-FC5F-32E9-DF1A-FB8A811BA5EC}"/>
              </a:ext>
            </a:extLst>
          </p:cNvPr>
          <p:cNvPicPr>
            <a:picLocks noChangeAspect="1"/>
          </p:cNvPicPr>
          <p:nvPr/>
        </p:nvPicPr>
        <p:blipFill>
          <a:blip r:embed="rId38"/>
          <a:stretch>
            <a:fillRect/>
          </a:stretch>
        </p:blipFill>
        <p:spPr>
          <a:xfrm>
            <a:off x="7465849" y="2456760"/>
            <a:ext cx="444517" cy="444517"/>
          </a:xfrm>
          <a:prstGeom prst="rect">
            <a:avLst/>
          </a:prstGeom>
        </p:spPr>
      </p:pic>
      <p:sp>
        <p:nvSpPr>
          <p:cNvPr id="74" name="TextBox 73">
            <a:extLst>
              <a:ext uri="{FF2B5EF4-FFF2-40B4-BE49-F238E27FC236}">
                <a16:creationId xmlns:a16="http://schemas.microsoft.com/office/drawing/2014/main" id="{82CF2491-31DC-74C0-CD6F-5E302B1AB34C}"/>
              </a:ext>
            </a:extLst>
          </p:cNvPr>
          <p:cNvSpPr txBox="1"/>
          <p:nvPr/>
        </p:nvSpPr>
        <p:spPr>
          <a:xfrm>
            <a:off x="7091832" y="2916923"/>
            <a:ext cx="1313974"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Azure Container Instance</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75" name="Picture 74">
            <a:extLst>
              <a:ext uri="{FF2B5EF4-FFF2-40B4-BE49-F238E27FC236}">
                <a16:creationId xmlns:a16="http://schemas.microsoft.com/office/drawing/2014/main" id="{66EC74A0-BEEA-67B4-5986-9C44D56547C0}"/>
              </a:ext>
            </a:extLst>
          </p:cNvPr>
          <p:cNvPicPr>
            <a:picLocks noChangeAspect="1"/>
          </p:cNvPicPr>
          <p:nvPr/>
        </p:nvPicPr>
        <p:blipFill>
          <a:blip r:embed="rId39"/>
          <a:stretch>
            <a:fillRect/>
          </a:stretch>
        </p:blipFill>
        <p:spPr>
          <a:xfrm>
            <a:off x="10956448" y="2489007"/>
            <a:ext cx="488950" cy="450850"/>
          </a:xfrm>
          <a:prstGeom prst="rect">
            <a:avLst/>
          </a:prstGeom>
        </p:spPr>
      </p:pic>
      <p:sp>
        <p:nvSpPr>
          <p:cNvPr id="76" name="TextBox 75">
            <a:extLst>
              <a:ext uri="{FF2B5EF4-FFF2-40B4-BE49-F238E27FC236}">
                <a16:creationId xmlns:a16="http://schemas.microsoft.com/office/drawing/2014/main" id="{F585A004-E8CE-08BD-1D41-1247E600C206}"/>
              </a:ext>
            </a:extLst>
          </p:cNvPr>
          <p:cNvSpPr txBox="1"/>
          <p:nvPr/>
        </p:nvSpPr>
        <p:spPr>
          <a:xfrm>
            <a:off x="10566252" y="2922432"/>
            <a:ext cx="1313974"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Container Registry</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3AF6E60B-6A75-346A-3045-5EBD83A6ECFA}"/>
              </a:ext>
            </a:extLst>
          </p:cNvPr>
          <p:cNvSpPr txBox="1"/>
          <p:nvPr/>
        </p:nvSpPr>
        <p:spPr>
          <a:xfrm>
            <a:off x="5763782" y="2581997"/>
            <a:ext cx="137161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000" b="0" i="0" u="none" strike="noStrike" kern="0" cap="none" spc="0" normalizeH="0" baseline="0" noProof="0" dirty="0">
                <a:ln>
                  <a:noFill/>
                </a:ln>
                <a:solidFill>
                  <a:srgbClr val="50E6FF"/>
                </a:solidFill>
                <a:effectLst/>
                <a:uLnTx/>
                <a:uFillTx/>
                <a:latin typeface="Segoe UI Semibold"/>
                <a:ea typeface="+mn-ea"/>
                <a:cs typeface="+mn-cs"/>
              </a:rPr>
              <a:t>Container</a:t>
            </a:r>
          </a:p>
        </p:txBody>
      </p:sp>
      <p:pic>
        <p:nvPicPr>
          <p:cNvPr id="78" name="Graphic 77" descr="Azure Container Apps icon">
            <a:extLst>
              <a:ext uri="{FF2B5EF4-FFF2-40B4-BE49-F238E27FC236}">
                <a16:creationId xmlns:a16="http://schemas.microsoft.com/office/drawing/2014/main" id="{0830A5F2-A231-F260-52F9-1F0546E82CF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rcRect/>
          <a:stretch/>
        </p:blipFill>
        <p:spPr>
          <a:xfrm>
            <a:off x="9698889" y="2489299"/>
            <a:ext cx="456021" cy="456021"/>
          </a:xfrm>
          <a:prstGeom prst="rect">
            <a:avLst/>
          </a:prstGeom>
        </p:spPr>
      </p:pic>
      <p:sp>
        <p:nvSpPr>
          <p:cNvPr id="79" name="TextBox 78">
            <a:extLst>
              <a:ext uri="{FF2B5EF4-FFF2-40B4-BE49-F238E27FC236}">
                <a16:creationId xmlns:a16="http://schemas.microsoft.com/office/drawing/2014/main" id="{9CF5D216-4850-6413-268F-DD9118165306}"/>
              </a:ext>
            </a:extLst>
          </p:cNvPr>
          <p:cNvSpPr txBox="1"/>
          <p:nvPr/>
        </p:nvSpPr>
        <p:spPr>
          <a:xfrm>
            <a:off x="9269912" y="2915216"/>
            <a:ext cx="1313974"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Container Apps</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0" name="Graphic 79">
            <a:extLst>
              <a:ext uri="{FF2B5EF4-FFF2-40B4-BE49-F238E27FC236}">
                <a16:creationId xmlns:a16="http://schemas.microsoft.com/office/drawing/2014/main" id="{B1126E0A-75AF-772E-F490-7F4BC260ED6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379260" y="5906053"/>
            <a:ext cx="487738" cy="487738"/>
          </a:xfrm>
          <a:prstGeom prst="rect">
            <a:avLst/>
          </a:prstGeom>
        </p:spPr>
      </p:pic>
      <p:sp>
        <p:nvSpPr>
          <p:cNvPr id="81" name="TextBox 80">
            <a:extLst>
              <a:ext uri="{FF2B5EF4-FFF2-40B4-BE49-F238E27FC236}">
                <a16:creationId xmlns:a16="http://schemas.microsoft.com/office/drawing/2014/main" id="{1515F68A-7E91-752A-7646-1F633A224E49}"/>
              </a:ext>
            </a:extLst>
          </p:cNvPr>
          <p:cNvSpPr txBox="1"/>
          <p:nvPr/>
        </p:nvSpPr>
        <p:spPr>
          <a:xfrm>
            <a:off x="3131152" y="6334804"/>
            <a:ext cx="88577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Azure Load Testing</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2" name="Graphic 81">
            <a:extLst>
              <a:ext uri="{FF2B5EF4-FFF2-40B4-BE49-F238E27FC236}">
                <a16:creationId xmlns:a16="http://schemas.microsoft.com/office/drawing/2014/main" id="{48B06BF4-DC78-C366-D717-3C685C7A690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9641543" y="5855457"/>
            <a:ext cx="438912" cy="438912"/>
          </a:xfrm>
          <a:prstGeom prst="rect">
            <a:avLst/>
          </a:prstGeom>
        </p:spPr>
      </p:pic>
      <p:sp>
        <p:nvSpPr>
          <p:cNvPr id="83" name="TextBox 82">
            <a:extLst>
              <a:ext uri="{FF2B5EF4-FFF2-40B4-BE49-F238E27FC236}">
                <a16:creationId xmlns:a16="http://schemas.microsoft.com/office/drawing/2014/main" id="{4A126D82-8847-9BF8-BCE7-485109540118}"/>
              </a:ext>
            </a:extLst>
          </p:cNvPr>
          <p:cNvSpPr txBox="1"/>
          <p:nvPr/>
        </p:nvSpPr>
        <p:spPr>
          <a:xfrm>
            <a:off x="9400742" y="6313824"/>
            <a:ext cx="1047832"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Azure Monitor</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4" name="Graphic 83">
            <a:extLst>
              <a:ext uri="{FF2B5EF4-FFF2-40B4-BE49-F238E27FC236}">
                <a16:creationId xmlns:a16="http://schemas.microsoft.com/office/drawing/2014/main" id="{0B9F9876-7152-AD71-9634-33C868A007E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732058" y="2507484"/>
            <a:ext cx="438912" cy="438912"/>
          </a:xfrm>
          <a:prstGeom prst="rect">
            <a:avLst/>
          </a:prstGeom>
        </p:spPr>
      </p:pic>
      <p:sp>
        <p:nvSpPr>
          <p:cNvPr id="85" name="TextBox 84">
            <a:extLst>
              <a:ext uri="{FF2B5EF4-FFF2-40B4-BE49-F238E27FC236}">
                <a16:creationId xmlns:a16="http://schemas.microsoft.com/office/drawing/2014/main" id="{87E58BC2-D371-BCBE-B259-76471D2EA712}"/>
              </a:ext>
            </a:extLst>
          </p:cNvPr>
          <p:cNvSpPr txBox="1"/>
          <p:nvPr/>
        </p:nvSpPr>
        <p:spPr>
          <a:xfrm>
            <a:off x="4340605" y="3039889"/>
            <a:ext cx="1326278"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Web </a:t>
            </a:r>
            <a:r>
              <a:rPr kumimoji="0" lang="en-US" sz="1000" b="0" i="0" u="none" strike="noStrike" kern="1200" cap="none" spc="0" normalizeH="0" baseline="0" noProof="0" dirty="0" err="1">
                <a:ln>
                  <a:noFill/>
                </a:ln>
                <a:solidFill>
                  <a:srgbClr val="FFFFFF"/>
                </a:solidFill>
                <a:effectLst/>
                <a:uLnTx/>
                <a:uFillTx/>
                <a:latin typeface="Segoe UI"/>
                <a:ea typeface="+mn-ea"/>
                <a:cs typeface="Segoe UI Semilight" panose="020B0402040204020203" pitchFamily="34" charset="0"/>
              </a:rPr>
              <a:t>PubSub</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6" name="Graphic 85" descr="Grafana logo">
            <a:extLst>
              <a:ext uri="{FF2B5EF4-FFF2-40B4-BE49-F238E27FC236}">
                <a16:creationId xmlns:a16="http://schemas.microsoft.com/office/drawing/2014/main" id="{3C308547-4D34-77DD-9E6B-D9FD608A3885}"/>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4403281" y="5863723"/>
            <a:ext cx="458767" cy="434499"/>
          </a:xfrm>
          <a:prstGeom prst="rect">
            <a:avLst/>
          </a:prstGeom>
        </p:spPr>
      </p:pic>
      <p:sp>
        <p:nvSpPr>
          <p:cNvPr id="87" name="TextBox 86">
            <a:extLst>
              <a:ext uri="{FF2B5EF4-FFF2-40B4-BE49-F238E27FC236}">
                <a16:creationId xmlns:a16="http://schemas.microsoft.com/office/drawing/2014/main" id="{08040337-3F37-506C-FF37-FAF1CBB8ABA9}"/>
              </a:ext>
            </a:extLst>
          </p:cNvPr>
          <p:cNvSpPr txBox="1"/>
          <p:nvPr/>
        </p:nvSpPr>
        <p:spPr>
          <a:xfrm>
            <a:off x="4082468" y="6343354"/>
            <a:ext cx="1077676"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Azure Managed Grafana</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8" name="Picture 87">
            <a:extLst>
              <a:ext uri="{FF2B5EF4-FFF2-40B4-BE49-F238E27FC236}">
                <a16:creationId xmlns:a16="http://schemas.microsoft.com/office/drawing/2014/main" id="{0CDE0AD9-6770-622F-D91A-A7A2CCF84870}"/>
              </a:ext>
            </a:extLst>
          </p:cNvPr>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a:xfrm>
            <a:off x="2324714" y="5806805"/>
            <a:ext cx="563413" cy="563412"/>
          </a:xfrm>
          <a:prstGeom prst="rect">
            <a:avLst/>
          </a:prstGeom>
        </p:spPr>
      </p:pic>
      <p:sp>
        <p:nvSpPr>
          <p:cNvPr id="89" name="TextBox 88">
            <a:extLst>
              <a:ext uri="{FF2B5EF4-FFF2-40B4-BE49-F238E27FC236}">
                <a16:creationId xmlns:a16="http://schemas.microsoft.com/office/drawing/2014/main" id="{736C478B-889B-57FC-BBA7-7FFDAD77C256}"/>
              </a:ext>
            </a:extLst>
          </p:cNvPr>
          <p:cNvSpPr txBox="1"/>
          <p:nvPr/>
        </p:nvSpPr>
        <p:spPr>
          <a:xfrm>
            <a:off x="2004974" y="6342482"/>
            <a:ext cx="1241989"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Microsoft Playwright Testing</a:t>
            </a: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3890560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75001EF-2DFE-CE94-9327-67BDC1E2A6D1}"/>
              </a:ext>
            </a:extLst>
          </p:cNvPr>
          <p:cNvGrpSpPr/>
          <p:nvPr/>
        </p:nvGrpSpPr>
        <p:grpSpPr>
          <a:xfrm>
            <a:off x="3419114" y="903668"/>
            <a:ext cx="1280160" cy="658445"/>
            <a:chOff x="3755613" y="1543305"/>
            <a:chExt cx="1703894" cy="624763"/>
          </a:xfrm>
        </p:grpSpPr>
        <p:sp>
          <p:nvSpPr>
            <p:cNvPr id="26" name="Rectangle 25">
              <a:extLst>
                <a:ext uri="{FF2B5EF4-FFF2-40B4-BE49-F238E27FC236}">
                  <a16:creationId xmlns:a16="http://schemas.microsoft.com/office/drawing/2014/main" id="{AC721F63-F37E-72BD-8272-D20273F2581A}"/>
                </a:ext>
              </a:extLst>
            </p:cNvPr>
            <p:cNvSpPr/>
            <p:nvPr/>
          </p:nvSpPr>
          <p:spPr>
            <a:xfrm>
              <a:off x="3755613" y="1543305"/>
              <a:ext cx="1703894" cy="624763"/>
            </a:xfrm>
            <a:prstGeom prst="rect">
              <a:avLst/>
            </a:prstGeom>
            <a:solidFill>
              <a:srgbClr val="000000">
                <a:lumMod val="75000"/>
                <a:lumOff val="25000"/>
              </a:srgbClr>
            </a:solidFill>
            <a:ln w="10795" cap="flat" cmpd="sng" algn="ctr">
              <a:noFill/>
              <a:prstDash val="solid"/>
            </a:ln>
            <a:effectLst>
              <a:outerShdw blurRad="127000" algn="ctr" rotWithShape="0">
                <a:prstClr val="black">
                  <a:alpha val="20000"/>
                </a:prstClr>
              </a:outerShdw>
            </a:effectLst>
          </p:spPr>
          <p:txBody>
            <a:bodyPr lIns="457200" tIns="91440" bIns="9144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Azure</a:t>
              </a:r>
              <a:br>
                <a:rPr kumimoji="0" lang="en-US" sz="1000" b="0" i="0" u="none" strike="noStrike" kern="0" cap="none" spc="0" normalizeH="0" baseline="0" noProof="0">
                  <a:ln>
                    <a:noFill/>
                  </a:ln>
                  <a:solidFill>
                    <a:srgbClr val="FFFFFF"/>
                  </a:solidFill>
                  <a:effectLst/>
                  <a:uLnTx/>
                  <a:uFillTx/>
                  <a:latin typeface="Segoe UI"/>
                  <a:ea typeface="+mn-ea"/>
                  <a:cs typeface="+mn-cs"/>
                </a:rPr>
              </a:br>
              <a:r>
                <a:rPr kumimoji="0" lang="en-US" sz="1000" b="0" i="0" u="none" strike="noStrike" kern="0" cap="none" spc="0" normalizeH="0" baseline="0" noProof="0">
                  <a:ln>
                    <a:noFill/>
                  </a:ln>
                  <a:solidFill>
                    <a:srgbClr val="FFFFFF"/>
                  </a:solidFill>
                  <a:effectLst/>
                  <a:uLnTx/>
                  <a:uFillTx/>
                  <a:latin typeface="Segoe UI"/>
                  <a:ea typeface="+mn-ea"/>
                  <a:cs typeface="+mn-cs"/>
                </a:rPr>
                <a:t>Kubernetes Service</a:t>
              </a:r>
            </a:p>
          </p:txBody>
        </p:sp>
        <p:pic>
          <p:nvPicPr>
            <p:cNvPr id="27" name="Graphic 26">
              <a:extLst>
                <a:ext uri="{FF2B5EF4-FFF2-40B4-BE49-F238E27FC236}">
                  <a16:creationId xmlns:a16="http://schemas.microsoft.com/office/drawing/2014/main" id="{C85A8C1C-7DAB-BFDB-2B54-10FE99424CD9}"/>
                </a:ext>
              </a:extLst>
            </p:cNvPr>
            <p:cNvPicPr>
              <a:picLocks/>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866786" y="1736863"/>
              <a:ext cx="365120" cy="260287"/>
            </a:xfrm>
            <a:prstGeom prst="rect">
              <a:avLst/>
            </a:prstGeom>
            <a:effectLst>
              <a:outerShdw blurRad="127000" algn="ctr" rotWithShape="0">
                <a:prstClr val="black">
                  <a:alpha val="20000"/>
                </a:prstClr>
              </a:outerShdw>
            </a:effectLst>
          </p:spPr>
        </p:pic>
      </p:grpSp>
      <p:grpSp>
        <p:nvGrpSpPr>
          <p:cNvPr id="8" name="Group 7">
            <a:extLst>
              <a:ext uri="{FF2B5EF4-FFF2-40B4-BE49-F238E27FC236}">
                <a16:creationId xmlns:a16="http://schemas.microsoft.com/office/drawing/2014/main" id="{D10553E1-8567-AF00-0CB2-1318D5909BE5}"/>
              </a:ext>
            </a:extLst>
          </p:cNvPr>
          <p:cNvGrpSpPr/>
          <p:nvPr/>
        </p:nvGrpSpPr>
        <p:grpSpPr>
          <a:xfrm>
            <a:off x="4761969" y="903669"/>
            <a:ext cx="1280160" cy="658444"/>
            <a:chOff x="3706441" y="1543305"/>
            <a:chExt cx="1703893" cy="624761"/>
          </a:xfrm>
        </p:grpSpPr>
        <p:sp>
          <p:nvSpPr>
            <p:cNvPr id="24" name="Rectangle 23">
              <a:extLst>
                <a:ext uri="{FF2B5EF4-FFF2-40B4-BE49-F238E27FC236}">
                  <a16:creationId xmlns:a16="http://schemas.microsoft.com/office/drawing/2014/main" id="{118A3D40-83E9-3780-29BD-FFF2082F38F4}"/>
                </a:ext>
              </a:extLst>
            </p:cNvPr>
            <p:cNvSpPr/>
            <p:nvPr/>
          </p:nvSpPr>
          <p:spPr>
            <a:xfrm>
              <a:off x="3706441" y="1543305"/>
              <a:ext cx="1703893" cy="624761"/>
            </a:xfrm>
            <a:prstGeom prst="rect">
              <a:avLst/>
            </a:prstGeom>
            <a:solidFill>
              <a:srgbClr val="000000">
                <a:lumMod val="75000"/>
                <a:lumOff val="25000"/>
              </a:srgbClr>
            </a:solidFill>
            <a:ln w="10795" cap="flat" cmpd="sng" algn="ctr">
              <a:noFill/>
              <a:prstDash val="solid"/>
            </a:ln>
            <a:effectLst>
              <a:outerShdw blurRad="127000" algn="ctr" rotWithShape="0">
                <a:prstClr val="black">
                  <a:alpha val="20000"/>
                </a:prstClr>
              </a:outerShdw>
            </a:effectLst>
          </p:spPr>
          <p:txBody>
            <a:bodyPr lIns="457200" tIns="91440" bIns="9144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Azure</a:t>
              </a:r>
              <a:br>
                <a:rPr kumimoji="0" lang="en-US" sz="1000" b="0" i="0" u="none" strike="noStrike" kern="0" cap="none" spc="0" normalizeH="0" baseline="0" noProof="0">
                  <a:ln>
                    <a:noFill/>
                  </a:ln>
                  <a:solidFill>
                    <a:srgbClr val="FFFFFF"/>
                  </a:solidFill>
                  <a:effectLst/>
                  <a:uLnTx/>
                  <a:uFillTx/>
                  <a:latin typeface="Segoe UI"/>
                  <a:ea typeface="+mn-ea"/>
                  <a:cs typeface="+mn-cs"/>
                </a:rPr>
              </a:br>
              <a:r>
                <a:rPr kumimoji="0" lang="en-US" sz="1000" b="0" i="0" u="none" strike="noStrike" kern="0" cap="none" spc="0" normalizeH="0" baseline="0" noProof="0">
                  <a:ln>
                    <a:noFill/>
                  </a:ln>
                  <a:solidFill>
                    <a:srgbClr val="FFFFFF"/>
                  </a:solidFill>
                  <a:effectLst/>
                  <a:uLnTx/>
                  <a:uFillTx/>
                  <a:latin typeface="Segoe UI"/>
                  <a:ea typeface="+mn-ea"/>
                  <a:cs typeface="+mn-cs"/>
                </a:rPr>
                <a:t>Red Hat OpenShift</a:t>
              </a:r>
            </a:p>
          </p:txBody>
        </p:sp>
        <p:pic>
          <p:nvPicPr>
            <p:cNvPr id="25" name="Graphic 24">
              <a:extLst>
                <a:ext uri="{FF2B5EF4-FFF2-40B4-BE49-F238E27FC236}">
                  <a16:creationId xmlns:a16="http://schemas.microsoft.com/office/drawing/2014/main" id="{9B4309A6-0612-4C56-3F63-CDCD10B9A8D6}"/>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867267" y="1736861"/>
              <a:ext cx="365120" cy="260287"/>
            </a:xfrm>
            <a:prstGeom prst="rect">
              <a:avLst/>
            </a:prstGeom>
          </p:spPr>
        </p:pic>
      </p:grpSp>
      <p:grpSp>
        <p:nvGrpSpPr>
          <p:cNvPr id="9" name="Group 8">
            <a:extLst>
              <a:ext uri="{FF2B5EF4-FFF2-40B4-BE49-F238E27FC236}">
                <a16:creationId xmlns:a16="http://schemas.microsoft.com/office/drawing/2014/main" id="{AFAEE359-D78C-37C4-D967-74C9E470464D}"/>
              </a:ext>
            </a:extLst>
          </p:cNvPr>
          <p:cNvGrpSpPr/>
          <p:nvPr/>
        </p:nvGrpSpPr>
        <p:grpSpPr>
          <a:xfrm>
            <a:off x="6104824" y="903669"/>
            <a:ext cx="1280160" cy="658444"/>
            <a:chOff x="3706441" y="1543305"/>
            <a:chExt cx="1703893" cy="624761"/>
          </a:xfrm>
        </p:grpSpPr>
        <p:sp>
          <p:nvSpPr>
            <p:cNvPr id="22" name="Rectangle 21">
              <a:extLst>
                <a:ext uri="{FF2B5EF4-FFF2-40B4-BE49-F238E27FC236}">
                  <a16:creationId xmlns:a16="http://schemas.microsoft.com/office/drawing/2014/main" id="{FCF49E3D-BCA1-6905-7CA2-9FA1AD5E6460}"/>
                </a:ext>
              </a:extLst>
            </p:cNvPr>
            <p:cNvSpPr/>
            <p:nvPr/>
          </p:nvSpPr>
          <p:spPr>
            <a:xfrm>
              <a:off x="3706441" y="1543305"/>
              <a:ext cx="1703893" cy="624761"/>
            </a:xfrm>
            <a:prstGeom prst="rect">
              <a:avLst/>
            </a:prstGeom>
            <a:solidFill>
              <a:srgbClr val="000000">
                <a:lumMod val="75000"/>
                <a:lumOff val="25000"/>
              </a:srgbClr>
            </a:solidFill>
            <a:ln w="10795" cap="flat" cmpd="sng" algn="ctr">
              <a:noFill/>
              <a:prstDash val="solid"/>
            </a:ln>
            <a:effectLst>
              <a:outerShdw blurRad="127000" algn="ctr" rotWithShape="0">
                <a:prstClr val="black">
                  <a:alpha val="20000"/>
                </a:prstClr>
              </a:outerShdw>
            </a:effectLst>
          </p:spPr>
          <p:txBody>
            <a:bodyPr lIns="457200" tIns="91440" bIns="9144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Azure</a:t>
              </a:r>
              <a:br>
                <a:rPr kumimoji="0" lang="en-US" sz="1000" b="0" i="0" u="none" strike="noStrike" kern="0" cap="none" spc="0" normalizeH="0" baseline="0" noProof="0">
                  <a:ln>
                    <a:noFill/>
                  </a:ln>
                  <a:solidFill>
                    <a:srgbClr val="FFFFFF"/>
                  </a:solidFill>
                  <a:effectLst/>
                  <a:uLnTx/>
                  <a:uFillTx/>
                  <a:latin typeface="Segoe UI"/>
                  <a:ea typeface="+mn-ea"/>
                  <a:cs typeface="+mn-cs"/>
                </a:rPr>
              </a:br>
              <a:r>
                <a:rPr kumimoji="0" lang="en-US" sz="1000" b="0" i="0" u="none" strike="noStrike" kern="0" cap="none" spc="0" normalizeH="0" baseline="0" noProof="0">
                  <a:ln>
                    <a:noFill/>
                  </a:ln>
                  <a:solidFill>
                    <a:srgbClr val="FFFFFF"/>
                  </a:solidFill>
                  <a:effectLst/>
                  <a:uLnTx/>
                  <a:uFillTx/>
                  <a:latin typeface="Segoe UI"/>
                  <a:ea typeface="+mn-ea"/>
                  <a:cs typeface="+mn-cs"/>
                </a:rPr>
                <a:t>Container</a:t>
              </a:r>
              <a:br>
                <a:rPr kumimoji="0" lang="en-US" sz="1000" b="0" i="0" u="none" strike="noStrike" kern="0" cap="none" spc="0" normalizeH="0" baseline="0" noProof="0">
                  <a:ln>
                    <a:noFill/>
                  </a:ln>
                  <a:solidFill>
                    <a:srgbClr val="FFFFFF"/>
                  </a:solidFill>
                  <a:effectLst/>
                  <a:uLnTx/>
                  <a:uFillTx/>
                  <a:latin typeface="Segoe UI"/>
                  <a:ea typeface="+mn-ea"/>
                  <a:cs typeface="+mn-cs"/>
                </a:rPr>
              </a:br>
              <a:r>
                <a:rPr kumimoji="0" lang="en-US" sz="1000" b="0" i="0" u="none" strike="noStrike" kern="0" cap="none" spc="0" normalizeH="0" baseline="0" noProof="0">
                  <a:ln>
                    <a:noFill/>
                  </a:ln>
                  <a:solidFill>
                    <a:srgbClr val="FFFFFF"/>
                  </a:solidFill>
                  <a:effectLst/>
                  <a:uLnTx/>
                  <a:uFillTx/>
                  <a:latin typeface="Segoe UI"/>
                  <a:ea typeface="+mn-ea"/>
                  <a:cs typeface="+mn-cs"/>
                </a:rPr>
                <a:t>Apps</a:t>
              </a:r>
            </a:p>
          </p:txBody>
        </p:sp>
        <p:pic>
          <p:nvPicPr>
            <p:cNvPr id="23" name="Graphic 22">
              <a:extLst>
                <a:ext uri="{FF2B5EF4-FFF2-40B4-BE49-F238E27FC236}">
                  <a16:creationId xmlns:a16="http://schemas.microsoft.com/office/drawing/2014/main" id="{509829A9-9D91-F97A-226F-8602A9DBE0CD}"/>
                </a:ext>
              </a:extLst>
            </p:cNvPr>
            <p:cNvPicPr>
              <a:picLocks/>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3817614" y="1736861"/>
              <a:ext cx="365120" cy="260287"/>
            </a:xfrm>
            <a:prstGeom prst="rect">
              <a:avLst/>
            </a:prstGeom>
          </p:spPr>
        </p:pic>
      </p:grpSp>
      <p:grpSp>
        <p:nvGrpSpPr>
          <p:cNvPr id="11" name="Group 10">
            <a:extLst>
              <a:ext uri="{FF2B5EF4-FFF2-40B4-BE49-F238E27FC236}">
                <a16:creationId xmlns:a16="http://schemas.microsoft.com/office/drawing/2014/main" id="{B7FF8BCD-D03F-E0C0-C864-6AAD3AFC3C03}"/>
              </a:ext>
            </a:extLst>
          </p:cNvPr>
          <p:cNvGrpSpPr/>
          <p:nvPr/>
        </p:nvGrpSpPr>
        <p:grpSpPr>
          <a:xfrm>
            <a:off x="7436396" y="903665"/>
            <a:ext cx="1280160" cy="658447"/>
            <a:chOff x="3706441" y="1543303"/>
            <a:chExt cx="1703893" cy="624765"/>
          </a:xfrm>
        </p:grpSpPr>
        <p:sp>
          <p:nvSpPr>
            <p:cNvPr id="18" name="Rectangle 17">
              <a:extLst>
                <a:ext uri="{FF2B5EF4-FFF2-40B4-BE49-F238E27FC236}">
                  <a16:creationId xmlns:a16="http://schemas.microsoft.com/office/drawing/2014/main" id="{0D023609-06F1-B099-BCBF-C7848ABD3857}"/>
                </a:ext>
              </a:extLst>
            </p:cNvPr>
            <p:cNvSpPr/>
            <p:nvPr/>
          </p:nvSpPr>
          <p:spPr>
            <a:xfrm>
              <a:off x="3706441" y="1543303"/>
              <a:ext cx="1703893" cy="624765"/>
            </a:xfrm>
            <a:prstGeom prst="rect">
              <a:avLst/>
            </a:prstGeom>
            <a:solidFill>
              <a:srgbClr val="000000">
                <a:lumMod val="75000"/>
                <a:lumOff val="25000"/>
              </a:srgbClr>
            </a:solidFill>
            <a:ln w="10795" cap="flat" cmpd="sng" algn="ctr">
              <a:noFill/>
              <a:prstDash val="solid"/>
            </a:ln>
            <a:effectLst>
              <a:outerShdw blurRad="127000" algn="ctr" rotWithShape="0">
                <a:prstClr val="black">
                  <a:alpha val="20000"/>
                </a:prstClr>
              </a:outerShdw>
            </a:effectLst>
          </p:spPr>
          <p:txBody>
            <a:bodyPr lIns="457200" tIns="91440" bIns="9144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Azure</a:t>
              </a:r>
              <a:br>
                <a:rPr kumimoji="0" lang="en-US" sz="1000" b="0" i="0" u="none" strike="noStrike" kern="0" cap="none" spc="0" normalizeH="0" baseline="0" noProof="0">
                  <a:ln>
                    <a:noFill/>
                  </a:ln>
                  <a:solidFill>
                    <a:srgbClr val="FFFFFF"/>
                  </a:solidFill>
                  <a:effectLst/>
                  <a:uLnTx/>
                  <a:uFillTx/>
                  <a:latin typeface="Segoe UI"/>
                  <a:ea typeface="+mn-ea"/>
                  <a:cs typeface="+mn-cs"/>
                </a:rPr>
              </a:br>
              <a:r>
                <a:rPr kumimoji="0" lang="en-US" sz="1000" b="0" i="0" u="none" strike="noStrike" kern="0" cap="none" spc="0" normalizeH="0" baseline="0" noProof="0">
                  <a:ln>
                    <a:noFill/>
                  </a:ln>
                  <a:solidFill>
                    <a:srgbClr val="FFFFFF"/>
                  </a:solidFill>
                  <a:effectLst/>
                  <a:uLnTx/>
                  <a:uFillTx/>
                  <a:latin typeface="Segoe UI"/>
                  <a:ea typeface="+mn-ea"/>
                  <a:cs typeface="+mn-cs"/>
                </a:rPr>
                <a:t>App</a:t>
              </a:r>
              <a:br>
                <a:rPr kumimoji="0" lang="en-US" sz="1000" b="0" i="0" u="none" strike="noStrike" kern="0" cap="none" spc="0" normalizeH="0" baseline="0" noProof="0">
                  <a:ln>
                    <a:noFill/>
                  </a:ln>
                  <a:solidFill>
                    <a:srgbClr val="FFFFFF"/>
                  </a:solidFill>
                  <a:effectLst/>
                  <a:uLnTx/>
                  <a:uFillTx/>
                  <a:latin typeface="Segoe UI"/>
                  <a:ea typeface="+mn-ea"/>
                  <a:cs typeface="+mn-cs"/>
                </a:rPr>
              </a:br>
              <a:r>
                <a:rPr kumimoji="0" lang="en-US" sz="1000" b="0" i="0" u="none" strike="noStrike" kern="0" cap="none" spc="0" normalizeH="0" baseline="0" noProof="0">
                  <a:ln>
                    <a:noFill/>
                  </a:ln>
                  <a:solidFill>
                    <a:srgbClr val="FFFFFF"/>
                  </a:solidFill>
                  <a:effectLst/>
                  <a:uLnTx/>
                  <a:uFillTx/>
                  <a:latin typeface="Segoe UI"/>
                  <a:ea typeface="+mn-ea"/>
                  <a:cs typeface="+mn-cs"/>
                </a:rPr>
                <a:t>Service</a:t>
              </a:r>
            </a:p>
          </p:txBody>
        </p:sp>
        <p:pic>
          <p:nvPicPr>
            <p:cNvPr id="19" name="Graphic 18">
              <a:extLst>
                <a:ext uri="{FF2B5EF4-FFF2-40B4-BE49-F238E27FC236}">
                  <a16:creationId xmlns:a16="http://schemas.microsoft.com/office/drawing/2014/main" id="{5C06A7D4-3118-26DD-AA51-09BAF8597447}"/>
                </a:ext>
              </a:extLst>
            </p:cNvPr>
            <p:cNvPicPr>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3789770" y="1736863"/>
              <a:ext cx="365120" cy="260288"/>
            </a:xfrm>
            <a:prstGeom prst="rect">
              <a:avLst/>
            </a:prstGeom>
          </p:spPr>
        </p:pic>
      </p:grpSp>
      <p:grpSp>
        <p:nvGrpSpPr>
          <p:cNvPr id="12" name="Group 11">
            <a:extLst>
              <a:ext uri="{FF2B5EF4-FFF2-40B4-BE49-F238E27FC236}">
                <a16:creationId xmlns:a16="http://schemas.microsoft.com/office/drawing/2014/main" id="{0465929D-5408-836D-A473-240B93852D52}"/>
              </a:ext>
            </a:extLst>
          </p:cNvPr>
          <p:cNvGrpSpPr/>
          <p:nvPr/>
        </p:nvGrpSpPr>
        <p:grpSpPr>
          <a:xfrm>
            <a:off x="8779251" y="903665"/>
            <a:ext cx="1280160" cy="658442"/>
            <a:chOff x="3706441" y="1343771"/>
            <a:chExt cx="1703893" cy="971178"/>
          </a:xfrm>
        </p:grpSpPr>
        <p:sp>
          <p:nvSpPr>
            <p:cNvPr id="16" name="Rectangle 15">
              <a:extLst>
                <a:ext uri="{FF2B5EF4-FFF2-40B4-BE49-F238E27FC236}">
                  <a16:creationId xmlns:a16="http://schemas.microsoft.com/office/drawing/2014/main" id="{BFBE8921-3E60-8507-35FC-D9BC6EF026A7}"/>
                </a:ext>
              </a:extLst>
            </p:cNvPr>
            <p:cNvSpPr/>
            <p:nvPr/>
          </p:nvSpPr>
          <p:spPr>
            <a:xfrm>
              <a:off x="3706441" y="1343771"/>
              <a:ext cx="1703893" cy="971178"/>
            </a:xfrm>
            <a:prstGeom prst="rect">
              <a:avLst/>
            </a:prstGeom>
            <a:solidFill>
              <a:srgbClr val="000000">
                <a:lumMod val="75000"/>
                <a:lumOff val="25000"/>
              </a:srgbClr>
            </a:solidFill>
            <a:ln w="10795" cap="flat" cmpd="sng" algn="ctr">
              <a:noFill/>
              <a:prstDash val="solid"/>
            </a:ln>
            <a:effectLst>
              <a:outerShdw blurRad="127000" algn="ctr" rotWithShape="0">
                <a:prstClr val="black">
                  <a:alpha val="20000"/>
                </a:prstClr>
              </a:outerShdw>
            </a:effectLst>
          </p:spPr>
          <p:txBody>
            <a:bodyPr lIns="457200" tIns="91440" bIns="9144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Azure</a:t>
              </a:r>
              <a:br>
                <a:rPr kumimoji="0" lang="en-US" sz="1000" b="0" i="0" u="none" strike="noStrike" kern="0" cap="none" spc="0" normalizeH="0" baseline="0" noProof="0">
                  <a:ln>
                    <a:noFill/>
                  </a:ln>
                  <a:solidFill>
                    <a:srgbClr val="FFFFFF"/>
                  </a:solidFill>
                  <a:effectLst/>
                  <a:uLnTx/>
                  <a:uFillTx/>
                  <a:latin typeface="Segoe UI"/>
                  <a:ea typeface="+mn-ea"/>
                  <a:cs typeface="+mn-cs"/>
                </a:rPr>
              </a:br>
              <a:r>
                <a:rPr kumimoji="0" lang="en-US" sz="1000" b="0" i="0" u="none" strike="noStrike" kern="0" cap="none" spc="0" normalizeH="0" baseline="0" noProof="0">
                  <a:ln>
                    <a:noFill/>
                  </a:ln>
                  <a:solidFill>
                    <a:srgbClr val="FFFFFF"/>
                  </a:solidFill>
                  <a:effectLst/>
                  <a:uLnTx/>
                  <a:uFillTx/>
                  <a:latin typeface="Segoe UI"/>
                  <a:ea typeface="+mn-ea"/>
                  <a:cs typeface="+mn-cs"/>
                </a:rPr>
                <a:t>Static</a:t>
              </a:r>
              <a:br>
                <a:rPr kumimoji="0" lang="en-US" sz="1000" b="0" i="0" u="none" strike="noStrike" kern="0" cap="none" spc="0" normalizeH="0" baseline="0" noProof="0">
                  <a:ln>
                    <a:noFill/>
                  </a:ln>
                  <a:solidFill>
                    <a:srgbClr val="FFFFFF"/>
                  </a:solidFill>
                  <a:effectLst/>
                  <a:uLnTx/>
                  <a:uFillTx/>
                  <a:latin typeface="Segoe UI"/>
                  <a:ea typeface="+mn-ea"/>
                  <a:cs typeface="+mn-cs"/>
                </a:rPr>
              </a:br>
              <a:r>
                <a:rPr kumimoji="0" lang="en-US" sz="1000" b="0" i="0" u="none" strike="noStrike" kern="0" cap="none" spc="0" normalizeH="0" baseline="0" noProof="0">
                  <a:ln>
                    <a:noFill/>
                  </a:ln>
                  <a:solidFill>
                    <a:srgbClr val="FFFFFF"/>
                  </a:solidFill>
                  <a:effectLst/>
                  <a:uLnTx/>
                  <a:uFillTx/>
                  <a:latin typeface="Segoe UI"/>
                  <a:ea typeface="+mn-ea"/>
                  <a:cs typeface="+mn-cs"/>
                </a:rPr>
                <a:t>Web Apps</a:t>
              </a:r>
            </a:p>
          </p:txBody>
        </p:sp>
        <p:pic>
          <p:nvPicPr>
            <p:cNvPr id="17" name="Graphic 16">
              <a:extLst>
                <a:ext uri="{FF2B5EF4-FFF2-40B4-BE49-F238E27FC236}">
                  <a16:creationId xmlns:a16="http://schemas.microsoft.com/office/drawing/2014/main" id="{24F6E9AF-C48C-4BA8-16AC-68791A004D51}"/>
                </a:ext>
              </a:extLst>
            </p:cNvPr>
            <p:cNvPicPr>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3831117" y="1644656"/>
              <a:ext cx="365120" cy="404612"/>
            </a:xfrm>
            <a:prstGeom prst="rect">
              <a:avLst/>
            </a:prstGeom>
          </p:spPr>
        </p:pic>
      </p:grpSp>
      <p:grpSp>
        <p:nvGrpSpPr>
          <p:cNvPr id="13" name="Group 12">
            <a:extLst>
              <a:ext uri="{FF2B5EF4-FFF2-40B4-BE49-F238E27FC236}">
                <a16:creationId xmlns:a16="http://schemas.microsoft.com/office/drawing/2014/main" id="{4AB83758-4F05-9278-67CA-89D929451CD9}"/>
              </a:ext>
            </a:extLst>
          </p:cNvPr>
          <p:cNvGrpSpPr/>
          <p:nvPr/>
        </p:nvGrpSpPr>
        <p:grpSpPr>
          <a:xfrm>
            <a:off x="10122106" y="903663"/>
            <a:ext cx="1280160" cy="658444"/>
            <a:chOff x="3706441" y="1547187"/>
            <a:chExt cx="1703893" cy="624762"/>
          </a:xfrm>
        </p:grpSpPr>
        <p:sp>
          <p:nvSpPr>
            <p:cNvPr id="14" name="Rectangle 13">
              <a:extLst>
                <a:ext uri="{FF2B5EF4-FFF2-40B4-BE49-F238E27FC236}">
                  <a16:creationId xmlns:a16="http://schemas.microsoft.com/office/drawing/2014/main" id="{81089CC3-DFF1-1711-2C44-E29A9003EA0B}"/>
                </a:ext>
              </a:extLst>
            </p:cNvPr>
            <p:cNvSpPr/>
            <p:nvPr/>
          </p:nvSpPr>
          <p:spPr>
            <a:xfrm>
              <a:off x="3706441" y="1547187"/>
              <a:ext cx="1703893" cy="624762"/>
            </a:xfrm>
            <a:prstGeom prst="rect">
              <a:avLst/>
            </a:prstGeom>
            <a:solidFill>
              <a:srgbClr val="000000">
                <a:lumMod val="75000"/>
                <a:lumOff val="25000"/>
              </a:srgbClr>
            </a:solidFill>
            <a:ln w="10795" cap="flat" cmpd="sng" algn="ctr">
              <a:noFill/>
              <a:prstDash val="solid"/>
            </a:ln>
            <a:effectLst>
              <a:outerShdw blurRad="127000" algn="ctr" rotWithShape="0">
                <a:prstClr val="black">
                  <a:alpha val="20000"/>
                </a:prstClr>
              </a:outerShdw>
            </a:effectLst>
          </p:spPr>
          <p:txBody>
            <a:bodyPr lIns="457200" tIns="91440" bIns="9144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Azure</a:t>
              </a:r>
              <a:br>
                <a:rPr kumimoji="0" lang="en-US" sz="1000" b="0" i="0" u="none" strike="noStrike" kern="0" cap="none" spc="0" normalizeH="0" baseline="0" noProof="0">
                  <a:ln>
                    <a:noFill/>
                  </a:ln>
                  <a:solidFill>
                    <a:srgbClr val="FFFFFF"/>
                  </a:solidFill>
                  <a:effectLst/>
                  <a:uLnTx/>
                  <a:uFillTx/>
                  <a:latin typeface="Segoe UI"/>
                  <a:ea typeface="+mn-ea"/>
                  <a:cs typeface="+mn-cs"/>
                </a:rPr>
              </a:br>
              <a:r>
                <a:rPr kumimoji="0" lang="en-US" sz="1000" b="0" i="0" u="none" strike="noStrike" kern="0" cap="none" spc="0" normalizeH="0" baseline="0" noProof="0">
                  <a:ln>
                    <a:noFill/>
                  </a:ln>
                  <a:solidFill>
                    <a:srgbClr val="FFFFFF"/>
                  </a:solidFill>
                  <a:effectLst/>
                  <a:uLnTx/>
                  <a:uFillTx/>
                  <a:latin typeface="Segoe UI"/>
                  <a:ea typeface="+mn-ea"/>
                  <a:cs typeface="+mn-cs"/>
                </a:rPr>
                <a:t>Functions</a:t>
              </a:r>
            </a:p>
          </p:txBody>
        </p:sp>
        <p:pic>
          <p:nvPicPr>
            <p:cNvPr id="15" name="Graphic 14">
              <a:extLst>
                <a:ext uri="{FF2B5EF4-FFF2-40B4-BE49-F238E27FC236}">
                  <a16:creationId xmlns:a16="http://schemas.microsoft.com/office/drawing/2014/main" id="{BA1DD451-C382-F6D4-70D2-577DFDFD8D2B}"/>
                </a:ext>
              </a:extLst>
            </p:cNvPr>
            <p:cNvPicPr>
              <a:picLocks/>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3857064" y="1740749"/>
              <a:ext cx="365120" cy="260287"/>
            </a:xfrm>
            <a:prstGeom prst="rect">
              <a:avLst/>
            </a:prstGeom>
          </p:spPr>
        </p:pic>
      </p:grpSp>
      <p:grpSp>
        <p:nvGrpSpPr>
          <p:cNvPr id="4" name="Group 3">
            <a:extLst>
              <a:ext uri="{FF2B5EF4-FFF2-40B4-BE49-F238E27FC236}">
                <a16:creationId xmlns:a16="http://schemas.microsoft.com/office/drawing/2014/main" id="{03A47202-BCBC-5574-5973-20219C6901C6}"/>
              </a:ext>
            </a:extLst>
          </p:cNvPr>
          <p:cNvGrpSpPr/>
          <p:nvPr/>
        </p:nvGrpSpPr>
        <p:grpSpPr>
          <a:xfrm>
            <a:off x="2076259" y="903661"/>
            <a:ext cx="1280160" cy="658446"/>
            <a:chOff x="2880978" y="3775165"/>
            <a:chExt cx="1280160" cy="426721"/>
          </a:xfrm>
        </p:grpSpPr>
        <p:sp>
          <p:nvSpPr>
            <p:cNvPr id="5" name="Rectangle 4">
              <a:extLst>
                <a:ext uri="{FF2B5EF4-FFF2-40B4-BE49-F238E27FC236}">
                  <a16:creationId xmlns:a16="http://schemas.microsoft.com/office/drawing/2014/main" id="{46D99DB1-441B-54EE-3F34-CE34C89D169A}"/>
                </a:ext>
              </a:extLst>
            </p:cNvPr>
            <p:cNvSpPr/>
            <p:nvPr/>
          </p:nvSpPr>
          <p:spPr>
            <a:xfrm>
              <a:off x="2880978" y="3775165"/>
              <a:ext cx="1280160" cy="426721"/>
            </a:xfrm>
            <a:prstGeom prst="rect">
              <a:avLst/>
            </a:prstGeom>
            <a:solidFill>
              <a:srgbClr val="000000">
                <a:lumMod val="75000"/>
                <a:lumOff val="25000"/>
              </a:srgbClr>
            </a:solidFill>
            <a:ln w="10795" cap="flat" cmpd="sng" algn="ctr">
              <a:noFill/>
              <a:prstDash val="solid"/>
            </a:ln>
            <a:effectLst>
              <a:outerShdw blurRad="127000" algn="ctr" rotWithShape="0">
                <a:prstClr val="black">
                  <a:alpha val="20000"/>
                </a:prstClr>
              </a:outerShdw>
            </a:effectLst>
          </p:spPr>
          <p:txBody>
            <a:bodyPr lIns="457200" tIns="91440" bIns="9144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Azure</a:t>
              </a:r>
              <a:br>
                <a:rPr kumimoji="0" lang="en-US" sz="1000" b="0" i="0" u="none" strike="noStrike" kern="0" cap="none" spc="0" normalizeH="0" baseline="0" noProof="0">
                  <a:ln>
                    <a:noFill/>
                  </a:ln>
                  <a:solidFill>
                    <a:srgbClr val="FFFFFF"/>
                  </a:solidFill>
                  <a:effectLst/>
                  <a:uLnTx/>
                  <a:uFillTx/>
                  <a:latin typeface="Segoe UI"/>
                  <a:ea typeface="+mn-ea"/>
                  <a:cs typeface="+mn-cs"/>
                </a:rPr>
              </a:br>
              <a:r>
                <a:rPr kumimoji="0" lang="en-US" sz="1000" b="0" i="0" u="none" strike="noStrike" kern="0" cap="none" spc="0" normalizeH="0" baseline="0" noProof="0">
                  <a:ln>
                    <a:noFill/>
                  </a:ln>
                  <a:solidFill>
                    <a:srgbClr val="FFFFFF"/>
                  </a:solidFill>
                  <a:effectLst/>
                  <a:uLnTx/>
                  <a:uFillTx/>
                  <a:latin typeface="Segoe UI"/>
                  <a:ea typeface="+mn-ea"/>
                  <a:cs typeface="+mn-cs"/>
                </a:rPr>
                <a:t>Container</a:t>
              </a:r>
              <a:br>
                <a:rPr kumimoji="0" lang="en-US" sz="1000" b="0" i="0" u="none" strike="noStrike" kern="0" cap="none" spc="0" normalizeH="0" baseline="0" noProof="0">
                  <a:ln>
                    <a:noFill/>
                  </a:ln>
                  <a:solidFill>
                    <a:srgbClr val="FFFFFF"/>
                  </a:solidFill>
                  <a:effectLst/>
                  <a:uLnTx/>
                  <a:uFillTx/>
                  <a:latin typeface="Segoe UI"/>
                  <a:ea typeface="+mn-ea"/>
                  <a:cs typeface="+mn-cs"/>
                </a:rPr>
              </a:br>
              <a:r>
                <a:rPr kumimoji="0" lang="en-US" sz="1000" b="0" i="0" u="none" strike="noStrike" kern="0" cap="none" spc="0" normalizeH="0" baseline="0" noProof="0">
                  <a:ln>
                    <a:noFill/>
                  </a:ln>
                  <a:solidFill>
                    <a:srgbClr val="FFFFFF"/>
                  </a:solidFill>
                  <a:effectLst/>
                  <a:uLnTx/>
                  <a:uFillTx/>
                  <a:latin typeface="Segoe UI"/>
                  <a:ea typeface="+mn-ea"/>
                  <a:cs typeface="+mn-cs"/>
                </a:rPr>
                <a:t>Instances</a:t>
              </a:r>
            </a:p>
          </p:txBody>
        </p:sp>
        <p:pic>
          <p:nvPicPr>
            <p:cNvPr id="6" name="Graphic 5">
              <a:extLst>
                <a:ext uri="{FF2B5EF4-FFF2-40B4-BE49-F238E27FC236}">
                  <a16:creationId xmlns:a16="http://schemas.microsoft.com/office/drawing/2014/main" id="{ED57BD33-4DAE-B840-58E3-26920173F517}"/>
                </a:ext>
              </a:extLst>
            </p:cNvPr>
            <p:cNvPicPr>
              <a:picLocks/>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2979864" y="3907371"/>
              <a:ext cx="274320" cy="177779"/>
            </a:xfrm>
            <a:prstGeom prst="rect">
              <a:avLst/>
            </a:prstGeom>
            <a:effectLst>
              <a:outerShdw blurRad="127000" algn="ctr" rotWithShape="0">
                <a:prstClr val="black">
                  <a:alpha val="20000"/>
                </a:prstClr>
              </a:outerShdw>
            </a:effectLst>
          </p:spPr>
        </p:pic>
      </p:grpSp>
      <p:sp>
        <p:nvSpPr>
          <p:cNvPr id="29" name="Rectangle 28">
            <a:extLst>
              <a:ext uri="{FF2B5EF4-FFF2-40B4-BE49-F238E27FC236}">
                <a16:creationId xmlns:a16="http://schemas.microsoft.com/office/drawing/2014/main" id="{D8491EAF-588A-8B33-593E-A49F360B16C7}"/>
              </a:ext>
            </a:extLst>
          </p:cNvPr>
          <p:cNvSpPr/>
          <p:nvPr/>
        </p:nvSpPr>
        <p:spPr>
          <a:xfrm>
            <a:off x="2088266" y="2421947"/>
            <a:ext cx="5308723" cy="833062"/>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Any language, any framework</a:t>
            </a:r>
          </a:p>
        </p:txBody>
      </p:sp>
      <p:sp>
        <p:nvSpPr>
          <p:cNvPr id="31" name="Rectangle 30">
            <a:extLst>
              <a:ext uri="{FF2B5EF4-FFF2-40B4-BE49-F238E27FC236}">
                <a16:creationId xmlns:a16="http://schemas.microsoft.com/office/drawing/2014/main" id="{9D9A75F5-5F9C-2FC1-7C1C-50CEBAB72C41}"/>
              </a:ext>
            </a:extLst>
          </p:cNvPr>
          <p:cNvSpPr/>
          <p:nvPr/>
        </p:nvSpPr>
        <p:spPr>
          <a:xfrm>
            <a:off x="7448403" y="2421947"/>
            <a:ext cx="1280160" cy="833062"/>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40" tIns="91440" r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.NET, Java, Python, Node.JS, PHP, Ruby</a:t>
            </a:r>
            <a:endParaRPr kumimoji="0" lang="en-US" sz="1000" b="0" i="0" u="none" strike="noStrike" kern="0" cap="none" spc="0" normalizeH="0" baseline="0" noProof="0">
              <a:ln>
                <a:noFill/>
              </a:ln>
              <a:solidFill>
                <a:srgbClr val="000000"/>
              </a:solidFill>
              <a:effectLst/>
              <a:uLnTx/>
              <a:uFillTx/>
              <a:latin typeface="Segoe UI"/>
              <a:ea typeface="+mn-ea"/>
              <a:cs typeface="Segoe UI"/>
            </a:endParaRPr>
          </a:p>
        </p:txBody>
      </p:sp>
      <p:sp>
        <p:nvSpPr>
          <p:cNvPr id="32" name="Rectangle 31">
            <a:extLst>
              <a:ext uri="{FF2B5EF4-FFF2-40B4-BE49-F238E27FC236}">
                <a16:creationId xmlns:a16="http://schemas.microsoft.com/office/drawing/2014/main" id="{9D038352-B62E-8810-DE9B-CAEB5BB6331A}"/>
              </a:ext>
            </a:extLst>
          </p:cNvPr>
          <p:cNvSpPr/>
          <p:nvPr/>
        </p:nvSpPr>
        <p:spPr>
          <a:xfrm>
            <a:off x="8791258" y="2421947"/>
            <a:ext cx="1280160" cy="833062"/>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Angular, React, Svelte, Vue, </a:t>
            </a:r>
            <a:r>
              <a:rPr kumimoji="0" lang="en-US" sz="1000" b="0" i="0" u="none" strike="noStrike" kern="0" cap="none" spc="0" normalizeH="0" baseline="0" noProof="0" err="1">
                <a:ln>
                  <a:noFill/>
                </a:ln>
                <a:solidFill>
                  <a:srgbClr val="000000"/>
                </a:solidFill>
                <a:effectLst/>
                <a:uLnTx/>
                <a:uFillTx/>
                <a:latin typeface="Segoe UI"/>
                <a:ea typeface="+mn-ea"/>
                <a:cs typeface="+mn-cs"/>
              </a:rPr>
              <a:t>Blazor</a:t>
            </a:r>
            <a:endParaRPr kumimoji="0" lang="en-US" sz="1000" b="0" i="0" u="none" strike="noStrike" kern="0" cap="none" spc="0" normalizeH="0" baseline="0" noProof="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AF99F184-CB39-387B-A509-8E18D93E4E96}"/>
              </a:ext>
            </a:extLst>
          </p:cNvPr>
          <p:cNvSpPr/>
          <p:nvPr/>
        </p:nvSpPr>
        <p:spPr>
          <a:xfrm>
            <a:off x="10134113" y="2421947"/>
            <a:ext cx="1280160" cy="833062"/>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.NET, C#, Node.JS, TypeScript, Java, Python, PowerShell</a:t>
            </a:r>
          </a:p>
        </p:txBody>
      </p:sp>
      <p:sp>
        <p:nvSpPr>
          <p:cNvPr id="34" name="Rectangle 33">
            <a:extLst>
              <a:ext uri="{FF2B5EF4-FFF2-40B4-BE49-F238E27FC236}">
                <a16:creationId xmlns:a16="http://schemas.microsoft.com/office/drawing/2014/main" id="{0BF507C1-DB67-8A2F-2D54-51BF0C79A0AC}"/>
              </a:ext>
            </a:extLst>
          </p:cNvPr>
          <p:cNvSpPr/>
          <p:nvPr/>
        </p:nvSpPr>
        <p:spPr>
          <a:xfrm>
            <a:off x="851867" y="2421947"/>
            <a:ext cx="1060812" cy="833062"/>
          </a:xfrm>
          <a:prstGeom prst="rect">
            <a:avLst/>
          </a:prstGeom>
          <a:solidFill>
            <a:srgbClr val="243A5E"/>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Segoe UI"/>
                <a:ea typeface="+mn-ea"/>
                <a:cs typeface="+mn-cs"/>
              </a:rPr>
              <a:t>Language affinity</a:t>
            </a:r>
          </a:p>
        </p:txBody>
      </p:sp>
      <p:sp>
        <p:nvSpPr>
          <p:cNvPr id="36" name="Rectangle 35">
            <a:extLst>
              <a:ext uri="{FF2B5EF4-FFF2-40B4-BE49-F238E27FC236}">
                <a16:creationId xmlns:a16="http://schemas.microsoft.com/office/drawing/2014/main" id="{CC8A0601-7A52-62EA-9E76-C218ECDFC79C}"/>
              </a:ext>
            </a:extLst>
          </p:cNvPr>
          <p:cNvSpPr/>
          <p:nvPr/>
        </p:nvSpPr>
        <p:spPr>
          <a:xfrm>
            <a:off x="3431121" y="3321403"/>
            <a:ext cx="1280160" cy="658446"/>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CNCF</a:t>
            </a:r>
          </a:p>
        </p:txBody>
      </p:sp>
      <p:sp>
        <p:nvSpPr>
          <p:cNvPr id="37" name="Rectangle 36">
            <a:extLst>
              <a:ext uri="{FF2B5EF4-FFF2-40B4-BE49-F238E27FC236}">
                <a16:creationId xmlns:a16="http://schemas.microsoft.com/office/drawing/2014/main" id="{90CBF472-2408-0798-CA80-625B12DCBB22}"/>
              </a:ext>
            </a:extLst>
          </p:cNvPr>
          <p:cNvSpPr/>
          <p:nvPr/>
        </p:nvSpPr>
        <p:spPr>
          <a:xfrm>
            <a:off x="851867" y="3321403"/>
            <a:ext cx="1060812" cy="658446"/>
          </a:xfrm>
          <a:prstGeom prst="rect">
            <a:avLst/>
          </a:prstGeom>
          <a:solidFill>
            <a:srgbClr val="243A5E"/>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Segoe UI"/>
                <a:ea typeface="+mn-ea"/>
                <a:cs typeface="+mn-cs"/>
              </a:rPr>
              <a:t>Ecosystem affinity</a:t>
            </a:r>
          </a:p>
        </p:txBody>
      </p:sp>
      <p:sp>
        <p:nvSpPr>
          <p:cNvPr id="38" name="Rectangle 37">
            <a:extLst>
              <a:ext uri="{FF2B5EF4-FFF2-40B4-BE49-F238E27FC236}">
                <a16:creationId xmlns:a16="http://schemas.microsoft.com/office/drawing/2014/main" id="{D5473D96-CFD8-57AA-9F1B-A4DFA616B414}"/>
              </a:ext>
            </a:extLst>
          </p:cNvPr>
          <p:cNvSpPr/>
          <p:nvPr/>
        </p:nvSpPr>
        <p:spPr>
          <a:xfrm>
            <a:off x="4773976" y="3321403"/>
            <a:ext cx="1280160" cy="658446"/>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Red Hat</a:t>
            </a:r>
          </a:p>
        </p:txBody>
      </p:sp>
      <p:sp>
        <p:nvSpPr>
          <p:cNvPr id="40" name="Rectangle 39">
            <a:extLst>
              <a:ext uri="{FF2B5EF4-FFF2-40B4-BE49-F238E27FC236}">
                <a16:creationId xmlns:a16="http://schemas.microsoft.com/office/drawing/2014/main" id="{BFF780B3-F7DF-DBC7-9EFB-AE180EB2F29D}"/>
              </a:ext>
            </a:extLst>
          </p:cNvPr>
          <p:cNvSpPr/>
          <p:nvPr/>
        </p:nvSpPr>
        <p:spPr>
          <a:xfrm>
            <a:off x="7448403" y="3321403"/>
            <a:ext cx="1280160" cy="658446"/>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Microsoft</a:t>
            </a:r>
          </a:p>
        </p:txBody>
      </p:sp>
      <p:sp>
        <p:nvSpPr>
          <p:cNvPr id="41" name="Rectangle 40">
            <a:extLst>
              <a:ext uri="{FF2B5EF4-FFF2-40B4-BE49-F238E27FC236}">
                <a16:creationId xmlns:a16="http://schemas.microsoft.com/office/drawing/2014/main" id="{06CF8C10-232B-E292-CE76-F2C027202D1A}"/>
              </a:ext>
            </a:extLst>
          </p:cNvPr>
          <p:cNvSpPr/>
          <p:nvPr/>
        </p:nvSpPr>
        <p:spPr>
          <a:xfrm>
            <a:off x="10134113" y="3321397"/>
            <a:ext cx="1280160" cy="658446"/>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Microsoft</a:t>
            </a:r>
          </a:p>
        </p:txBody>
      </p:sp>
      <p:sp>
        <p:nvSpPr>
          <p:cNvPr id="43" name="Rectangle 42">
            <a:extLst>
              <a:ext uri="{FF2B5EF4-FFF2-40B4-BE49-F238E27FC236}">
                <a16:creationId xmlns:a16="http://schemas.microsoft.com/office/drawing/2014/main" id="{C044C676-C0C7-F5BB-D9F9-6C773A4FCEAA}"/>
              </a:ext>
            </a:extLst>
          </p:cNvPr>
          <p:cNvSpPr/>
          <p:nvPr/>
        </p:nvSpPr>
        <p:spPr>
          <a:xfrm>
            <a:off x="3431121" y="1660146"/>
            <a:ext cx="3965870" cy="658446"/>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Containerized applications, APIs, and microservices</a:t>
            </a:r>
          </a:p>
        </p:txBody>
      </p:sp>
      <p:sp>
        <p:nvSpPr>
          <p:cNvPr id="45" name="Rectangle 44">
            <a:extLst>
              <a:ext uri="{FF2B5EF4-FFF2-40B4-BE49-F238E27FC236}">
                <a16:creationId xmlns:a16="http://schemas.microsoft.com/office/drawing/2014/main" id="{F9C27873-BE38-0142-7AF3-9B8B1F1AABA4}"/>
              </a:ext>
            </a:extLst>
          </p:cNvPr>
          <p:cNvSpPr/>
          <p:nvPr/>
        </p:nvSpPr>
        <p:spPr>
          <a:xfrm>
            <a:off x="7448403" y="1660146"/>
            <a:ext cx="1280160" cy="658446"/>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Windows and Linux based 3-tier web apps (code, container), API App</a:t>
            </a:r>
          </a:p>
        </p:txBody>
      </p:sp>
      <p:sp>
        <p:nvSpPr>
          <p:cNvPr id="46" name="Rectangle 45">
            <a:extLst>
              <a:ext uri="{FF2B5EF4-FFF2-40B4-BE49-F238E27FC236}">
                <a16:creationId xmlns:a16="http://schemas.microsoft.com/office/drawing/2014/main" id="{7C976D80-37C1-B2A0-1B98-F11218BE7E75}"/>
              </a:ext>
            </a:extLst>
          </p:cNvPr>
          <p:cNvSpPr/>
          <p:nvPr/>
        </p:nvSpPr>
        <p:spPr>
          <a:xfrm>
            <a:off x="8791258" y="1660146"/>
            <a:ext cx="1280160" cy="658446"/>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a:ea typeface="+mn-ea"/>
                <a:cs typeface="+mn-cs"/>
              </a:rPr>
              <a:t>Web frontend apps / Single Page Apps (React, JAMstack)</a:t>
            </a:r>
          </a:p>
        </p:txBody>
      </p:sp>
      <p:sp>
        <p:nvSpPr>
          <p:cNvPr id="47" name="Rectangle 46">
            <a:extLst>
              <a:ext uri="{FF2B5EF4-FFF2-40B4-BE49-F238E27FC236}">
                <a16:creationId xmlns:a16="http://schemas.microsoft.com/office/drawing/2014/main" id="{18BA5BA8-81EA-370F-C5DA-32011B73AE00}"/>
              </a:ext>
            </a:extLst>
          </p:cNvPr>
          <p:cNvSpPr/>
          <p:nvPr/>
        </p:nvSpPr>
        <p:spPr>
          <a:xfrm>
            <a:off x="10134113" y="1660146"/>
            <a:ext cx="1280160" cy="658446"/>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Event-driven applications</a:t>
            </a:r>
          </a:p>
        </p:txBody>
      </p:sp>
      <p:sp>
        <p:nvSpPr>
          <p:cNvPr id="48" name="Rectangle 47">
            <a:extLst>
              <a:ext uri="{FF2B5EF4-FFF2-40B4-BE49-F238E27FC236}">
                <a16:creationId xmlns:a16="http://schemas.microsoft.com/office/drawing/2014/main" id="{F010354A-5B54-B9D4-734F-D41DB728C4A0}"/>
              </a:ext>
            </a:extLst>
          </p:cNvPr>
          <p:cNvSpPr/>
          <p:nvPr/>
        </p:nvSpPr>
        <p:spPr>
          <a:xfrm>
            <a:off x="851867" y="1660146"/>
            <a:ext cx="1060812" cy="658446"/>
          </a:xfrm>
          <a:prstGeom prst="rect">
            <a:avLst/>
          </a:prstGeom>
          <a:solidFill>
            <a:srgbClr val="243A5E"/>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Segoe UI"/>
                <a:ea typeface="+mn-ea"/>
                <a:cs typeface="+mn-cs"/>
              </a:rPr>
              <a:t>Optimized for</a:t>
            </a:r>
          </a:p>
        </p:txBody>
      </p:sp>
      <p:sp>
        <p:nvSpPr>
          <p:cNvPr id="49" name="Rectangle 48">
            <a:extLst>
              <a:ext uri="{FF2B5EF4-FFF2-40B4-BE49-F238E27FC236}">
                <a16:creationId xmlns:a16="http://schemas.microsoft.com/office/drawing/2014/main" id="{F335C883-2C6C-C2C8-93AD-AC5226EF36DF}"/>
              </a:ext>
            </a:extLst>
          </p:cNvPr>
          <p:cNvSpPr/>
          <p:nvPr/>
        </p:nvSpPr>
        <p:spPr>
          <a:xfrm>
            <a:off x="2088266" y="1660146"/>
            <a:ext cx="1280160" cy="658446"/>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Single container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Build agents/ Special purpose platform</a:t>
            </a:r>
          </a:p>
        </p:txBody>
      </p:sp>
      <p:sp>
        <p:nvSpPr>
          <p:cNvPr id="51" name="Rectangle 50">
            <a:extLst>
              <a:ext uri="{FF2B5EF4-FFF2-40B4-BE49-F238E27FC236}">
                <a16:creationId xmlns:a16="http://schemas.microsoft.com/office/drawing/2014/main" id="{57901263-0554-8B91-C08D-EDF1CABC4F7E}"/>
              </a:ext>
            </a:extLst>
          </p:cNvPr>
          <p:cNvSpPr/>
          <p:nvPr/>
        </p:nvSpPr>
        <p:spPr>
          <a:xfrm>
            <a:off x="851867" y="4060563"/>
            <a:ext cx="1060812" cy="1067166"/>
          </a:xfrm>
          <a:prstGeom prst="rect">
            <a:avLst/>
          </a:prstGeom>
          <a:solidFill>
            <a:srgbClr val="243A5E"/>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Segoe UI"/>
                <a:ea typeface="+mn-ea"/>
                <a:cs typeface="+mn-cs"/>
              </a:rPr>
              <a:t>GCP and AWS competing services</a:t>
            </a:r>
          </a:p>
        </p:txBody>
      </p:sp>
      <p:sp>
        <p:nvSpPr>
          <p:cNvPr id="52" name="Rectangle 51">
            <a:extLst>
              <a:ext uri="{FF2B5EF4-FFF2-40B4-BE49-F238E27FC236}">
                <a16:creationId xmlns:a16="http://schemas.microsoft.com/office/drawing/2014/main" id="{64B999D0-9F42-6CC6-EAC1-9DBC96E684E2}"/>
              </a:ext>
            </a:extLst>
          </p:cNvPr>
          <p:cNvSpPr/>
          <p:nvPr/>
        </p:nvSpPr>
        <p:spPr>
          <a:xfrm>
            <a:off x="2088266" y="4060564"/>
            <a:ext cx="1280160" cy="1067166"/>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AWS </a:t>
            </a:r>
            <a:r>
              <a:rPr kumimoji="0" lang="en-US" sz="1000" b="0" i="0" u="none" strike="noStrike" kern="0" cap="none" spc="0" normalizeH="0" baseline="0" noProof="0" err="1">
                <a:ln>
                  <a:noFill/>
                </a:ln>
                <a:solidFill>
                  <a:srgbClr val="000000"/>
                </a:solidFill>
                <a:effectLst/>
                <a:uLnTx/>
                <a:uFillTx/>
                <a:latin typeface="Segoe UI"/>
                <a:ea typeface="+mn-ea"/>
                <a:cs typeface="+mn-cs"/>
              </a:rPr>
              <a:t>Fargate</a:t>
            </a:r>
            <a:endParaRPr kumimoji="0" lang="en-US" sz="1000" b="0" i="0" u="none" strike="noStrike" kern="0" cap="none" spc="0" normalizeH="0" baseline="0" noProof="0">
              <a:ln>
                <a:noFill/>
              </a:ln>
              <a:solidFill>
                <a:srgbClr val="000000"/>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044ADF79-0A2B-A4D9-760C-9E6A15CF690F}"/>
              </a:ext>
            </a:extLst>
          </p:cNvPr>
          <p:cNvSpPr/>
          <p:nvPr/>
        </p:nvSpPr>
        <p:spPr>
          <a:xfrm>
            <a:off x="3431121" y="4060561"/>
            <a:ext cx="1280160" cy="1067167"/>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Google Kubernetes Engine (GKE)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AWS Elastic Kubernetes Service (EKS)</a:t>
            </a:r>
          </a:p>
        </p:txBody>
      </p:sp>
      <p:sp>
        <p:nvSpPr>
          <p:cNvPr id="54" name="Rectangle 53">
            <a:extLst>
              <a:ext uri="{FF2B5EF4-FFF2-40B4-BE49-F238E27FC236}">
                <a16:creationId xmlns:a16="http://schemas.microsoft.com/office/drawing/2014/main" id="{2F51730D-5D9B-B97E-C1F8-5038F5E706D8}"/>
              </a:ext>
            </a:extLst>
          </p:cNvPr>
          <p:cNvSpPr/>
          <p:nvPr/>
        </p:nvSpPr>
        <p:spPr>
          <a:xfrm>
            <a:off x="4773976" y="4060561"/>
            <a:ext cx="1280160" cy="1067167"/>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Red Hat OpenShift on AWS (ROSA)</a:t>
            </a:r>
          </a:p>
        </p:txBody>
      </p:sp>
      <p:sp>
        <p:nvSpPr>
          <p:cNvPr id="55" name="Rectangle 54">
            <a:extLst>
              <a:ext uri="{FF2B5EF4-FFF2-40B4-BE49-F238E27FC236}">
                <a16:creationId xmlns:a16="http://schemas.microsoft.com/office/drawing/2014/main" id="{014AA5E1-A4BB-35DC-BFD2-6C726B34A802}"/>
              </a:ext>
            </a:extLst>
          </p:cNvPr>
          <p:cNvSpPr/>
          <p:nvPr/>
        </p:nvSpPr>
        <p:spPr>
          <a:xfrm>
            <a:off x="6116829" y="4060563"/>
            <a:ext cx="1280160" cy="1067166"/>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Google Cloud Run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AWS App Runner</a:t>
            </a:r>
          </a:p>
        </p:txBody>
      </p:sp>
      <p:sp>
        <p:nvSpPr>
          <p:cNvPr id="56" name="Rectangle 55">
            <a:extLst>
              <a:ext uri="{FF2B5EF4-FFF2-40B4-BE49-F238E27FC236}">
                <a16:creationId xmlns:a16="http://schemas.microsoft.com/office/drawing/2014/main" id="{A0DDD4D0-153D-A4AF-E1A9-0CBB6F30B713}"/>
              </a:ext>
            </a:extLst>
          </p:cNvPr>
          <p:cNvSpPr/>
          <p:nvPr/>
        </p:nvSpPr>
        <p:spPr>
          <a:xfrm>
            <a:off x="7448402" y="4060563"/>
            <a:ext cx="1280160" cy="1067166"/>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Google App Engine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AWS Elastic Beanstalk</a:t>
            </a:r>
          </a:p>
        </p:txBody>
      </p:sp>
      <p:sp>
        <p:nvSpPr>
          <p:cNvPr id="57" name="Rectangle 56">
            <a:extLst>
              <a:ext uri="{FF2B5EF4-FFF2-40B4-BE49-F238E27FC236}">
                <a16:creationId xmlns:a16="http://schemas.microsoft.com/office/drawing/2014/main" id="{5A90B9DD-4884-3B6A-62C5-C10863C530A9}"/>
              </a:ext>
            </a:extLst>
          </p:cNvPr>
          <p:cNvSpPr/>
          <p:nvPr/>
        </p:nvSpPr>
        <p:spPr>
          <a:xfrm>
            <a:off x="10134113" y="4060563"/>
            <a:ext cx="1280160" cy="1067166"/>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Google Functions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AWS Lambda</a:t>
            </a:r>
          </a:p>
        </p:txBody>
      </p:sp>
      <p:sp>
        <p:nvSpPr>
          <p:cNvPr id="58" name="Rectangle 57">
            <a:extLst>
              <a:ext uri="{FF2B5EF4-FFF2-40B4-BE49-F238E27FC236}">
                <a16:creationId xmlns:a16="http://schemas.microsoft.com/office/drawing/2014/main" id="{25AAED30-BACB-1350-40EF-824D1D8E857C}"/>
              </a:ext>
            </a:extLst>
          </p:cNvPr>
          <p:cNvSpPr/>
          <p:nvPr/>
        </p:nvSpPr>
        <p:spPr>
          <a:xfrm>
            <a:off x="8791258" y="4060563"/>
            <a:ext cx="1280160" cy="1067166"/>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40" tIns="91440" bIns="9144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Google Firebase Hosting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AWS Amplify, S3</a:t>
            </a:r>
          </a:p>
        </p:txBody>
      </p:sp>
      <p:sp>
        <p:nvSpPr>
          <p:cNvPr id="59" name="Title 166">
            <a:extLst>
              <a:ext uri="{FF2B5EF4-FFF2-40B4-BE49-F238E27FC236}">
                <a16:creationId xmlns:a16="http://schemas.microsoft.com/office/drawing/2014/main" id="{213295EC-99AF-47CC-F3C7-1E94C31AC67E}"/>
              </a:ext>
            </a:extLst>
          </p:cNvPr>
          <p:cNvSpPr txBox="1">
            <a:spLocks/>
          </p:cNvSpPr>
          <p:nvPr/>
        </p:nvSpPr>
        <p:spPr>
          <a:xfrm>
            <a:off x="4832421" y="20475"/>
            <a:ext cx="3820546" cy="372410"/>
          </a:xfrm>
          <a:prstGeom prst="rect">
            <a:avLst/>
          </a:prstGeom>
        </p:spPr>
        <p:txBody>
          <a:bodyPr vert="horz" wrap="square" lIns="0" tIns="64008" rIns="0" bIns="0" rtlCol="0" anchor="ctr">
            <a:spAutoFit/>
          </a:bodyPr>
          <a:lstStyle>
            <a:lvl1pPr algn="l" defTabSz="932742" rtl="0" eaLnBrk="1" latinLnBrk="0" hangingPunct="1">
              <a:lnSpc>
                <a:spcPct val="100000"/>
              </a:lnSpc>
              <a:spcBef>
                <a:spcPct val="0"/>
              </a:spcBef>
              <a:buNone/>
              <a:defRPr lang="en-US" sz="2000" b="0" kern="1200" cap="none" spc="0" baseline="0">
                <a:ln w="3175">
                  <a:noFill/>
                </a:ln>
                <a:solidFill>
                  <a:schemeClr val="tx1"/>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Azure application platform</a:t>
            </a:r>
            <a:endParaRPr kumimoji="0" lang="en-US" sz="2000" b="0" i="0" u="none" strike="noStrike" kern="1200" cap="none" spc="0" normalizeH="0" baseline="0" noProof="0" dirty="0">
              <a:ln w="3175">
                <a:noFill/>
              </a:ln>
              <a:solidFill>
                <a:srgbClr val="FFFFFF"/>
              </a:solidFill>
              <a:effectLst/>
              <a:uLnTx/>
              <a:uFillTx/>
              <a:latin typeface="Segoe UI Semibold"/>
              <a:ea typeface="+mn-ea"/>
              <a:cs typeface="Segoe UI" panose="020B0502040204020203" pitchFamily="34" charset="0"/>
            </a:endParaRPr>
          </a:p>
        </p:txBody>
      </p:sp>
      <p:cxnSp>
        <p:nvCxnSpPr>
          <p:cNvPr id="60" name="Straight Arrow Connector 59">
            <a:extLst>
              <a:ext uri="{FF2B5EF4-FFF2-40B4-BE49-F238E27FC236}">
                <a16:creationId xmlns:a16="http://schemas.microsoft.com/office/drawing/2014/main" id="{C3962F0C-A415-82A3-DB55-2389B7B2E9F6}"/>
              </a:ext>
              <a:ext uri="{C183D7F6-B498-43B3-948B-1728B52AA6E4}">
                <adec:decorative xmlns:adec="http://schemas.microsoft.com/office/drawing/2017/decorative" val="1"/>
              </a:ext>
            </a:extLst>
          </p:cNvPr>
          <p:cNvCxnSpPr>
            <a:cxnSpLocks/>
          </p:cNvCxnSpPr>
          <p:nvPr/>
        </p:nvCxnSpPr>
        <p:spPr>
          <a:xfrm>
            <a:off x="1371274" y="746419"/>
            <a:ext cx="10680145" cy="0"/>
          </a:xfrm>
          <a:prstGeom prst="straightConnector1">
            <a:avLst/>
          </a:prstGeom>
          <a:noFill/>
          <a:ln w="28575" cap="flat" cmpd="sng" algn="ctr">
            <a:solidFill>
              <a:srgbClr val="243A5E"/>
            </a:solidFill>
            <a:prstDash val="solid"/>
            <a:headEnd type="triangle"/>
            <a:tailEnd type="triangle"/>
          </a:ln>
          <a:effectLst/>
        </p:spPr>
      </p:cxnSp>
      <p:sp>
        <p:nvSpPr>
          <p:cNvPr id="61" name="TextBox 60">
            <a:extLst>
              <a:ext uri="{FF2B5EF4-FFF2-40B4-BE49-F238E27FC236}">
                <a16:creationId xmlns:a16="http://schemas.microsoft.com/office/drawing/2014/main" id="{2CB981F6-4F44-FBF3-01D9-D22DCB8292B8}"/>
              </a:ext>
            </a:extLst>
          </p:cNvPr>
          <p:cNvSpPr txBox="1"/>
          <p:nvPr/>
        </p:nvSpPr>
        <p:spPr>
          <a:xfrm>
            <a:off x="9060873" y="468657"/>
            <a:ext cx="2996985" cy="246221"/>
          </a:xfrm>
          <a:prstGeom prst="rect">
            <a:avLst/>
          </a:prstGeom>
          <a:noFill/>
        </p:spPr>
        <p:txBody>
          <a:bodyPr wrap="square" lIns="91440" tIns="45720" rIns="91440" bIns="45720" anchor="t">
            <a:spAutoFit/>
          </a:bodyPr>
          <a:lstStyle/>
          <a:p>
            <a:pPr algn="r">
              <a:defRPr/>
            </a:pPr>
            <a:r>
              <a:rPr lang="en-US" sz="1000">
                <a:solidFill>
                  <a:srgbClr val="FFFFFF"/>
                </a:solidFill>
                <a:latin typeface="Segoe UI Semibold"/>
                <a:ea typeface="+mn-lt"/>
                <a:cs typeface="Segoe UI"/>
              </a:rPr>
              <a:t>Infrastructure abstraction, focus on application</a:t>
            </a:r>
          </a:p>
        </p:txBody>
      </p:sp>
      <p:sp>
        <p:nvSpPr>
          <p:cNvPr id="62" name="TextBox 61">
            <a:extLst>
              <a:ext uri="{FF2B5EF4-FFF2-40B4-BE49-F238E27FC236}">
                <a16:creationId xmlns:a16="http://schemas.microsoft.com/office/drawing/2014/main" id="{EF6F28AE-7B6E-6532-3661-62FC4F759DB1}"/>
              </a:ext>
            </a:extLst>
          </p:cNvPr>
          <p:cNvSpPr txBox="1"/>
          <p:nvPr/>
        </p:nvSpPr>
        <p:spPr>
          <a:xfrm>
            <a:off x="1292179" y="474071"/>
            <a:ext cx="2500503" cy="246221"/>
          </a:xfrm>
          <a:prstGeom prst="rect">
            <a:avLst/>
          </a:prstGeom>
          <a:noFill/>
        </p:spPr>
        <p:txBody>
          <a:bodyPr wrap="square" lIns="91440" tIns="45720" rIns="91440" bIns="45720" anchor="t">
            <a:spAutoFit/>
          </a:bodyPr>
          <a:lstStyle/>
          <a:p>
            <a:pPr>
              <a:defRPr/>
            </a:pPr>
            <a:r>
              <a:rPr lang="en-US" sz="1000">
                <a:solidFill>
                  <a:srgbClr val="FFFFFF"/>
                </a:solidFill>
                <a:latin typeface="Segoe UI Semibold"/>
                <a:ea typeface="+mn-lt"/>
                <a:cs typeface="Segoe UI"/>
              </a:rPr>
              <a:t>Infrastructure focus, higher flexibility</a:t>
            </a:r>
          </a:p>
        </p:txBody>
      </p:sp>
      <p:pic>
        <p:nvPicPr>
          <p:cNvPr id="63" name="Picture 62" descr="ASOS logo ">
            <a:extLst>
              <a:ext uri="{FF2B5EF4-FFF2-40B4-BE49-F238E27FC236}">
                <a16:creationId xmlns:a16="http://schemas.microsoft.com/office/drawing/2014/main" id="{ABFE8646-D19B-A5F1-25FA-0F4C6F9B7F6A}"/>
              </a:ext>
            </a:extLst>
          </p:cNvPr>
          <p:cNvPicPr>
            <a:picLocks noChangeAspect="1" noChangeArrowheads="1"/>
          </p:cNvPicPr>
          <p:nvPr/>
        </p:nvPicPr>
        <p:blipFill>
          <a:blip r:embed="rId16" cstate="print">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646759" y="6140863"/>
            <a:ext cx="919375" cy="267566"/>
          </a:xfrm>
          <a:prstGeom prst="rect">
            <a:avLst/>
          </a:prstGeom>
          <a:noFill/>
          <a:extLst>
            <a:ext uri="{909E8E84-426E-40DD-AFC4-6F175D3DCCD1}">
              <a14:hiddenFill xmlns:a14="http://schemas.microsoft.com/office/drawing/2010/main">
                <a:solidFill>
                  <a:srgbClr val="FFFFFF"/>
                </a:solidFill>
              </a14:hiddenFill>
            </a:ext>
          </a:extLst>
        </p:spPr>
      </p:pic>
      <p:grpSp>
        <p:nvGrpSpPr>
          <p:cNvPr id="64" name="Group 63" descr="Chipotle icon ">
            <a:extLst>
              <a:ext uri="{FF2B5EF4-FFF2-40B4-BE49-F238E27FC236}">
                <a16:creationId xmlns:a16="http://schemas.microsoft.com/office/drawing/2014/main" id="{A19D375A-2C1C-D5A2-80D0-8D9EE52B61F4}"/>
              </a:ext>
            </a:extLst>
          </p:cNvPr>
          <p:cNvGrpSpPr/>
          <p:nvPr/>
        </p:nvGrpSpPr>
        <p:grpSpPr>
          <a:xfrm>
            <a:off x="9365708" y="6183442"/>
            <a:ext cx="1472048" cy="477695"/>
            <a:chOff x="3121025" y="2756867"/>
            <a:chExt cx="5949950" cy="1478547"/>
          </a:xfrm>
        </p:grpSpPr>
        <p:pic>
          <p:nvPicPr>
            <p:cNvPr id="65" name="Picture 64" descr="Image result for chipotle logo png">
              <a:extLst>
                <a:ext uri="{FF2B5EF4-FFF2-40B4-BE49-F238E27FC236}">
                  <a16:creationId xmlns:a16="http://schemas.microsoft.com/office/drawing/2014/main" id="{6A0BCB96-8F38-A656-1C0A-249E21C7846B}"/>
                </a:ext>
              </a:extLst>
            </p:cNvPr>
            <p:cNvPicPr>
              <a:picLocks noChangeAspect="1" noChangeArrowheads="1"/>
            </p:cNvPicPr>
            <p:nvPr/>
          </p:nvPicPr>
          <p:blipFill rotWithShape="1">
            <a:blip r:embed="rId18" cstate="print">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a:ext>
              </a:extLst>
            </a:blip>
            <a:srcRect/>
            <a:stretch/>
          </p:blipFill>
          <p:spPr bwMode="auto">
            <a:xfrm>
              <a:off x="3121025" y="3986742"/>
              <a:ext cx="5949950" cy="24867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descr="A picture containing drawing&#10;&#10;Description automatically generated">
              <a:extLst>
                <a:ext uri="{FF2B5EF4-FFF2-40B4-BE49-F238E27FC236}">
                  <a16:creationId xmlns:a16="http://schemas.microsoft.com/office/drawing/2014/main" id="{58CD6688-F39A-2B09-05FE-15DAA3DC36E7}"/>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3159125" y="2756867"/>
              <a:ext cx="5858510" cy="1144851"/>
            </a:xfrm>
            <a:prstGeom prst="rect">
              <a:avLst/>
            </a:prstGeom>
          </p:spPr>
        </p:pic>
      </p:grpSp>
      <p:pic>
        <p:nvPicPr>
          <p:cNvPr id="67" name="Picture 66" descr="Starbucks logo ">
            <a:extLst>
              <a:ext uri="{FF2B5EF4-FFF2-40B4-BE49-F238E27FC236}">
                <a16:creationId xmlns:a16="http://schemas.microsoft.com/office/drawing/2014/main" id="{8AADCAD0-5052-BE1A-F6C8-8884F1ED22B6}"/>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505079" y="5592736"/>
            <a:ext cx="1517775" cy="770271"/>
          </a:xfrm>
          <a:prstGeom prst="rect">
            <a:avLst/>
          </a:prstGeom>
        </p:spPr>
      </p:pic>
      <p:pic>
        <p:nvPicPr>
          <p:cNvPr id="68" name="Picture 67" descr="Cocacola logo">
            <a:extLst>
              <a:ext uri="{FF2B5EF4-FFF2-40B4-BE49-F238E27FC236}">
                <a16:creationId xmlns:a16="http://schemas.microsoft.com/office/drawing/2014/main" id="{76BE02DF-4DAF-95F4-3E19-692EE7FE3089}"/>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1635313" y="6075041"/>
            <a:ext cx="1325004" cy="666776"/>
          </a:xfrm>
          <a:prstGeom prst="rect">
            <a:avLst/>
          </a:prstGeom>
        </p:spPr>
      </p:pic>
      <p:pic>
        <p:nvPicPr>
          <p:cNvPr id="69" name="Graphic 4" descr="Kroger logo ">
            <a:extLst>
              <a:ext uri="{FF2B5EF4-FFF2-40B4-BE49-F238E27FC236}">
                <a16:creationId xmlns:a16="http://schemas.microsoft.com/office/drawing/2014/main" id="{BE778EF3-AB37-EB20-65B1-292AA5A47B60}"/>
              </a:ext>
            </a:extLst>
          </p:cNvPr>
          <p:cNvPicPr>
            <a:picLocks noChangeAspect="1"/>
          </p:cNvPicPr>
          <p:nvPr/>
        </p:nvPicPr>
        <p:blipFill>
          <a:blip r:embed="rId23" cstate="print">
            <a:lum bright="100000"/>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097040" y="5705747"/>
            <a:ext cx="1381862" cy="770272"/>
          </a:xfrm>
          <a:prstGeom prst="rect">
            <a:avLst/>
          </a:prstGeom>
        </p:spPr>
      </p:pic>
      <p:pic>
        <p:nvPicPr>
          <p:cNvPr id="70" name="Picture 69" descr="BMW logo">
            <a:extLst>
              <a:ext uri="{FF2B5EF4-FFF2-40B4-BE49-F238E27FC236}">
                <a16:creationId xmlns:a16="http://schemas.microsoft.com/office/drawing/2014/main" id="{A0726446-4AF0-0E66-2AE1-D6E25C7EBDE8}"/>
              </a:ext>
            </a:extLst>
          </p:cNvPr>
          <p:cNvPicPr>
            <a:picLocks noChangeAspect="1"/>
          </p:cNvPicPr>
          <p:nvPr/>
        </p:nvPicPr>
        <p:blipFill>
          <a:blip r:embed="rId25" cstate="print">
            <a:extLst>
              <a:ext uri="{BEBA8EAE-BF5A-486C-A8C5-ECC9F3942E4B}">
                <a14:imgProps xmlns:a14="http://schemas.microsoft.com/office/drawing/2010/main">
                  <a14:imgLayer r:embed="rId26">
                    <a14:imgEffect>
                      <a14:brightnessContrast bright="100000"/>
                    </a14:imgEffect>
                  </a14:imgLayer>
                </a14:imgProps>
              </a:ext>
              <a:ext uri="{28A0092B-C50C-407E-A947-70E740481C1C}">
                <a14:useLocalDpi xmlns:a14="http://schemas.microsoft.com/office/drawing/2010/main"/>
              </a:ext>
            </a:extLst>
          </a:blip>
          <a:stretch>
            <a:fillRect/>
          </a:stretch>
        </p:blipFill>
        <p:spPr>
          <a:xfrm>
            <a:off x="11017700" y="5586475"/>
            <a:ext cx="828677" cy="828677"/>
          </a:xfrm>
          <a:prstGeom prst="rect">
            <a:avLst/>
          </a:prstGeom>
        </p:spPr>
      </p:pic>
      <p:pic>
        <p:nvPicPr>
          <p:cNvPr id="71" name="Picture 70" descr="Virgin Atlantic">
            <a:extLst>
              <a:ext uri="{FF2B5EF4-FFF2-40B4-BE49-F238E27FC236}">
                <a16:creationId xmlns:a16="http://schemas.microsoft.com/office/drawing/2014/main" id="{AD39F6B4-BEDB-7B24-2F36-B60CD1F07F06}"/>
              </a:ext>
            </a:extLst>
          </p:cNvPr>
          <p:cNvPicPr>
            <a:picLocks noChangeAspect="1"/>
          </p:cNvPicPr>
          <p:nvPr/>
        </p:nvPicPr>
        <p:blipFill>
          <a:blip r:embed="rId27" cstate="print">
            <a:extLst>
              <a:ext uri="{BEBA8EAE-BF5A-486C-A8C5-ECC9F3942E4B}">
                <a14:imgProps xmlns:a14="http://schemas.microsoft.com/office/drawing/2010/main">
                  <a14:imgLayer r:embed="rId28">
                    <a14:imgEffect>
                      <a14:brightnessContrast bright="100000"/>
                    </a14:imgEffect>
                  </a14:imgLayer>
                </a14:imgProps>
              </a:ext>
              <a:ext uri="{28A0092B-C50C-407E-A947-70E740481C1C}">
                <a14:useLocalDpi xmlns:a14="http://schemas.microsoft.com/office/drawing/2010/main"/>
              </a:ext>
            </a:extLst>
          </a:blip>
          <a:stretch>
            <a:fillRect/>
          </a:stretch>
        </p:blipFill>
        <p:spPr>
          <a:xfrm>
            <a:off x="4661640" y="5462387"/>
            <a:ext cx="1819930" cy="486720"/>
          </a:xfrm>
          <a:prstGeom prst="rect">
            <a:avLst/>
          </a:prstGeom>
          <a:effectLst>
            <a:outerShdw blurRad="635000" dist="38100" dir="2700000" algn="tl" rotWithShape="0">
              <a:prstClr val="black">
                <a:alpha val="40000"/>
              </a:prstClr>
            </a:outerShdw>
          </a:effectLst>
        </p:spPr>
      </p:pic>
      <p:pic>
        <p:nvPicPr>
          <p:cNvPr id="72" name="Picture 71" descr="geico logo">
            <a:extLst>
              <a:ext uri="{FF2B5EF4-FFF2-40B4-BE49-F238E27FC236}">
                <a16:creationId xmlns:a16="http://schemas.microsoft.com/office/drawing/2014/main" id="{AF7DE0D5-EE11-3E4D-3756-AEEF676376A5}"/>
              </a:ext>
            </a:extLst>
          </p:cNvPr>
          <p:cNvPicPr>
            <a:picLocks noChangeAspect="1" noChangeArrowheads="1"/>
          </p:cNvPicPr>
          <p:nvPr/>
        </p:nvPicPr>
        <p:blipFill>
          <a:blip r:embed="rId29" cstate="print">
            <a:extLst>
              <a:ext uri="{BEBA8EAE-BF5A-486C-A8C5-ECC9F3942E4B}">
                <a14:imgProps xmlns:a14="http://schemas.microsoft.com/office/drawing/2010/main">
                  <a14:imgLayer r:embed="rId30">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369069" y="5266464"/>
            <a:ext cx="1844455" cy="1037506"/>
          </a:xfrm>
          <a:prstGeom prst="rect">
            <a:avLst/>
          </a:prstGeom>
          <a:noFill/>
          <a:extLst>
            <a:ext uri="{909E8E84-426E-40DD-AFC4-6F175D3DCCD1}">
              <a14:hiddenFill xmlns:a14="http://schemas.microsoft.com/office/drawing/2010/main">
                <a:solidFill>
                  <a:srgbClr val="FFFFFF"/>
                </a:solidFill>
              </a14:hiddenFill>
            </a:ext>
          </a:extLst>
        </p:spPr>
      </p:pic>
      <p:grpSp>
        <p:nvGrpSpPr>
          <p:cNvPr id="73" name="Group 72" descr="fedex logo ">
            <a:extLst>
              <a:ext uri="{FF2B5EF4-FFF2-40B4-BE49-F238E27FC236}">
                <a16:creationId xmlns:a16="http://schemas.microsoft.com/office/drawing/2014/main" id="{02CB6038-A2AB-2056-B446-FA73C4919A7A}"/>
              </a:ext>
            </a:extLst>
          </p:cNvPr>
          <p:cNvGrpSpPr/>
          <p:nvPr/>
        </p:nvGrpSpPr>
        <p:grpSpPr>
          <a:xfrm>
            <a:off x="8008740" y="5510907"/>
            <a:ext cx="1563420" cy="477695"/>
            <a:chOff x="4208585" y="2901621"/>
            <a:chExt cx="3452055" cy="1054758"/>
          </a:xfrm>
        </p:grpSpPr>
        <p:pic>
          <p:nvPicPr>
            <p:cNvPr id="74" name="Picture 73" descr="A close up of a sign&#10;&#10;Description automatically generated">
              <a:extLst>
                <a:ext uri="{FF2B5EF4-FFF2-40B4-BE49-F238E27FC236}">
                  <a16:creationId xmlns:a16="http://schemas.microsoft.com/office/drawing/2014/main" id="{F21BD707-D4BC-30F0-2983-E27B7AA03226}"/>
                </a:ext>
              </a:extLst>
            </p:cNvPr>
            <p:cNvPicPr>
              <a:picLocks noChangeAspect="1"/>
            </p:cNvPicPr>
            <p:nvPr/>
          </p:nvPicPr>
          <p:blipFill rotWithShape="1">
            <a:blip r:embed="rId31" cstate="print">
              <a:extLst>
                <a:ext uri="{BEBA8EAE-BF5A-486C-A8C5-ECC9F3942E4B}">
                  <a14:imgProps xmlns:a14="http://schemas.microsoft.com/office/drawing/2010/main">
                    <a14:imgLayer r:embed="rId32">
                      <a14:imgEffect>
                        <a14:brightnessContrast bright="100000"/>
                      </a14:imgEffect>
                    </a14:imgLayer>
                  </a14:imgProps>
                </a:ext>
                <a:ext uri="{28A0092B-C50C-407E-A947-70E740481C1C}">
                  <a14:useLocalDpi xmlns:a14="http://schemas.microsoft.com/office/drawing/2010/main"/>
                </a:ext>
              </a:extLst>
            </a:blip>
            <a:srcRect/>
            <a:stretch/>
          </p:blipFill>
          <p:spPr>
            <a:xfrm>
              <a:off x="4208585" y="2901621"/>
              <a:ext cx="1989015" cy="1054758"/>
            </a:xfrm>
            <a:prstGeom prst="rect">
              <a:avLst/>
            </a:prstGeom>
          </p:spPr>
        </p:pic>
        <p:pic>
          <p:nvPicPr>
            <p:cNvPr id="75" name="Picture 74" descr="A close up of a sign&#10;&#10;Description automatically generated">
              <a:extLst>
                <a:ext uri="{FF2B5EF4-FFF2-40B4-BE49-F238E27FC236}">
                  <a16:creationId xmlns:a16="http://schemas.microsoft.com/office/drawing/2014/main" id="{06C8D4D6-E581-3FF8-9D98-361EB5E862FE}"/>
                </a:ext>
              </a:extLst>
            </p:cNvPr>
            <p:cNvPicPr>
              <a:picLocks noChangeAspect="1"/>
            </p:cNvPicPr>
            <p:nvPr/>
          </p:nvPicPr>
          <p:blipFill rotWithShape="1">
            <a:blip r:embed="rId33" cstate="print">
              <a:alphaModFix amt="80000"/>
              <a:extLst>
                <a:ext uri="{BEBA8EAE-BF5A-486C-A8C5-ECC9F3942E4B}">
                  <a14:imgProps xmlns:a14="http://schemas.microsoft.com/office/drawing/2010/main">
                    <a14:imgLayer r:embed="rId34">
                      <a14:imgEffect>
                        <a14:brightnessContrast bright="100000"/>
                      </a14:imgEffect>
                    </a14:imgLayer>
                  </a14:imgProps>
                </a:ext>
                <a:ext uri="{28A0092B-C50C-407E-A947-70E740481C1C}">
                  <a14:useLocalDpi xmlns:a14="http://schemas.microsoft.com/office/drawing/2010/main"/>
                </a:ext>
              </a:extLst>
            </a:blip>
            <a:srcRect/>
            <a:stretch/>
          </p:blipFill>
          <p:spPr>
            <a:xfrm>
              <a:off x="6197600" y="2901621"/>
              <a:ext cx="1463040" cy="1054758"/>
            </a:xfrm>
            <a:prstGeom prst="rect">
              <a:avLst/>
            </a:prstGeom>
          </p:spPr>
        </p:pic>
      </p:grpSp>
      <p:sp>
        <p:nvSpPr>
          <p:cNvPr id="76" name="TextBox 75">
            <a:extLst>
              <a:ext uri="{FF2B5EF4-FFF2-40B4-BE49-F238E27FC236}">
                <a16:creationId xmlns:a16="http://schemas.microsoft.com/office/drawing/2014/main" id="{BF2D67E7-274C-412E-05F4-EA8E63669E33}"/>
              </a:ext>
            </a:extLst>
          </p:cNvPr>
          <p:cNvSpPr txBox="1"/>
          <p:nvPr/>
        </p:nvSpPr>
        <p:spPr>
          <a:xfrm>
            <a:off x="5374433" y="6518988"/>
            <a:ext cx="1443134" cy="169277"/>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2917">
                      <a:srgbClr val="FFFFFF"/>
                    </a:gs>
                    <a:gs pos="30000">
                      <a:srgbClr val="FFFFFF"/>
                    </a:gs>
                  </a:gsLst>
                  <a:lin ang="5400000" scaled="0"/>
                </a:gradFill>
                <a:effectLst/>
                <a:uLnTx/>
                <a:uFillTx/>
              </a:rPr>
              <a:t>Microsoft Confidential</a:t>
            </a:r>
          </a:p>
        </p:txBody>
      </p:sp>
    </p:spTree>
    <p:extLst>
      <p:ext uri="{BB962C8B-B14F-4D97-AF65-F5344CB8AC3E}">
        <p14:creationId xmlns:p14="http://schemas.microsoft.com/office/powerpoint/2010/main" val="307201963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151D89-C27E-B7B5-2721-B49D028865FC}"/>
              </a:ext>
              <a:ext uri="{C183D7F6-B498-43B3-948B-1728B52AA6E4}">
                <adec:decorative xmlns:adec="http://schemas.microsoft.com/office/drawing/2017/decorative" val="1"/>
              </a:ext>
            </a:extLst>
          </p:cNvPr>
          <p:cNvSpPr/>
          <p:nvPr/>
        </p:nvSpPr>
        <p:spPr bwMode="auto">
          <a:xfrm>
            <a:off x="7339914" y="2596614"/>
            <a:ext cx="4258572" cy="1769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5B6D8148-B940-3AFE-A59F-3B38C77119DF}"/>
              </a:ext>
            </a:extLst>
          </p:cNvPr>
          <p:cNvSpPr txBox="1"/>
          <p:nvPr/>
        </p:nvSpPr>
        <p:spPr>
          <a:xfrm>
            <a:off x="2838448" y="1452987"/>
            <a:ext cx="3261278" cy="27699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mn-cs"/>
              </a:rPr>
              <a:t>Infrastructure management</a:t>
            </a:r>
          </a:p>
        </p:txBody>
      </p:sp>
      <p:cxnSp>
        <p:nvCxnSpPr>
          <p:cNvPr id="4" name="Straight Arrow Connector 3" descr="Arrow point left showing that the left side of the slide represents Infrastructure management">
            <a:extLst>
              <a:ext uri="{FF2B5EF4-FFF2-40B4-BE49-F238E27FC236}">
                <a16:creationId xmlns:a16="http://schemas.microsoft.com/office/drawing/2014/main" id="{A37BBFBF-02E0-CC25-D902-8B9D308B3902}"/>
              </a:ext>
            </a:extLst>
          </p:cNvPr>
          <p:cNvCxnSpPr>
            <a:cxnSpLocks/>
          </p:cNvCxnSpPr>
          <p:nvPr/>
        </p:nvCxnSpPr>
        <p:spPr>
          <a:xfrm>
            <a:off x="2838448" y="1889610"/>
            <a:ext cx="4266298" cy="0"/>
          </a:xfrm>
          <a:prstGeom prst="straightConnector1">
            <a:avLst/>
          </a:prstGeom>
          <a:ln>
            <a:solidFill>
              <a:schemeClr val="accent1"/>
            </a:solidFill>
            <a:headEnd type="arrow" w="lg" len="med"/>
            <a:tailEnd type="non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ECC62DB-E934-18B3-1DEF-B5323BA3AE16}"/>
              </a:ext>
            </a:extLst>
          </p:cNvPr>
          <p:cNvSpPr txBox="1"/>
          <p:nvPr/>
        </p:nvSpPr>
        <p:spPr>
          <a:xfrm>
            <a:off x="8547915" y="1452987"/>
            <a:ext cx="3058297" cy="276999"/>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600" b="1" i="0" u="none" strike="noStrike" cap="none" spc="0" normalizeH="0" baseline="0">
                <a:ln>
                  <a:noFill/>
                </a:ln>
                <a:solidFill>
                  <a:srgbClr val="FFFFFF"/>
                </a:solidFill>
                <a:effectLst/>
                <a:uLnTx/>
                <a:uFillTx/>
                <a:latin typeface="Segoe UI Semibold"/>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Serverless applications</a:t>
            </a:r>
          </a:p>
        </p:txBody>
      </p:sp>
      <p:cxnSp>
        <p:nvCxnSpPr>
          <p:cNvPr id="6" name="Straight Arrow Connector 5" descr="Arrow point right showing that the right side of the slide represents Serverless applications">
            <a:extLst>
              <a:ext uri="{FF2B5EF4-FFF2-40B4-BE49-F238E27FC236}">
                <a16:creationId xmlns:a16="http://schemas.microsoft.com/office/drawing/2014/main" id="{0B886D52-8016-F870-6F84-F81CCAAEEF15}"/>
              </a:ext>
            </a:extLst>
          </p:cNvPr>
          <p:cNvCxnSpPr>
            <a:cxnSpLocks/>
          </p:cNvCxnSpPr>
          <p:nvPr/>
        </p:nvCxnSpPr>
        <p:spPr>
          <a:xfrm>
            <a:off x="7339914" y="1889610"/>
            <a:ext cx="4266298" cy="0"/>
          </a:xfrm>
          <a:prstGeom prst="straightConnector1">
            <a:avLst/>
          </a:prstGeom>
          <a:ln>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1D6F30E-3687-9739-50B3-FC33D53037FE}"/>
              </a:ext>
            </a:extLst>
          </p:cNvPr>
          <p:cNvSpPr txBox="1"/>
          <p:nvPr/>
        </p:nvSpPr>
        <p:spPr>
          <a:xfrm>
            <a:off x="593514" y="2017713"/>
            <a:ext cx="553998" cy="1500707"/>
          </a:xfrm>
          <a:prstGeom prst="rect">
            <a:avLst/>
          </a:prstGeom>
          <a:noFill/>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Unopinionated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containers</a:t>
            </a:r>
          </a:p>
        </p:txBody>
      </p:sp>
      <p:sp>
        <p:nvSpPr>
          <p:cNvPr id="8" name="TextBox 7">
            <a:extLst>
              <a:ext uri="{FF2B5EF4-FFF2-40B4-BE49-F238E27FC236}">
                <a16:creationId xmlns:a16="http://schemas.microsoft.com/office/drawing/2014/main" id="{878A81F7-63CA-7E5B-512F-9747DD7F9D1D}"/>
              </a:ext>
            </a:extLst>
          </p:cNvPr>
          <p:cNvSpPr txBox="1"/>
          <p:nvPr/>
        </p:nvSpPr>
        <p:spPr>
          <a:xfrm>
            <a:off x="593514" y="4791252"/>
            <a:ext cx="553998" cy="1477786"/>
          </a:xfrm>
          <a:prstGeom prst="rect">
            <a:avLst/>
          </a:prstGeom>
          <a:noFill/>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Opinionated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containers</a:t>
            </a:r>
          </a:p>
        </p:txBody>
      </p:sp>
      <p:sp>
        <p:nvSpPr>
          <p:cNvPr id="9" name="TextBox 8">
            <a:extLst>
              <a:ext uri="{FF2B5EF4-FFF2-40B4-BE49-F238E27FC236}">
                <a16:creationId xmlns:a16="http://schemas.microsoft.com/office/drawing/2014/main" id="{98FACE9B-C395-F425-020C-99F991980700}"/>
              </a:ext>
            </a:extLst>
          </p:cNvPr>
          <p:cNvSpPr txBox="1"/>
          <p:nvPr/>
        </p:nvSpPr>
        <p:spPr>
          <a:xfrm>
            <a:off x="7780408" y="2017713"/>
            <a:ext cx="3385310" cy="461665"/>
          </a:xfrm>
          <a:prstGeom prst="rect">
            <a:avLst/>
          </a:prstGeom>
          <a:noFill/>
        </p:spPr>
        <p:txBody>
          <a:bodyPr wrap="square" lIns="91440" tIns="45720" rIns="91440" bIns="4572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Platform handles the orchestration details with a focus on application development</a:t>
            </a:r>
          </a:p>
        </p:txBody>
      </p:sp>
      <p:sp>
        <p:nvSpPr>
          <p:cNvPr id="10" name="TextBox 9">
            <a:extLst>
              <a:ext uri="{FF2B5EF4-FFF2-40B4-BE49-F238E27FC236}">
                <a16:creationId xmlns:a16="http://schemas.microsoft.com/office/drawing/2014/main" id="{C97E0B6C-F42D-7433-DE04-EB05A5FF8755}"/>
              </a:ext>
            </a:extLst>
          </p:cNvPr>
          <p:cNvSpPr txBox="1"/>
          <p:nvPr/>
        </p:nvSpPr>
        <p:spPr>
          <a:xfrm>
            <a:off x="2838448" y="2017713"/>
            <a:ext cx="4266293" cy="461665"/>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Use the Kubernetes APIs to manage, deploy and scale the cluster in addition to application development</a:t>
            </a:r>
            <a:endParaRPr kumimoji="0" lang="en-US" sz="1200" b="0" i="0" u="none" strike="noStrike" kern="1200" cap="none" spc="0" normalizeH="0" baseline="0" noProof="0">
              <a:ln>
                <a:noFill/>
              </a:ln>
              <a:solidFill>
                <a:srgbClr val="FFFFFF"/>
              </a:solidFill>
              <a:effectLst/>
              <a:uLnTx/>
              <a:uFillTx/>
              <a:latin typeface="Segoe UI Semibold"/>
              <a:ea typeface="+mn-ea"/>
              <a:cs typeface="Segoe UI Semibold"/>
            </a:endParaRPr>
          </a:p>
        </p:txBody>
      </p:sp>
      <p:cxnSp>
        <p:nvCxnSpPr>
          <p:cNvPr id="11" name="Straight Arrow Connector 10" descr="Double ended vertical arrow going from Opinionated containers to Unopinionated containers">
            <a:extLst>
              <a:ext uri="{FF2B5EF4-FFF2-40B4-BE49-F238E27FC236}">
                <a16:creationId xmlns:a16="http://schemas.microsoft.com/office/drawing/2014/main" id="{5AFE7AB5-4003-4B72-3F57-6387D824342B}"/>
              </a:ext>
            </a:extLst>
          </p:cNvPr>
          <p:cNvCxnSpPr>
            <a:cxnSpLocks/>
          </p:cNvCxnSpPr>
          <p:nvPr/>
        </p:nvCxnSpPr>
        <p:spPr>
          <a:xfrm>
            <a:off x="1185205" y="2017713"/>
            <a:ext cx="0" cy="4251325"/>
          </a:xfrm>
          <a:prstGeom prst="straightConnector1">
            <a:avLst/>
          </a:prstGeom>
          <a:ln>
            <a:solidFill>
              <a:schemeClr val="accent1"/>
            </a:solidFill>
            <a:headEnd type="arrow" w="lg" len="med"/>
            <a:tailEnd type="arrow"/>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6D46F5F-523E-1B8E-6BF4-42A45DC04685}"/>
              </a:ext>
            </a:extLst>
          </p:cNvPr>
          <p:cNvSpPr txBox="1"/>
          <p:nvPr/>
        </p:nvSpPr>
        <p:spPr>
          <a:xfrm>
            <a:off x="9987750" y="6280515"/>
            <a:ext cx="1619033" cy="246221"/>
          </a:xfrm>
          <a:prstGeom prst="rect">
            <a:avLst/>
          </a:prstGeom>
          <a:noFill/>
        </p:spPr>
        <p:txBody>
          <a:bodyPr wrap="none" lIns="0" r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 When used with containers</a:t>
            </a:r>
          </a:p>
        </p:txBody>
      </p:sp>
      <p:sp>
        <p:nvSpPr>
          <p:cNvPr id="13" name="Rectangle 12">
            <a:extLst>
              <a:ext uri="{FF2B5EF4-FFF2-40B4-BE49-F238E27FC236}">
                <a16:creationId xmlns:a16="http://schemas.microsoft.com/office/drawing/2014/main" id="{483A8B85-4920-F5F6-2721-DD474D675AA6}"/>
              </a:ext>
              <a:ext uri="{C183D7F6-B498-43B3-948B-1728B52AA6E4}">
                <adec:decorative xmlns:adec="http://schemas.microsoft.com/office/drawing/2017/decorative" val="1"/>
              </a:ext>
            </a:extLst>
          </p:cNvPr>
          <p:cNvSpPr/>
          <p:nvPr/>
        </p:nvSpPr>
        <p:spPr bwMode="auto">
          <a:xfrm>
            <a:off x="1328114" y="2596614"/>
            <a:ext cx="5776627" cy="1769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7A077331-4F4D-F50F-29A8-B1647B5D8955}"/>
              </a:ext>
              <a:ext uri="{C183D7F6-B498-43B3-948B-1728B52AA6E4}">
                <adec:decorative xmlns:adec="http://schemas.microsoft.com/office/drawing/2017/decorative" val="1"/>
              </a:ext>
            </a:extLst>
          </p:cNvPr>
          <p:cNvSpPr/>
          <p:nvPr/>
        </p:nvSpPr>
        <p:spPr bwMode="auto">
          <a:xfrm>
            <a:off x="1328114" y="4499199"/>
            <a:ext cx="5776627" cy="1769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5915523D-CEF4-22E7-2348-AA683C5C4A17}"/>
              </a:ext>
              <a:ext uri="{C183D7F6-B498-43B3-948B-1728B52AA6E4}">
                <adec:decorative xmlns:adec="http://schemas.microsoft.com/office/drawing/2017/decorative" val="1"/>
              </a:ext>
            </a:extLst>
          </p:cNvPr>
          <p:cNvSpPr/>
          <p:nvPr/>
        </p:nvSpPr>
        <p:spPr bwMode="auto">
          <a:xfrm>
            <a:off x="1328113" y="2596614"/>
            <a:ext cx="1510335" cy="1769838"/>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B3F0F497-180F-007D-2226-AE1FBFDD873D}"/>
              </a:ext>
              <a:ext uri="{C183D7F6-B498-43B3-948B-1728B52AA6E4}">
                <adec:decorative xmlns:adec="http://schemas.microsoft.com/office/drawing/2017/decorative" val="1"/>
              </a:ext>
            </a:extLst>
          </p:cNvPr>
          <p:cNvSpPr/>
          <p:nvPr/>
        </p:nvSpPr>
        <p:spPr bwMode="auto">
          <a:xfrm>
            <a:off x="1328113" y="4499199"/>
            <a:ext cx="1510335" cy="1769838"/>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6D37D012-207F-6FAD-52CF-48F37D73D3D7}"/>
              </a:ext>
            </a:extLst>
          </p:cNvPr>
          <p:cNvSpPr/>
          <p:nvPr/>
        </p:nvSpPr>
        <p:spPr>
          <a:xfrm>
            <a:off x="1453643" y="2924615"/>
            <a:ext cx="1259276" cy="11138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Any container image, no restrictions</a:t>
            </a:r>
          </a:p>
        </p:txBody>
      </p:sp>
      <p:sp>
        <p:nvSpPr>
          <p:cNvPr id="18" name="Rectangle 17">
            <a:extLst>
              <a:ext uri="{FF2B5EF4-FFF2-40B4-BE49-F238E27FC236}">
                <a16:creationId xmlns:a16="http://schemas.microsoft.com/office/drawing/2014/main" id="{AFD754D9-AF68-166C-A95B-F2D304E69217}"/>
              </a:ext>
            </a:extLst>
          </p:cNvPr>
          <p:cNvSpPr/>
          <p:nvPr/>
        </p:nvSpPr>
        <p:spPr>
          <a:xfrm>
            <a:off x="1453643" y="4771737"/>
            <a:ext cx="1259276" cy="12247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Specific base image or programming model required</a:t>
            </a:r>
          </a:p>
        </p:txBody>
      </p:sp>
      <p:sp>
        <p:nvSpPr>
          <p:cNvPr id="19" name="Rectangle 18">
            <a:extLst>
              <a:ext uri="{FF2B5EF4-FFF2-40B4-BE49-F238E27FC236}">
                <a16:creationId xmlns:a16="http://schemas.microsoft.com/office/drawing/2014/main" id="{3A2FF6D4-C07E-BC23-9609-6549385942E6}"/>
              </a:ext>
              <a:ext uri="{C183D7F6-B498-43B3-948B-1728B52AA6E4}">
                <adec:decorative xmlns:adec="http://schemas.microsoft.com/office/drawing/2017/decorative" val="1"/>
              </a:ext>
            </a:extLst>
          </p:cNvPr>
          <p:cNvSpPr/>
          <p:nvPr/>
        </p:nvSpPr>
        <p:spPr bwMode="auto">
          <a:xfrm>
            <a:off x="7339914" y="4499199"/>
            <a:ext cx="4258572" cy="176983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E0FCB7DB-B458-24EB-FD05-BA3D6D37926D}"/>
              </a:ext>
              <a:ext uri="{C183D7F6-B498-43B3-948B-1728B52AA6E4}">
                <adec:decorative xmlns:adec="http://schemas.microsoft.com/office/drawing/2017/decorative" val="1"/>
              </a:ext>
            </a:extLst>
          </p:cNvPr>
          <p:cNvCxnSpPr>
            <a:cxnSpLocks/>
          </p:cNvCxnSpPr>
          <p:nvPr/>
        </p:nvCxnSpPr>
        <p:spPr>
          <a:xfrm>
            <a:off x="9469200" y="2887540"/>
            <a:ext cx="0" cy="1187986"/>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DE46599-5157-7AAC-FCCC-5F0CB5E993FF}"/>
              </a:ext>
              <a:ext uri="{C183D7F6-B498-43B3-948B-1728B52AA6E4}">
                <adec:decorative xmlns:adec="http://schemas.microsoft.com/office/drawing/2017/decorative" val="1"/>
              </a:ext>
            </a:extLst>
          </p:cNvPr>
          <p:cNvCxnSpPr>
            <a:cxnSpLocks/>
          </p:cNvCxnSpPr>
          <p:nvPr/>
        </p:nvCxnSpPr>
        <p:spPr>
          <a:xfrm>
            <a:off x="9469200" y="4790125"/>
            <a:ext cx="0" cy="1187986"/>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B266365-E600-01B9-0C30-EA230F931E47}"/>
              </a:ext>
            </a:extLst>
          </p:cNvPr>
          <p:cNvSpPr/>
          <p:nvPr/>
        </p:nvSpPr>
        <p:spPr>
          <a:xfrm>
            <a:off x="3681779" y="2896066"/>
            <a:ext cx="2579631" cy="515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Azure Kubernetes Service</a:t>
            </a:r>
          </a:p>
        </p:txBody>
      </p:sp>
      <p:sp>
        <p:nvSpPr>
          <p:cNvPr id="23" name="Rectangle 22">
            <a:extLst>
              <a:ext uri="{FF2B5EF4-FFF2-40B4-BE49-F238E27FC236}">
                <a16:creationId xmlns:a16="http://schemas.microsoft.com/office/drawing/2014/main" id="{4727C4CB-0CB1-64E3-49E6-84ABFA49C5C1}"/>
              </a:ext>
            </a:extLst>
          </p:cNvPr>
          <p:cNvSpPr/>
          <p:nvPr/>
        </p:nvSpPr>
        <p:spPr>
          <a:xfrm>
            <a:off x="3686049" y="3551358"/>
            <a:ext cx="2571091" cy="5156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Azure Red Hat OpenShift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Rectangle: Rounded Corners 23">
            <a:extLst>
              <a:ext uri="{FF2B5EF4-FFF2-40B4-BE49-F238E27FC236}">
                <a16:creationId xmlns:a16="http://schemas.microsoft.com/office/drawing/2014/main" id="{DC630A47-75B5-6D9E-A6CD-28738F4C6D41}"/>
              </a:ext>
            </a:extLst>
          </p:cNvPr>
          <p:cNvSpPr/>
          <p:nvPr/>
        </p:nvSpPr>
        <p:spPr>
          <a:xfrm>
            <a:off x="7558150" y="3481533"/>
            <a:ext cx="1732768" cy="51564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a:ea typeface="+mn-ea"/>
                <a:cs typeface="+mn-cs"/>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a:ea typeface="+mn-ea"/>
                <a:cs typeface="+mn-cs"/>
              </a:rPr>
              <a:t>Container Instances</a:t>
            </a:r>
          </a:p>
        </p:txBody>
      </p:sp>
      <p:sp>
        <p:nvSpPr>
          <p:cNvPr id="25" name="Rectangle: Rounded Corners 24">
            <a:extLst>
              <a:ext uri="{FF2B5EF4-FFF2-40B4-BE49-F238E27FC236}">
                <a16:creationId xmlns:a16="http://schemas.microsoft.com/office/drawing/2014/main" id="{5890A84F-A307-F21C-07C0-E83841648BA2}"/>
              </a:ext>
            </a:extLst>
          </p:cNvPr>
          <p:cNvSpPr/>
          <p:nvPr/>
        </p:nvSpPr>
        <p:spPr>
          <a:xfrm>
            <a:off x="9704373" y="2887540"/>
            <a:ext cx="1725621" cy="1237893"/>
          </a:xfrm>
          <a:prstGeom prst="roundRect">
            <a:avLst/>
          </a:prstGeom>
          <a:noFill/>
          <a:ln w="25400" cap="flat" cmpd="sng" algn="ctr">
            <a:noFill/>
            <a:prstDash val="solid"/>
            <a:headEnd type="none" w="med" len="med"/>
            <a:tailEnd type="none" w="med" len="med"/>
          </a:ln>
          <a:effectLst/>
        </p:spPr>
        <p:txBody>
          <a:bodyPr rot="0" spcFirstLastPara="0" vertOverflow="overflow" horzOverflow="overflow" vert="horz" wrap="square" lIns="91440" tIns="73152" rIns="91440" bIns="73152"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466236" rtl="0" eaLnBrk="1" fontAlgn="base" latinLnBrk="0" hangingPunct="1">
              <a:lnSpc>
                <a:spcPct val="100000"/>
              </a:lnSpc>
              <a:spcBef>
                <a:spcPct val="0"/>
              </a:spcBef>
              <a:spcAft>
                <a:spcPct val="0"/>
              </a:spcAft>
              <a:buClrTx/>
              <a:buSzTx/>
              <a:buFontTx/>
              <a:buNone/>
              <a:tabLst/>
              <a:defRPr/>
            </a:pPr>
            <a:endParaRPr kumimoji="0" lang="en-US" sz="1300" b="0" i="0" u="none" strike="noStrike" kern="1200" cap="none" spc="0" normalizeH="0" baseline="0" noProof="0" dirty="0">
              <a:ln>
                <a:noFill/>
              </a:ln>
              <a:solidFill>
                <a:srgbClr val="FFFFFF"/>
              </a:solidFill>
              <a:effectLst/>
              <a:uLnTx/>
              <a:uFillTx/>
              <a:latin typeface="Segoe UI Semibold"/>
              <a:ea typeface="+mn-ea"/>
              <a:cs typeface="Segoe UI" pitchFamily="34" charset="0"/>
            </a:endParaRPr>
          </a:p>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a:ea typeface="+mn-ea"/>
                <a:cs typeface="Segoe UI" pitchFamily="34" charset="0"/>
              </a:rPr>
              <a:t>Azure </a:t>
            </a:r>
          </a:p>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a:ea typeface="+mn-ea"/>
                <a:cs typeface="Segoe UI" pitchFamily="34" charset="0"/>
              </a:rPr>
              <a:t>Container Apps</a:t>
            </a:r>
          </a:p>
        </p:txBody>
      </p:sp>
      <p:sp>
        <p:nvSpPr>
          <p:cNvPr id="26" name="Rectangle: Rounded Corners 25">
            <a:extLst>
              <a:ext uri="{FF2B5EF4-FFF2-40B4-BE49-F238E27FC236}">
                <a16:creationId xmlns:a16="http://schemas.microsoft.com/office/drawing/2014/main" id="{405F5B0C-DF08-7AC9-0F32-A407005B61C6}"/>
              </a:ext>
            </a:extLst>
          </p:cNvPr>
          <p:cNvSpPr/>
          <p:nvPr/>
        </p:nvSpPr>
        <p:spPr>
          <a:xfrm>
            <a:off x="9984535" y="5126298"/>
            <a:ext cx="1181184" cy="5156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a:ea typeface="+mn-ea"/>
                <a:cs typeface="+mn-cs"/>
              </a:rPr>
              <a:t>Azure Functions*</a:t>
            </a:r>
          </a:p>
        </p:txBody>
      </p:sp>
      <p:sp>
        <p:nvSpPr>
          <p:cNvPr id="27" name="Rectangle: Rounded Corners 26">
            <a:extLst>
              <a:ext uri="{FF2B5EF4-FFF2-40B4-BE49-F238E27FC236}">
                <a16:creationId xmlns:a16="http://schemas.microsoft.com/office/drawing/2014/main" id="{7C95E38B-1BEA-250D-D236-0583ECCDD6BC}"/>
              </a:ext>
            </a:extLst>
          </p:cNvPr>
          <p:cNvSpPr/>
          <p:nvPr/>
        </p:nvSpPr>
        <p:spPr>
          <a:xfrm>
            <a:off x="7633528" y="5126298"/>
            <a:ext cx="1556252" cy="5156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FFFFFF"/>
                </a:solidFill>
                <a:effectLst/>
                <a:uLnTx/>
                <a:uFillTx/>
                <a:latin typeface="Segoe UI Semibold"/>
                <a:ea typeface="+mn-ea"/>
                <a:cs typeface="+mn-cs"/>
              </a:rPr>
              <a:t>Azure App Service*</a:t>
            </a:r>
          </a:p>
        </p:txBody>
      </p:sp>
      <p:sp>
        <p:nvSpPr>
          <p:cNvPr id="28" name="Title 6">
            <a:extLst>
              <a:ext uri="{FF2B5EF4-FFF2-40B4-BE49-F238E27FC236}">
                <a16:creationId xmlns:a16="http://schemas.microsoft.com/office/drawing/2014/main" id="{5DFC8349-7BC7-4D62-AFFE-833508B8BEBF}"/>
              </a:ext>
            </a:extLst>
          </p:cNvPr>
          <p:cNvSpPr txBox="1">
            <a:spLocks/>
          </p:cNvSpPr>
          <p:nvPr/>
        </p:nvSpPr>
        <p:spPr>
          <a:xfrm>
            <a:off x="584201" y="457200"/>
            <a:ext cx="9495464"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Azure containers portfolio</a:t>
            </a:r>
            <a:endParaRPr kumimoji="0" lang="en-US" sz="3600" b="0" i="0" u="none" strike="noStrike" kern="1200" cap="none" spc="-50" normalizeH="0" baseline="0" noProof="0" dirty="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pic>
        <p:nvPicPr>
          <p:cNvPr id="29" name="Graphic 28">
            <a:extLst>
              <a:ext uri="{FF2B5EF4-FFF2-40B4-BE49-F238E27FC236}">
                <a16:creationId xmlns:a16="http://schemas.microsoft.com/office/drawing/2014/main" id="{29EF2972-3F76-856C-A85C-50D90D525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46606" y="2914612"/>
            <a:ext cx="438912" cy="438912"/>
          </a:xfrm>
          <a:prstGeom prst="rect">
            <a:avLst/>
          </a:prstGeom>
        </p:spPr>
      </p:pic>
      <p:grpSp>
        <p:nvGrpSpPr>
          <p:cNvPr id="30" name="Group 29" descr="Red Hat Openshift&#10;">
            <a:extLst>
              <a:ext uri="{FF2B5EF4-FFF2-40B4-BE49-F238E27FC236}">
                <a16:creationId xmlns:a16="http://schemas.microsoft.com/office/drawing/2014/main" id="{67677503-C122-2EEB-55D7-C497C841FAF5}"/>
              </a:ext>
            </a:extLst>
          </p:cNvPr>
          <p:cNvGrpSpPr/>
          <p:nvPr/>
        </p:nvGrpSpPr>
        <p:grpSpPr>
          <a:xfrm>
            <a:off x="3403217" y="3591254"/>
            <a:ext cx="499873" cy="469273"/>
            <a:chOff x="10730295" y="-2169319"/>
            <a:chExt cx="1580197" cy="1452272"/>
          </a:xfrm>
        </p:grpSpPr>
        <p:sp>
          <p:nvSpPr>
            <p:cNvPr id="31" name="Freeform: Shape 30">
              <a:extLst>
                <a:ext uri="{FF2B5EF4-FFF2-40B4-BE49-F238E27FC236}">
                  <a16:creationId xmlns:a16="http://schemas.microsoft.com/office/drawing/2014/main" id="{B0DDE5E0-6B3A-50FB-5704-4E3E1C09A1FD}"/>
                </a:ext>
              </a:extLst>
            </p:cNvPr>
            <p:cNvSpPr/>
            <p:nvPr/>
          </p:nvSpPr>
          <p:spPr>
            <a:xfrm>
              <a:off x="10827298" y="-2169319"/>
              <a:ext cx="1315553" cy="782362"/>
            </a:xfrm>
            <a:custGeom>
              <a:avLst/>
              <a:gdLst>
                <a:gd name="connsiteX0" fmla="*/ 925029 w 1315553"/>
                <a:gd name="connsiteY0" fmla="*/ 298492 h 782362"/>
                <a:gd name="connsiteX1" fmla="*/ 1062189 w 1315553"/>
                <a:gd name="connsiteY1" fmla="*/ 395647 h 782362"/>
                <a:gd name="connsiteX2" fmla="*/ 1315554 w 1315553"/>
                <a:gd name="connsiteY2" fmla="*/ 303255 h 782362"/>
                <a:gd name="connsiteX3" fmla="*/ 303999 w 1315553"/>
                <a:gd name="connsiteY3" fmla="*/ 134662 h 782362"/>
                <a:gd name="connsiteX4" fmla="*/ 2056 w 1315553"/>
                <a:gd name="connsiteY4" fmla="*/ 782362 h 782362"/>
                <a:gd name="connsiteX5" fmla="*/ 255421 w 1315553"/>
                <a:gd name="connsiteY5" fmla="*/ 689970 h 782362"/>
                <a:gd name="connsiteX6" fmla="*/ 759294 w 1315553"/>
                <a:gd name="connsiteY6" fmla="*/ 256582 h 782362"/>
                <a:gd name="connsiteX7" fmla="*/ 925029 w 1315553"/>
                <a:gd name="connsiteY7" fmla="*/ 298492 h 78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553" h="782362">
                  <a:moveTo>
                    <a:pt x="925029" y="298492"/>
                  </a:moveTo>
                  <a:cubicBezTo>
                    <a:pt x="976464" y="322305"/>
                    <a:pt x="1023136" y="355642"/>
                    <a:pt x="1062189" y="395647"/>
                  </a:cubicBezTo>
                  <a:lnTo>
                    <a:pt x="1315554" y="303255"/>
                  </a:lnTo>
                  <a:cubicBezTo>
                    <a:pt x="1083144" y="-21548"/>
                    <a:pt x="629754" y="-97748"/>
                    <a:pt x="303999" y="134662"/>
                  </a:cubicBezTo>
                  <a:cubicBezTo>
                    <a:pt x="97306" y="283252"/>
                    <a:pt x="-16994" y="528045"/>
                    <a:pt x="2056" y="782362"/>
                  </a:cubicBezTo>
                  <a:lnTo>
                    <a:pt x="255421" y="689970"/>
                  </a:lnTo>
                  <a:cubicBezTo>
                    <a:pt x="274471" y="430890"/>
                    <a:pt x="500214" y="236580"/>
                    <a:pt x="759294" y="256582"/>
                  </a:cubicBezTo>
                  <a:cubicBezTo>
                    <a:pt x="817396" y="260392"/>
                    <a:pt x="873594" y="274680"/>
                    <a:pt x="925029" y="298492"/>
                  </a:cubicBezTo>
                </a:path>
              </a:pathLst>
            </a:custGeom>
            <a:solidFill>
              <a:srgbClr val="EE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233428C2-63BD-1A12-DA84-310DA26FBFBA}"/>
                </a:ext>
              </a:extLst>
            </p:cNvPr>
            <p:cNvSpPr/>
            <p:nvPr/>
          </p:nvSpPr>
          <p:spPr>
            <a:xfrm>
              <a:off x="10730295" y="-1311710"/>
              <a:ext cx="366712" cy="334327"/>
            </a:xfrm>
            <a:custGeom>
              <a:avLst/>
              <a:gdLst>
                <a:gd name="connsiteX0" fmla="*/ 240983 w 366712"/>
                <a:gd name="connsiteY0" fmla="*/ 0 h 334327"/>
                <a:gd name="connsiteX1" fmla="*/ 0 w 366712"/>
                <a:gd name="connsiteY1" fmla="*/ 88583 h 334327"/>
                <a:gd name="connsiteX2" fmla="*/ 113348 w 366712"/>
                <a:gd name="connsiteY2" fmla="*/ 334328 h 334327"/>
                <a:gd name="connsiteX3" fmla="*/ 366713 w 366712"/>
                <a:gd name="connsiteY3" fmla="*/ 241935 h 334327"/>
                <a:gd name="connsiteX4" fmla="*/ 240983 w 366712"/>
                <a:gd name="connsiteY4" fmla="*/ 0 h 3343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712" h="334327">
                  <a:moveTo>
                    <a:pt x="240983" y="0"/>
                  </a:moveTo>
                  <a:lnTo>
                    <a:pt x="0" y="88583"/>
                  </a:lnTo>
                  <a:cubicBezTo>
                    <a:pt x="21908" y="177165"/>
                    <a:pt x="60960" y="260033"/>
                    <a:pt x="113348" y="334328"/>
                  </a:cubicBezTo>
                  <a:lnTo>
                    <a:pt x="366713" y="241935"/>
                  </a:lnTo>
                  <a:cubicBezTo>
                    <a:pt x="301943" y="175260"/>
                    <a:pt x="258128" y="91440"/>
                    <a:pt x="240983" y="0"/>
                  </a:cubicBezTo>
                </a:path>
              </a:pathLst>
            </a:custGeom>
            <a:solidFill>
              <a:srgbClr val="EE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FF8043D9-8FF7-A947-050E-E5224CA218A2}"/>
                </a:ext>
              </a:extLst>
            </p:cNvPr>
            <p:cNvSpPr/>
            <p:nvPr/>
          </p:nvSpPr>
          <p:spPr>
            <a:xfrm>
              <a:off x="10961752" y="-1498399"/>
              <a:ext cx="1315607" cy="781352"/>
            </a:xfrm>
            <a:custGeom>
              <a:avLst/>
              <a:gdLst>
                <a:gd name="connsiteX0" fmla="*/ 1061085 w 1315607"/>
                <a:gd name="connsiteY0" fmla="*/ 91440 h 781352"/>
                <a:gd name="connsiteX1" fmla="*/ 1018223 w 1315607"/>
                <a:gd name="connsiteY1" fmla="*/ 254317 h 781352"/>
                <a:gd name="connsiteX2" fmla="*/ 391478 w 1315607"/>
                <a:gd name="connsiteY2" fmla="*/ 482917 h 781352"/>
                <a:gd name="connsiteX3" fmla="*/ 253365 w 1315607"/>
                <a:gd name="connsiteY3" fmla="*/ 384810 h 781352"/>
                <a:gd name="connsiteX4" fmla="*/ 0 w 1315607"/>
                <a:gd name="connsiteY4" fmla="*/ 477203 h 781352"/>
                <a:gd name="connsiteX5" fmla="*/ 1010602 w 1315607"/>
                <a:gd name="connsiteY5" fmla="*/ 646748 h 781352"/>
                <a:gd name="connsiteX6" fmla="*/ 1247775 w 1315607"/>
                <a:gd name="connsiteY6" fmla="*/ 361950 h 781352"/>
                <a:gd name="connsiteX7" fmla="*/ 1313498 w 1315607"/>
                <a:gd name="connsiteY7" fmla="*/ 0 h 781352"/>
                <a:gd name="connsiteX8" fmla="*/ 1061085 w 1315607"/>
                <a:gd name="connsiteY8" fmla="*/ 91440 h 781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5607" h="781352">
                  <a:moveTo>
                    <a:pt x="1061085" y="91440"/>
                  </a:moveTo>
                  <a:cubicBezTo>
                    <a:pt x="1057275" y="147638"/>
                    <a:pt x="1042988" y="202882"/>
                    <a:pt x="1018223" y="254317"/>
                  </a:cubicBezTo>
                  <a:cubicBezTo>
                    <a:pt x="908685" y="490538"/>
                    <a:pt x="627698" y="592455"/>
                    <a:pt x="391478" y="482917"/>
                  </a:cubicBezTo>
                  <a:cubicBezTo>
                    <a:pt x="340043" y="459105"/>
                    <a:pt x="293370" y="425767"/>
                    <a:pt x="253365" y="384810"/>
                  </a:cubicBezTo>
                  <a:lnTo>
                    <a:pt x="0" y="477203"/>
                  </a:lnTo>
                  <a:cubicBezTo>
                    <a:pt x="232410" y="802957"/>
                    <a:pt x="684848" y="879157"/>
                    <a:pt x="1010602" y="646748"/>
                  </a:cubicBezTo>
                  <a:cubicBezTo>
                    <a:pt x="1113473" y="573405"/>
                    <a:pt x="1194435" y="475298"/>
                    <a:pt x="1247775" y="361950"/>
                  </a:cubicBezTo>
                  <a:cubicBezTo>
                    <a:pt x="1300163" y="248602"/>
                    <a:pt x="1323023" y="123825"/>
                    <a:pt x="1313498" y="0"/>
                  </a:cubicBezTo>
                  <a:lnTo>
                    <a:pt x="1061085" y="91440"/>
                  </a:lnTo>
                  <a:close/>
                </a:path>
              </a:pathLst>
            </a:custGeom>
            <a:solidFill>
              <a:srgbClr val="EE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5EBC2DBB-37B5-E70D-E26D-83B0CDF6CDC1}"/>
                </a:ext>
              </a:extLst>
            </p:cNvPr>
            <p:cNvSpPr/>
            <p:nvPr/>
          </p:nvSpPr>
          <p:spPr>
            <a:xfrm>
              <a:off x="11844720" y="-1716522"/>
              <a:ext cx="312420" cy="353377"/>
            </a:xfrm>
            <a:custGeom>
              <a:avLst/>
              <a:gdLst>
                <a:gd name="connsiteX0" fmla="*/ 240030 w 312420"/>
                <a:gd name="connsiteY0" fmla="*/ 0 h 353377"/>
                <a:gd name="connsiteX1" fmla="*/ 0 w 312420"/>
                <a:gd name="connsiteY1" fmla="*/ 87630 h 353377"/>
                <a:gd name="connsiteX2" fmla="*/ 59055 w 312420"/>
                <a:gd name="connsiteY2" fmla="*/ 353378 h 353377"/>
                <a:gd name="connsiteX3" fmla="*/ 312420 w 312420"/>
                <a:gd name="connsiteY3" fmla="*/ 260985 h 353377"/>
                <a:gd name="connsiteX4" fmla="*/ 240030 w 312420"/>
                <a:gd name="connsiteY4" fmla="*/ 0 h 353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420" h="353377">
                  <a:moveTo>
                    <a:pt x="240030" y="0"/>
                  </a:moveTo>
                  <a:lnTo>
                    <a:pt x="0" y="87630"/>
                  </a:lnTo>
                  <a:cubicBezTo>
                    <a:pt x="44767" y="168592"/>
                    <a:pt x="65723" y="260985"/>
                    <a:pt x="59055" y="353378"/>
                  </a:cubicBezTo>
                  <a:lnTo>
                    <a:pt x="312420" y="260985"/>
                  </a:lnTo>
                  <a:cubicBezTo>
                    <a:pt x="304800" y="170498"/>
                    <a:pt x="280988" y="81915"/>
                    <a:pt x="240030" y="0"/>
                  </a:cubicBezTo>
                </a:path>
              </a:pathLst>
            </a:custGeom>
            <a:solidFill>
              <a:srgbClr val="EE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52ED07E8-B6B0-0B3B-1BF4-921EE0BD58B2}"/>
                </a:ext>
              </a:extLst>
            </p:cNvPr>
            <p:cNvSpPr/>
            <p:nvPr/>
          </p:nvSpPr>
          <p:spPr>
            <a:xfrm>
              <a:off x="10935082" y="-1518402"/>
              <a:ext cx="261937" cy="212407"/>
            </a:xfrm>
            <a:custGeom>
              <a:avLst/>
              <a:gdLst>
                <a:gd name="connsiteX0" fmla="*/ 254318 w 261937"/>
                <a:gd name="connsiteY0" fmla="*/ 0 h 212407"/>
                <a:gd name="connsiteX1" fmla="*/ 0 w 261937"/>
                <a:gd name="connsiteY1" fmla="*/ 92392 h 212407"/>
                <a:gd name="connsiteX2" fmla="*/ 20003 w 261937"/>
                <a:gd name="connsiteY2" fmla="*/ 212407 h 212407"/>
                <a:gd name="connsiteX3" fmla="*/ 261938 w 261937"/>
                <a:gd name="connsiteY3" fmla="*/ 124777 h 212407"/>
                <a:gd name="connsiteX4" fmla="*/ 254318 w 261937"/>
                <a:gd name="connsiteY4" fmla="*/ 0 h 212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937" h="212407">
                  <a:moveTo>
                    <a:pt x="254318" y="0"/>
                  </a:moveTo>
                  <a:lnTo>
                    <a:pt x="0" y="92392"/>
                  </a:lnTo>
                  <a:cubicBezTo>
                    <a:pt x="3810" y="133350"/>
                    <a:pt x="10478" y="173355"/>
                    <a:pt x="20003" y="212407"/>
                  </a:cubicBezTo>
                  <a:lnTo>
                    <a:pt x="261938" y="124777"/>
                  </a:lnTo>
                  <a:cubicBezTo>
                    <a:pt x="254318" y="83820"/>
                    <a:pt x="251460" y="41910"/>
                    <a:pt x="254318" y="0"/>
                  </a:cubicBezTo>
                </a:path>
              </a:pathLst>
            </a:custGeom>
            <a:solidFill>
              <a:srgbClr val="CC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312E7F20-3B28-EC9F-3888-11B0388FAA55}"/>
                </a:ext>
              </a:extLst>
            </p:cNvPr>
            <p:cNvSpPr/>
            <p:nvPr/>
          </p:nvSpPr>
          <p:spPr>
            <a:xfrm>
              <a:off x="11995215" y="-1903212"/>
              <a:ext cx="315277" cy="192404"/>
            </a:xfrm>
            <a:custGeom>
              <a:avLst/>
              <a:gdLst>
                <a:gd name="connsiteX0" fmla="*/ 315277 w 315277"/>
                <a:gd name="connsiteY0" fmla="*/ 104775 h 192404"/>
                <a:gd name="connsiteX1" fmla="*/ 253365 w 315277"/>
                <a:gd name="connsiteY1" fmla="*/ 0 h 192404"/>
                <a:gd name="connsiteX2" fmla="*/ 0 w 315277"/>
                <a:gd name="connsiteY2" fmla="*/ 92392 h 192404"/>
                <a:gd name="connsiteX3" fmla="*/ 74295 w 315277"/>
                <a:gd name="connsiteY3" fmla="*/ 192405 h 192404"/>
                <a:gd name="connsiteX4" fmla="*/ 315277 w 315277"/>
                <a:gd name="connsiteY4" fmla="*/ 104775 h 1924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77" h="192404">
                  <a:moveTo>
                    <a:pt x="315277" y="104775"/>
                  </a:moveTo>
                  <a:cubicBezTo>
                    <a:pt x="297180" y="68580"/>
                    <a:pt x="277177" y="33338"/>
                    <a:pt x="253365" y="0"/>
                  </a:cubicBezTo>
                  <a:lnTo>
                    <a:pt x="0" y="92392"/>
                  </a:lnTo>
                  <a:cubicBezTo>
                    <a:pt x="29527" y="122873"/>
                    <a:pt x="54292" y="156210"/>
                    <a:pt x="74295" y="192405"/>
                  </a:cubicBezTo>
                  <a:lnTo>
                    <a:pt x="315277" y="104775"/>
                  </a:lnTo>
                  <a:close/>
                </a:path>
              </a:pathLst>
            </a:custGeom>
            <a:solidFill>
              <a:srgbClr val="CC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3AC21378-DF9E-B472-F41C-6DA88212A383}"/>
                </a:ext>
              </a:extLst>
            </p:cNvPr>
            <p:cNvSpPr/>
            <p:nvPr/>
          </p:nvSpPr>
          <p:spPr>
            <a:xfrm>
              <a:off x="10963657" y="-1499352"/>
              <a:ext cx="1314825" cy="556259"/>
            </a:xfrm>
            <a:custGeom>
              <a:avLst/>
              <a:gdLst>
                <a:gd name="connsiteX0" fmla="*/ 0 w 1314825"/>
                <a:gd name="connsiteY0" fmla="*/ 478155 h 556259"/>
                <a:gd name="connsiteX1" fmla="*/ 64770 w 1314825"/>
                <a:gd name="connsiteY1" fmla="*/ 556260 h 556259"/>
                <a:gd name="connsiteX2" fmla="*/ 340043 w 1314825"/>
                <a:gd name="connsiteY2" fmla="*/ 455295 h 556259"/>
                <a:gd name="connsiteX3" fmla="*/ 252413 w 1314825"/>
                <a:gd name="connsiteY3" fmla="*/ 384810 h 556259"/>
                <a:gd name="connsiteX4" fmla="*/ 0 w 1314825"/>
                <a:gd name="connsiteY4" fmla="*/ 478155 h 556259"/>
                <a:gd name="connsiteX5" fmla="*/ 1312545 w 1314825"/>
                <a:gd name="connsiteY5" fmla="*/ 0 h 556259"/>
                <a:gd name="connsiteX6" fmla="*/ 1059180 w 1314825"/>
                <a:gd name="connsiteY6" fmla="*/ 92392 h 556259"/>
                <a:gd name="connsiteX7" fmla="*/ 1038225 w 1314825"/>
                <a:gd name="connsiteY7" fmla="*/ 200977 h 556259"/>
                <a:gd name="connsiteX8" fmla="*/ 1313498 w 1314825"/>
                <a:gd name="connsiteY8" fmla="*/ 100013 h 556259"/>
                <a:gd name="connsiteX9" fmla="*/ 1312545 w 1314825"/>
                <a:gd name="connsiteY9" fmla="*/ 0 h 55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14825" h="556259">
                  <a:moveTo>
                    <a:pt x="0" y="478155"/>
                  </a:moveTo>
                  <a:cubicBezTo>
                    <a:pt x="20003" y="505778"/>
                    <a:pt x="40957" y="532447"/>
                    <a:pt x="64770" y="556260"/>
                  </a:cubicBezTo>
                  <a:lnTo>
                    <a:pt x="340043" y="455295"/>
                  </a:lnTo>
                  <a:cubicBezTo>
                    <a:pt x="308610" y="435292"/>
                    <a:pt x="279083" y="412432"/>
                    <a:pt x="252413" y="384810"/>
                  </a:cubicBezTo>
                  <a:lnTo>
                    <a:pt x="0" y="478155"/>
                  </a:lnTo>
                  <a:close/>
                  <a:moveTo>
                    <a:pt x="1312545" y="0"/>
                  </a:moveTo>
                  <a:lnTo>
                    <a:pt x="1059180" y="92392"/>
                  </a:lnTo>
                  <a:cubicBezTo>
                    <a:pt x="1056323" y="129540"/>
                    <a:pt x="1049655" y="165735"/>
                    <a:pt x="1038225" y="200977"/>
                  </a:cubicBezTo>
                  <a:lnTo>
                    <a:pt x="1313498" y="100013"/>
                  </a:lnTo>
                  <a:cubicBezTo>
                    <a:pt x="1315403" y="67627"/>
                    <a:pt x="1315403" y="33338"/>
                    <a:pt x="1312545" y="0"/>
                  </a:cubicBezTo>
                </a:path>
              </a:pathLst>
            </a:custGeom>
            <a:solidFill>
              <a:srgbClr val="CC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7B52BF6B-9263-C658-7D03-0E47342E8CF5}"/>
                </a:ext>
              </a:extLst>
            </p:cNvPr>
            <p:cNvSpPr/>
            <p:nvPr/>
          </p:nvSpPr>
          <p:spPr>
            <a:xfrm>
              <a:off x="10935082" y="-1518402"/>
              <a:ext cx="254317" cy="140969"/>
            </a:xfrm>
            <a:custGeom>
              <a:avLst/>
              <a:gdLst>
                <a:gd name="connsiteX0" fmla="*/ 253365 w 254317"/>
                <a:gd name="connsiteY0" fmla="*/ 51435 h 140969"/>
                <a:gd name="connsiteX1" fmla="*/ 254318 w 254317"/>
                <a:gd name="connsiteY1" fmla="*/ 0 h 140969"/>
                <a:gd name="connsiteX2" fmla="*/ 0 w 254317"/>
                <a:gd name="connsiteY2" fmla="*/ 92392 h 140969"/>
                <a:gd name="connsiteX3" fmla="*/ 5715 w 254317"/>
                <a:gd name="connsiteY3" fmla="*/ 140970 h 140969"/>
                <a:gd name="connsiteX4" fmla="*/ 253365 w 254317"/>
                <a:gd name="connsiteY4" fmla="*/ 51435 h 1409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317" h="140969">
                  <a:moveTo>
                    <a:pt x="253365" y="51435"/>
                  </a:moveTo>
                  <a:cubicBezTo>
                    <a:pt x="252413" y="34290"/>
                    <a:pt x="253365" y="17145"/>
                    <a:pt x="254318" y="0"/>
                  </a:cubicBezTo>
                  <a:lnTo>
                    <a:pt x="0" y="92392"/>
                  </a:lnTo>
                  <a:cubicBezTo>
                    <a:pt x="953" y="108585"/>
                    <a:pt x="3810" y="124777"/>
                    <a:pt x="5715" y="140970"/>
                  </a:cubicBezTo>
                  <a:lnTo>
                    <a:pt x="253365" y="51435"/>
                  </a:lnTo>
                  <a:close/>
                </a:path>
              </a:pathLst>
            </a:custGeom>
            <a:solidFill>
              <a:srgbClr val="A3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B81589CC-FAF3-7C10-A79E-728C554CC346}"/>
                </a:ext>
              </a:extLst>
            </p:cNvPr>
            <p:cNvSpPr/>
            <p:nvPr/>
          </p:nvSpPr>
          <p:spPr>
            <a:xfrm>
              <a:off x="11995215" y="-1903212"/>
              <a:ext cx="278129" cy="128587"/>
            </a:xfrm>
            <a:custGeom>
              <a:avLst/>
              <a:gdLst>
                <a:gd name="connsiteX0" fmla="*/ 278130 w 278129"/>
                <a:gd name="connsiteY0" fmla="*/ 38100 h 128587"/>
                <a:gd name="connsiteX1" fmla="*/ 253365 w 278129"/>
                <a:gd name="connsiteY1" fmla="*/ 0 h 128587"/>
                <a:gd name="connsiteX2" fmla="*/ 0 w 278129"/>
                <a:gd name="connsiteY2" fmla="*/ 92392 h 128587"/>
                <a:gd name="connsiteX3" fmla="*/ 31433 w 278129"/>
                <a:gd name="connsiteY3" fmla="*/ 128588 h 128587"/>
                <a:gd name="connsiteX4" fmla="*/ 278130 w 278129"/>
                <a:gd name="connsiteY4" fmla="*/ 38100 h 1285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129" h="128587">
                  <a:moveTo>
                    <a:pt x="278130" y="38100"/>
                  </a:moveTo>
                  <a:cubicBezTo>
                    <a:pt x="270510" y="24765"/>
                    <a:pt x="261938" y="12383"/>
                    <a:pt x="253365" y="0"/>
                  </a:cubicBezTo>
                  <a:lnTo>
                    <a:pt x="0" y="92392"/>
                  </a:lnTo>
                  <a:cubicBezTo>
                    <a:pt x="11430" y="103823"/>
                    <a:pt x="21908" y="116205"/>
                    <a:pt x="31433" y="128588"/>
                  </a:cubicBezTo>
                  <a:lnTo>
                    <a:pt x="278130" y="38100"/>
                  </a:lnTo>
                  <a:close/>
                </a:path>
              </a:pathLst>
            </a:custGeom>
            <a:solidFill>
              <a:srgbClr val="A30000"/>
            </a:solidFill>
            <a:ln w="952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40" name="Picture 39">
            <a:extLst>
              <a:ext uri="{FF2B5EF4-FFF2-40B4-BE49-F238E27FC236}">
                <a16:creationId xmlns:a16="http://schemas.microsoft.com/office/drawing/2014/main" id="{EDC7988A-9AEC-C8BC-57C0-BD5B771E8F3F}"/>
              </a:ext>
            </a:extLst>
          </p:cNvPr>
          <p:cNvPicPr>
            <a:picLocks noChangeAspect="1"/>
          </p:cNvPicPr>
          <p:nvPr/>
        </p:nvPicPr>
        <p:blipFill>
          <a:blip r:embed="rId4"/>
          <a:stretch>
            <a:fillRect/>
          </a:stretch>
        </p:blipFill>
        <p:spPr>
          <a:xfrm>
            <a:off x="7558149" y="3146737"/>
            <a:ext cx="444517" cy="444517"/>
          </a:xfrm>
          <a:prstGeom prst="rect">
            <a:avLst/>
          </a:prstGeom>
        </p:spPr>
      </p:pic>
      <p:pic>
        <p:nvPicPr>
          <p:cNvPr id="41" name="Graphic 40" descr="Azure Container Apps icon">
            <a:extLst>
              <a:ext uri="{FF2B5EF4-FFF2-40B4-BE49-F238E27FC236}">
                <a16:creationId xmlns:a16="http://schemas.microsoft.com/office/drawing/2014/main" id="{81ADE76D-0A56-AF59-F5B9-6E6960151B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9849052" y="3090559"/>
            <a:ext cx="456021" cy="456021"/>
          </a:xfrm>
          <a:prstGeom prst="rect">
            <a:avLst/>
          </a:prstGeom>
        </p:spPr>
      </p:pic>
      <p:pic>
        <p:nvPicPr>
          <p:cNvPr id="42" name="Graphic 41">
            <a:extLst>
              <a:ext uri="{FF2B5EF4-FFF2-40B4-BE49-F238E27FC236}">
                <a16:creationId xmlns:a16="http://schemas.microsoft.com/office/drawing/2014/main" id="{712777A0-F24B-DDFB-EC5D-3D267D4CE0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58149" y="4812459"/>
            <a:ext cx="438912" cy="438912"/>
          </a:xfrm>
          <a:prstGeom prst="rect">
            <a:avLst/>
          </a:prstGeom>
        </p:spPr>
      </p:pic>
      <p:pic>
        <p:nvPicPr>
          <p:cNvPr id="43" name="Graphic 42">
            <a:extLst>
              <a:ext uri="{FF2B5EF4-FFF2-40B4-BE49-F238E27FC236}">
                <a16:creationId xmlns:a16="http://schemas.microsoft.com/office/drawing/2014/main" id="{6308F8A9-94D0-487B-FAC4-AB3ABF9FBD5B}"/>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778795" y="4909080"/>
            <a:ext cx="411480" cy="411480"/>
          </a:xfrm>
          <a:prstGeom prst="rect">
            <a:avLst/>
          </a:prstGeom>
        </p:spPr>
      </p:pic>
    </p:spTree>
    <p:extLst>
      <p:ext uri="{BB962C8B-B14F-4D97-AF65-F5344CB8AC3E}">
        <p14:creationId xmlns:p14="http://schemas.microsoft.com/office/powerpoint/2010/main" val="18496664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descr="AKS">
            <a:extLst>
              <a:ext uri="{FF2B5EF4-FFF2-40B4-BE49-F238E27FC236}">
                <a16:creationId xmlns:a16="http://schemas.microsoft.com/office/drawing/2014/main" id="{96DECC51-9B0F-68C4-40A7-CEB0643A9D88}"/>
              </a:ext>
            </a:extLst>
          </p:cNvPr>
          <p:cNvGrpSpPr/>
          <p:nvPr/>
        </p:nvGrpSpPr>
        <p:grpSpPr>
          <a:xfrm>
            <a:off x="7767686" y="4595465"/>
            <a:ext cx="3268908" cy="1440416"/>
            <a:chOff x="7767687" y="4274745"/>
            <a:chExt cx="3007942" cy="1281376"/>
          </a:xfrm>
        </p:grpSpPr>
        <p:sp>
          <p:nvSpPr>
            <p:cNvPr id="78" name="Rectangle 77">
              <a:extLst>
                <a:ext uri="{FF2B5EF4-FFF2-40B4-BE49-F238E27FC236}">
                  <a16:creationId xmlns:a16="http://schemas.microsoft.com/office/drawing/2014/main" id="{19059208-1A5F-05C1-0077-11C8F827E446}"/>
                </a:ext>
              </a:extLst>
            </p:cNvPr>
            <p:cNvSpPr/>
            <p:nvPr/>
          </p:nvSpPr>
          <p:spPr bwMode="auto">
            <a:xfrm>
              <a:off x="7767687" y="4274745"/>
              <a:ext cx="3007942" cy="128137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TextBox 78">
              <a:extLst>
                <a:ext uri="{FF2B5EF4-FFF2-40B4-BE49-F238E27FC236}">
                  <a16:creationId xmlns:a16="http://schemas.microsoft.com/office/drawing/2014/main" id="{4967310E-AC37-045F-D1FD-C8CDEEBBB0AF}"/>
                </a:ext>
              </a:extLst>
            </p:cNvPr>
            <p:cNvSpPr txBox="1"/>
            <p:nvPr/>
          </p:nvSpPr>
          <p:spPr>
            <a:xfrm>
              <a:off x="9289183" y="4673655"/>
              <a:ext cx="929474" cy="48355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rPr>
                <a:t>AKS</a:t>
              </a:r>
            </a:p>
          </p:txBody>
        </p:sp>
        <p:pic>
          <p:nvPicPr>
            <p:cNvPr id="80" name="Graphic 79">
              <a:extLst>
                <a:ext uri="{FF2B5EF4-FFF2-40B4-BE49-F238E27FC236}">
                  <a16:creationId xmlns:a16="http://schemas.microsoft.com/office/drawing/2014/main" id="{F14E9988-EAF3-5945-FEDA-04B817F8D2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08167" y="4593564"/>
              <a:ext cx="643738" cy="643738"/>
            </a:xfrm>
            <a:prstGeom prst="rect">
              <a:avLst/>
            </a:prstGeom>
          </p:spPr>
        </p:pic>
      </p:grpSp>
      <p:grpSp>
        <p:nvGrpSpPr>
          <p:cNvPr id="70" name="Group 69" descr="App Service Containers">
            <a:extLst>
              <a:ext uri="{FF2B5EF4-FFF2-40B4-BE49-F238E27FC236}">
                <a16:creationId xmlns:a16="http://schemas.microsoft.com/office/drawing/2014/main" id="{02B9DE23-0E7B-FC60-027D-B5B01D05E16C}"/>
              </a:ext>
            </a:extLst>
          </p:cNvPr>
          <p:cNvGrpSpPr/>
          <p:nvPr/>
        </p:nvGrpSpPr>
        <p:grpSpPr>
          <a:xfrm>
            <a:off x="7767687" y="3053525"/>
            <a:ext cx="3260516" cy="1388972"/>
            <a:chOff x="7767687" y="2904670"/>
            <a:chExt cx="3007942" cy="1281376"/>
          </a:xfrm>
        </p:grpSpPr>
        <p:sp>
          <p:nvSpPr>
            <p:cNvPr id="71" name="Rectangle 70">
              <a:extLst>
                <a:ext uri="{FF2B5EF4-FFF2-40B4-BE49-F238E27FC236}">
                  <a16:creationId xmlns:a16="http://schemas.microsoft.com/office/drawing/2014/main" id="{83F9ACAE-9690-BC3C-6FE8-8EFAB19E19D8}"/>
                </a:ext>
              </a:extLst>
            </p:cNvPr>
            <p:cNvSpPr/>
            <p:nvPr/>
          </p:nvSpPr>
          <p:spPr bwMode="auto">
            <a:xfrm>
              <a:off x="7767687" y="2904670"/>
              <a:ext cx="3007942" cy="128137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589CF579-DD78-2C43-A19A-AC7650C38325}"/>
                </a:ext>
              </a:extLst>
            </p:cNvPr>
            <p:cNvSpPr txBox="1"/>
            <p:nvPr/>
          </p:nvSpPr>
          <p:spPr>
            <a:xfrm>
              <a:off x="9271658" y="3293964"/>
              <a:ext cx="1372533" cy="48355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rPr>
                <a:t>App Service</a:t>
              </a:r>
            </a:p>
          </p:txBody>
        </p:sp>
        <p:pic>
          <p:nvPicPr>
            <p:cNvPr id="73" name="Graphic 72">
              <a:extLst>
                <a:ext uri="{FF2B5EF4-FFF2-40B4-BE49-F238E27FC236}">
                  <a16:creationId xmlns:a16="http://schemas.microsoft.com/office/drawing/2014/main" id="{4E55616A-9598-BA55-EB7E-4865D6AC34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6617" y="3191302"/>
              <a:ext cx="708112" cy="708112"/>
            </a:xfrm>
            <a:prstGeom prst="rect">
              <a:avLst/>
            </a:prstGeom>
          </p:spPr>
        </p:pic>
      </p:grpSp>
      <p:grpSp>
        <p:nvGrpSpPr>
          <p:cNvPr id="62" name="Group 61" descr="Azure laaS">
            <a:extLst>
              <a:ext uri="{FF2B5EF4-FFF2-40B4-BE49-F238E27FC236}">
                <a16:creationId xmlns:a16="http://schemas.microsoft.com/office/drawing/2014/main" id="{AA673314-2568-5F7E-4B6D-95C20B55B9F2}"/>
              </a:ext>
            </a:extLst>
          </p:cNvPr>
          <p:cNvGrpSpPr/>
          <p:nvPr/>
        </p:nvGrpSpPr>
        <p:grpSpPr>
          <a:xfrm>
            <a:off x="7767686" y="1526765"/>
            <a:ext cx="3268909" cy="1392547"/>
            <a:chOff x="7767687" y="1526765"/>
            <a:chExt cx="3007942" cy="1281376"/>
          </a:xfrm>
        </p:grpSpPr>
        <p:sp>
          <p:nvSpPr>
            <p:cNvPr id="63" name="Rectangle 62">
              <a:extLst>
                <a:ext uri="{FF2B5EF4-FFF2-40B4-BE49-F238E27FC236}">
                  <a16:creationId xmlns:a16="http://schemas.microsoft.com/office/drawing/2014/main" id="{9941A57C-2B49-2E14-7404-8906D20F2E8C}"/>
                </a:ext>
              </a:extLst>
            </p:cNvPr>
            <p:cNvSpPr/>
            <p:nvPr/>
          </p:nvSpPr>
          <p:spPr bwMode="auto">
            <a:xfrm>
              <a:off x="7767687" y="1526765"/>
              <a:ext cx="3007942" cy="1281376"/>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Graphic 63">
              <a:extLst>
                <a:ext uri="{FF2B5EF4-FFF2-40B4-BE49-F238E27FC236}">
                  <a16:creationId xmlns:a16="http://schemas.microsoft.com/office/drawing/2014/main" id="{24009436-9BAA-2EF2-1596-0FAF7B2BD11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250246" y="1903443"/>
              <a:ext cx="724483" cy="724483"/>
            </a:xfrm>
            <a:prstGeom prst="rect">
              <a:avLst/>
            </a:prstGeom>
          </p:spPr>
        </p:pic>
        <p:pic>
          <p:nvPicPr>
            <p:cNvPr id="65" name="Picture 64">
              <a:extLst>
                <a:ext uri="{FF2B5EF4-FFF2-40B4-BE49-F238E27FC236}">
                  <a16:creationId xmlns:a16="http://schemas.microsoft.com/office/drawing/2014/main" id="{A3242057-9732-0432-6071-742D8E60A973}"/>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049160" y="1722054"/>
              <a:ext cx="269117" cy="289817"/>
            </a:xfrm>
            <a:prstGeom prst="rect">
              <a:avLst/>
            </a:prstGeom>
            <a:ln w="12700" cap="flat" cmpd="sng" algn="ctr">
              <a:noFill/>
              <a:prstDash val="dash"/>
              <a:round/>
              <a:headEnd type="none" w="med" len="med"/>
              <a:tailEnd type="arrow" w="med" len="med"/>
            </a:ln>
          </p:spPr>
        </p:pic>
        <p:sp>
          <p:nvSpPr>
            <p:cNvPr id="66" name="TextBox 65">
              <a:extLst>
                <a:ext uri="{FF2B5EF4-FFF2-40B4-BE49-F238E27FC236}">
                  <a16:creationId xmlns:a16="http://schemas.microsoft.com/office/drawing/2014/main" id="{20F34D2B-0CDA-EE29-14D6-D2D87A469403}"/>
                </a:ext>
              </a:extLst>
            </p:cNvPr>
            <p:cNvSpPr txBox="1"/>
            <p:nvPr/>
          </p:nvSpPr>
          <p:spPr>
            <a:xfrm>
              <a:off x="9289183" y="1925675"/>
              <a:ext cx="1426498" cy="483557"/>
            </a:xfrm>
            <a:prstGeom prst="rect">
              <a:avLst/>
            </a:prstGeom>
            <a:noFill/>
          </p:spPr>
          <p:txBody>
            <a:bodyPr wrap="squar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rPr>
                <a:t>Azure </a:t>
              </a:r>
              <a:r>
                <a:rPr kumimoji="0" lang="en-US" sz="1400" b="0" i="0" u="none" strike="noStrike" kern="0" cap="none" spc="0" normalizeH="0" baseline="0" noProof="0" dirty="0" err="1">
                  <a:ln>
                    <a:noFill/>
                  </a:ln>
                  <a:solidFill>
                    <a:srgbClr val="000000"/>
                  </a:solidFill>
                  <a:effectLst/>
                  <a:uLnTx/>
                  <a:uFillTx/>
                  <a:latin typeface="Segoe UI Semibold"/>
                </a:rPr>
                <a:t>laaS</a:t>
              </a:r>
              <a:endParaRPr kumimoji="0" lang="en-US" sz="1400" b="0" i="0" u="none" strike="noStrike" kern="0" cap="none" spc="0" normalizeH="0" baseline="0" noProof="0" dirty="0">
                <a:ln>
                  <a:noFill/>
                </a:ln>
                <a:solidFill>
                  <a:srgbClr val="000000"/>
                </a:solidFill>
                <a:effectLst/>
                <a:uLnTx/>
                <a:uFillTx/>
                <a:latin typeface="Segoe UI Semibold"/>
              </a:endParaRPr>
            </a:p>
          </p:txBody>
        </p:sp>
      </p:grpSp>
      <p:sp>
        <p:nvSpPr>
          <p:cNvPr id="42" name="Title 5">
            <a:extLst>
              <a:ext uri="{FF2B5EF4-FFF2-40B4-BE49-F238E27FC236}">
                <a16:creationId xmlns:a16="http://schemas.microsoft.com/office/drawing/2014/main" id="{E6EC9584-B0D7-A72C-8824-BC1DC5A363A0}"/>
              </a:ext>
            </a:extLst>
          </p:cNvPr>
          <p:cNvSpPr txBox="1">
            <a:spLocks/>
          </p:cNvSpPr>
          <p:nvPr/>
        </p:nvSpPr>
        <p:spPr>
          <a:xfrm>
            <a:off x="588263" y="426423"/>
            <a:ext cx="11018520"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w="3175">
                  <a:noFill/>
                </a:ln>
                <a:solidFill>
                  <a:srgbClr val="243A5E"/>
                </a:solidFill>
                <a:effectLst/>
                <a:uLnTx/>
                <a:uFillTx/>
                <a:latin typeface="Segoe UI Semibold"/>
                <a:ea typeface="+mn-ea"/>
                <a:cs typeface="Segoe UI" pitchFamily="34" charset="0"/>
              </a:rPr>
              <a:t>Migrate apps to Azure</a:t>
            </a:r>
          </a:p>
        </p:txBody>
      </p:sp>
      <p:grpSp>
        <p:nvGrpSpPr>
          <p:cNvPr id="44" name="Group 43" descr="vmware, MS Hypre-V, MS azure, Amazon web services &amp; Google Cloud logos">
            <a:extLst>
              <a:ext uri="{FF2B5EF4-FFF2-40B4-BE49-F238E27FC236}">
                <a16:creationId xmlns:a16="http://schemas.microsoft.com/office/drawing/2014/main" id="{91AFD2AA-52C2-6484-C186-19976A67AEC5}"/>
              </a:ext>
            </a:extLst>
          </p:cNvPr>
          <p:cNvGrpSpPr/>
          <p:nvPr/>
        </p:nvGrpSpPr>
        <p:grpSpPr>
          <a:xfrm>
            <a:off x="653738" y="3339210"/>
            <a:ext cx="1916879" cy="2692974"/>
            <a:chOff x="1090715" y="3129556"/>
            <a:chExt cx="1754488" cy="2464835"/>
          </a:xfrm>
        </p:grpSpPr>
        <p:sp>
          <p:nvSpPr>
            <p:cNvPr id="45" name="Rectangle: Rounded Corners 61">
              <a:extLst>
                <a:ext uri="{FF2B5EF4-FFF2-40B4-BE49-F238E27FC236}">
                  <a16:creationId xmlns:a16="http://schemas.microsoft.com/office/drawing/2014/main" id="{4B86FA0D-49A9-5109-B262-812B38899885}"/>
                </a:ext>
              </a:extLst>
            </p:cNvPr>
            <p:cNvSpPr/>
            <p:nvPr/>
          </p:nvSpPr>
          <p:spPr bwMode="auto">
            <a:xfrm>
              <a:off x="1090715" y="3129556"/>
              <a:ext cx="1754488" cy="2464834"/>
            </a:xfrm>
            <a:prstGeom prst="roundRect">
              <a:avLst>
                <a:gd name="adj" fmla="val 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6" name="Graphic 45">
              <a:extLst>
                <a:ext uri="{FF2B5EF4-FFF2-40B4-BE49-F238E27FC236}">
                  <a16:creationId xmlns:a16="http://schemas.microsoft.com/office/drawing/2014/main" id="{54D6DB75-CDDE-F23B-AF2C-B7CCC0E55DA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76300" y="4333447"/>
              <a:ext cx="836817" cy="236836"/>
            </a:xfrm>
            <a:prstGeom prst="rect">
              <a:avLst/>
            </a:prstGeom>
          </p:spPr>
        </p:pic>
        <p:pic>
          <p:nvPicPr>
            <p:cNvPr id="47" name="Picture 46">
              <a:extLst>
                <a:ext uri="{FF2B5EF4-FFF2-40B4-BE49-F238E27FC236}">
                  <a16:creationId xmlns:a16="http://schemas.microsoft.com/office/drawing/2014/main" id="{9155530D-C8CF-EF29-91DA-71EC13D13B45}"/>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438595" y="3317335"/>
              <a:ext cx="912225" cy="230220"/>
            </a:xfrm>
            <a:prstGeom prst="rect">
              <a:avLst/>
            </a:prstGeom>
          </p:spPr>
        </p:pic>
        <p:pic>
          <p:nvPicPr>
            <p:cNvPr id="48" name="Picture 47">
              <a:extLst>
                <a:ext uri="{FF2B5EF4-FFF2-40B4-BE49-F238E27FC236}">
                  <a16:creationId xmlns:a16="http://schemas.microsoft.com/office/drawing/2014/main" id="{69F6992E-60A1-39CA-772F-5F5EBC5247E6}"/>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385534" y="3661889"/>
              <a:ext cx="1018349" cy="433790"/>
            </a:xfrm>
            <a:prstGeom prst="rect">
              <a:avLst/>
            </a:prstGeom>
          </p:spPr>
        </p:pic>
        <p:pic>
          <p:nvPicPr>
            <p:cNvPr id="49" name="Picture 48">
              <a:extLst>
                <a:ext uri="{FF2B5EF4-FFF2-40B4-BE49-F238E27FC236}">
                  <a16:creationId xmlns:a16="http://schemas.microsoft.com/office/drawing/2014/main" id="{6560699A-6927-C6C8-0053-8E9C6FC64A1E}"/>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497331" y="4713935"/>
              <a:ext cx="794753" cy="446868"/>
            </a:xfrm>
            <a:prstGeom prst="rect">
              <a:avLst/>
            </a:prstGeom>
          </p:spPr>
        </p:pic>
        <p:pic>
          <p:nvPicPr>
            <p:cNvPr id="50" name="Picture 49">
              <a:extLst>
                <a:ext uri="{FF2B5EF4-FFF2-40B4-BE49-F238E27FC236}">
                  <a16:creationId xmlns:a16="http://schemas.microsoft.com/office/drawing/2014/main" id="{E2E6190B-004F-7D1B-26CF-8C95C9683880}"/>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t="30027" b="30027"/>
            <a:stretch/>
          </p:blipFill>
          <p:spPr>
            <a:xfrm>
              <a:off x="1187621" y="5217785"/>
              <a:ext cx="1414174" cy="376606"/>
            </a:xfrm>
            <a:prstGeom prst="rect">
              <a:avLst/>
            </a:prstGeom>
          </p:spPr>
        </p:pic>
      </p:grpSp>
      <p:grpSp>
        <p:nvGrpSpPr>
          <p:cNvPr id="51" name="Group 50" descr="LOB Application Web and App tier (ASP.NET/Java web apps)">
            <a:extLst>
              <a:ext uri="{FF2B5EF4-FFF2-40B4-BE49-F238E27FC236}">
                <a16:creationId xmlns:a16="http://schemas.microsoft.com/office/drawing/2014/main" id="{F1C10A4E-C4FF-E21B-06B2-9617BB027140}"/>
              </a:ext>
            </a:extLst>
          </p:cNvPr>
          <p:cNvGrpSpPr/>
          <p:nvPr/>
        </p:nvGrpSpPr>
        <p:grpSpPr>
          <a:xfrm>
            <a:off x="2625862" y="1526765"/>
            <a:ext cx="3460091" cy="4505419"/>
            <a:chOff x="2962081" y="1526765"/>
            <a:chExt cx="3123872" cy="4067625"/>
          </a:xfrm>
        </p:grpSpPr>
        <p:sp>
          <p:nvSpPr>
            <p:cNvPr id="52" name="Rectangle 51">
              <a:extLst>
                <a:ext uri="{FF2B5EF4-FFF2-40B4-BE49-F238E27FC236}">
                  <a16:creationId xmlns:a16="http://schemas.microsoft.com/office/drawing/2014/main" id="{AD812DE6-9E11-AB1E-75C9-A982921C0EBA}"/>
                </a:ext>
              </a:extLst>
            </p:cNvPr>
            <p:cNvSpPr/>
            <p:nvPr/>
          </p:nvSpPr>
          <p:spPr bwMode="auto">
            <a:xfrm>
              <a:off x="2962081" y="1526765"/>
              <a:ext cx="3123872" cy="4067625"/>
            </a:xfrm>
            <a:prstGeom prst="rect">
              <a:avLst/>
            </a:prstGeom>
            <a:solidFill>
              <a:srgbClr val="F2F2F2"/>
            </a:solidFill>
            <a:ln w="9525" cap="flat" cmpd="sng" algn="ctr">
              <a:noFill/>
              <a:prstDash val="solid"/>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E6DEE4AB-F59D-35F6-78D2-5FFC3E1AF06C}"/>
                </a:ext>
              </a:extLst>
            </p:cNvPr>
            <p:cNvSpPr txBox="1"/>
            <p:nvPr/>
          </p:nvSpPr>
          <p:spPr>
            <a:xfrm>
              <a:off x="3046184" y="1639762"/>
              <a:ext cx="2946030" cy="677456"/>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rPr>
                <a:t>LOB Application Web and App tier (ASP.NET/Java web apps)</a:t>
              </a:r>
            </a:p>
          </p:txBody>
        </p:sp>
        <p:sp>
          <p:nvSpPr>
            <p:cNvPr id="54" name="Rectangle: Rounded Corners 61">
              <a:extLst>
                <a:ext uri="{FF2B5EF4-FFF2-40B4-BE49-F238E27FC236}">
                  <a16:creationId xmlns:a16="http://schemas.microsoft.com/office/drawing/2014/main" id="{4918014D-0693-6CAE-991B-EB39977B71C7}"/>
                </a:ext>
              </a:extLst>
            </p:cNvPr>
            <p:cNvSpPr/>
            <p:nvPr/>
          </p:nvSpPr>
          <p:spPr bwMode="auto">
            <a:xfrm>
              <a:off x="3652294" y="2333463"/>
              <a:ext cx="1754488" cy="2935121"/>
            </a:xfrm>
            <a:prstGeom prst="roundRect">
              <a:avLst>
                <a:gd name="adj" fmla="val 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defTabSz="913927"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5" name="Picture 54">
              <a:extLst>
                <a:ext uri="{FF2B5EF4-FFF2-40B4-BE49-F238E27FC236}">
                  <a16:creationId xmlns:a16="http://schemas.microsoft.com/office/drawing/2014/main" id="{A2B2581D-392B-E1D2-495F-27E9A71A52C9}"/>
                </a:ext>
              </a:extLst>
            </p:cNvPr>
            <p:cNvPicPr>
              <a:picLocks noChangeAspect="1"/>
            </p:cNvPicPr>
            <p:nvPr/>
          </p:nvPicPr>
          <p:blipFill>
            <a:blip r:embed="rId16"/>
            <a:stretch>
              <a:fillRect/>
            </a:stretch>
          </p:blipFill>
          <p:spPr>
            <a:xfrm>
              <a:off x="4379505" y="2370033"/>
              <a:ext cx="895589" cy="819599"/>
            </a:xfrm>
            <a:prstGeom prst="rect">
              <a:avLst/>
            </a:prstGeom>
          </p:spPr>
        </p:pic>
        <p:sp>
          <p:nvSpPr>
            <p:cNvPr id="56" name="server" title="Icon of a server tower">
              <a:extLst>
                <a:ext uri="{FF2B5EF4-FFF2-40B4-BE49-F238E27FC236}">
                  <a16:creationId xmlns:a16="http://schemas.microsoft.com/office/drawing/2014/main" id="{02268722-EA45-D999-B61B-023EDEA6F7F7}"/>
                </a:ext>
              </a:extLst>
            </p:cNvPr>
            <p:cNvSpPr>
              <a:spLocks noChangeAspect="1" noEditPoints="1"/>
            </p:cNvSpPr>
            <p:nvPr/>
          </p:nvSpPr>
          <p:spPr bwMode="auto">
            <a:xfrm>
              <a:off x="3956223" y="3283493"/>
              <a:ext cx="845245" cy="113402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pic>
          <p:nvPicPr>
            <p:cNvPr id="57" name="Picture 2" descr="How To Make A Executable File From Your Java Code | by Sulabh ...">
              <a:extLst>
                <a:ext uri="{FF2B5EF4-FFF2-40B4-BE49-F238E27FC236}">
                  <a16:creationId xmlns:a16="http://schemas.microsoft.com/office/drawing/2014/main" id="{607433DD-F7D2-9D1E-FDE0-10595B5D231A}"/>
                </a:ext>
              </a:extLst>
            </p:cNvPr>
            <p:cNvPicPr>
              <a:picLocks noChangeAspect="1" noChangeArrowheads="1"/>
            </p:cNvPicPr>
            <p:nvPr/>
          </p:nvPicPr>
          <p:blipFill rotWithShape="1">
            <a:blip r:embed="rId17" cstate="print">
              <a:extLst>
                <a:ext uri="{28A0092B-C50C-407E-A947-70E740481C1C}">
                  <a14:useLocalDpi xmlns:a14="http://schemas.microsoft.com/office/drawing/2010/main"/>
                </a:ext>
              </a:extLst>
            </a:blip>
            <a:srcRect/>
            <a:stretch/>
          </p:blipFill>
          <p:spPr bwMode="auto">
            <a:xfrm>
              <a:off x="4009716" y="4539381"/>
              <a:ext cx="480304" cy="47778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ASP.NET file extensions">
              <a:extLst>
                <a:ext uri="{FF2B5EF4-FFF2-40B4-BE49-F238E27FC236}">
                  <a16:creationId xmlns:a16="http://schemas.microsoft.com/office/drawing/2014/main" id="{46764596-15AE-E2F5-B8EC-1C9D36C706FA}"/>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4468097" y="4633242"/>
              <a:ext cx="480304" cy="480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9" name="Group 58" descr="Azure Migrate Server migration">
            <a:extLst>
              <a:ext uri="{FF2B5EF4-FFF2-40B4-BE49-F238E27FC236}">
                <a16:creationId xmlns:a16="http://schemas.microsoft.com/office/drawing/2014/main" id="{5DE3FFE4-F389-C162-4999-796113B6A7D9}"/>
              </a:ext>
            </a:extLst>
          </p:cNvPr>
          <p:cNvGrpSpPr/>
          <p:nvPr/>
        </p:nvGrpSpPr>
        <p:grpSpPr>
          <a:xfrm>
            <a:off x="5666456" y="1799710"/>
            <a:ext cx="2250012" cy="788255"/>
            <a:chOff x="5666456" y="1799710"/>
            <a:chExt cx="2250012" cy="788255"/>
          </a:xfrm>
        </p:grpSpPr>
        <p:cxnSp>
          <p:nvCxnSpPr>
            <p:cNvPr id="60" name="Straight Arrow Connector 59">
              <a:extLst>
                <a:ext uri="{FF2B5EF4-FFF2-40B4-BE49-F238E27FC236}">
                  <a16:creationId xmlns:a16="http://schemas.microsoft.com/office/drawing/2014/main" id="{A57F308A-95BB-7C18-7ACC-87DBFD4916B6}"/>
                </a:ext>
              </a:extLst>
            </p:cNvPr>
            <p:cNvCxnSpPr>
              <a:cxnSpLocks/>
            </p:cNvCxnSpPr>
            <p:nvPr/>
          </p:nvCxnSpPr>
          <p:spPr>
            <a:xfrm>
              <a:off x="5666456" y="2198067"/>
              <a:ext cx="2250012" cy="0"/>
            </a:xfrm>
            <a:prstGeom prst="straightConnector1">
              <a:avLst/>
            </a:prstGeom>
            <a:noFill/>
            <a:ln w="19050" cap="flat" cmpd="sng" algn="ctr">
              <a:solidFill>
                <a:srgbClr val="0078D4"/>
              </a:solidFill>
              <a:prstDash val="sysDot"/>
              <a:round/>
              <a:headEnd type="none" w="med" len="med"/>
              <a:tailEnd type="triangle" w="med" len="med"/>
            </a:ln>
            <a:effectLst/>
          </p:spPr>
        </p:cxnSp>
        <p:sp>
          <p:nvSpPr>
            <p:cNvPr id="61" name="TextBox 60">
              <a:extLst>
                <a:ext uri="{FF2B5EF4-FFF2-40B4-BE49-F238E27FC236}">
                  <a16:creationId xmlns:a16="http://schemas.microsoft.com/office/drawing/2014/main" id="{B350DC6D-51FF-BDAB-6792-83C803AFEC07}"/>
                </a:ext>
              </a:extLst>
            </p:cNvPr>
            <p:cNvSpPr txBox="1"/>
            <p:nvPr/>
          </p:nvSpPr>
          <p:spPr>
            <a:xfrm>
              <a:off x="6022138" y="1799710"/>
              <a:ext cx="1820963" cy="788255"/>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latin typeface="Segoe UI Semibold"/>
                </a:rPr>
                <a:t>Azure Migrate</a:t>
              </a:r>
              <a:br>
                <a:rPr kumimoji="0" lang="en-US" sz="1200" b="0" i="0" u="none" strike="noStrike" kern="0" cap="none" spc="0" normalizeH="0" baseline="0" noProof="0">
                  <a:ln>
                    <a:noFill/>
                  </a:ln>
                  <a:effectLst/>
                  <a:uLnTx/>
                  <a:uFillTx/>
                  <a:latin typeface="Segoe UI Semibold"/>
                </a:rPr>
              </a:br>
              <a:br>
                <a:rPr kumimoji="0" lang="en-US" sz="1200" b="0" i="0" u="none" strike="noStrike" kern="0" cap="none" spc="0" normalizeH="0" baseline="0" noProof="0">
                  <a:ln>
                    <a:noFill/>
                  </a:ln>
                  <a:effectLst/>
                  <a:uLnTx/>
                  <a:uFillTx/>
                  <a:latin typeface="Segoe UI Semibold"/>
                </a:rPr>
              </a:br>
              <a:r>
                <a:rPr kumimoji="0" lang="en-US" sz="1200" b="0" i="0" u="none" strike="noStrike" kern="0" cap="none" spc="0" normalizeH="0" baseline="0" noProof="0">
                  <a:ln>
                    <a:noFill/>
                  </a:ln>
                  <a:effectLst/>
                  <a:uLnTx/>
                  <a:uFillTx/>
                  <a:latin typeface="Segoe UI Semibold"/>
                </a:rPr>
                <a:t>Server migration</a:t>
              </a:r>
            </a:p>
          </p:txBody>
        </p:sp>
      </p:grpSp>
      <p:grpSp>
        <p:nvGrpSpPr>
          <p:cNvPr id="67" name="Group 66" descr="Azure Migrate App containerization">
            <a:extLst>
              <a:ext uri="{FF2B5EF4-FFF2-40B4-BE49-F238E27FC236}">
                <a16:creationId xmlns:a16="http://schemas.microsoft.com/office/drawing/2014/main" id="{A6F406CA-C6B7-0C3B-9B80-E0165D738D27}"/>
              </a:ext>
            </a:extLst>
          </p:cNvPr>
          <p:cNvGrpSpPr/>
          <p:nvPr/>
        </p:nvGrpSpPr>
        <p:grpSpPr>
          <a:xfrm>
            <a:off x="5666456" y="3292587"/>
            <a:ext cx="2250012" cy="788255"/>
            <a:chOff x="5666456" y="3143732"/>
            <a:chExt cx="2250012" cy="788255"/>
          </a:xfrm>
        </p:grpSpPr>
        <p:cxnSp>
          <p:nvCxnSpPr>
            <p:cNvPr id="68" name="Straight Arrow Connector 67">
              <a:extLst>
                <a:ext uri="{FF2B5EF4-FFF2-40B4-BE49-F238E27FC236}">
                  <a16:creationId xmlns:a16="http://schemas.microsoft.com/office/drawing/2014/main" id="{9F70244A-2372-2366-1D75-609613AE118D}"/>
                </a:ext>
              </a:extLst>
            </p:cNvPr>
            <p:cNvCxnSpPr>
              <a:cxnSpLocks/>
            </p:cNvCxnSpPr>
            <p:nvPr/>
          </p:nvCxnSpPr>
          <p:spPr>
            <a:xfrm>
              <a:off x="5666456" y="3535743"/>
              <a:ext cx="2250012" cy="0"/>
            </a:xfrm>
            <a:prstGeom prst="straightConnector1">
              <a:avLst/>
            </a:prstGeom>
            <a:noFill/>
            <a:ln w="19050" cap="flat" cmpd="sng" algn="ctr">
              <a:solidFill>
                <a:srgbClr val="0078D4"/>
              </a:solidFill>
              <a:prstDash val="sysDot"/>
              <a:round/>
              <a:headEnd type="none" w="med" len="med"/>
              <a:tailEnd type="triangle" w="med" len="med"/>
            </a:ln>
            <a:effectLst/>
          </p:spPr>
        </p:cxnSp>
        <p:sp>
          <p:nvSpPr>
            <p:cNvPr id="69" name="TextBox 68">
              <a:extLst>
                <a:ext uri="{FF2B5EF4-FFF2-40B4-BE49-F238E27FC236}">
                  <a16:creationId xmlns:a16="http://schemas.microsoft.com/office/drawing/2014/main" id="{E15A649E-C28A-4A1C-5E2F-161E87CCCBFD}"/>
                </a:ext>
              </a:extLst>
            </p:cNvPr>
            <p:cNvSpPr txBox="1"/>
            <p:nvPr/>
          </p:nvSpPr>
          <p:spPr>
            <a:xfrm>
              <a:off x="6022138" y="3143732"/>
              <a:ext cx="1820963" cy="788255"/>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effectLst/>
                  <a:uLnTx/>
                  <a:uFillTx/>
                  <a:latin typeface="Segoe UI Semibold"/>
                </a:rPr>
                <a:t>Azure Migrate</a:t>
              </a:r>
              <a:br>
                <a:rPr kumimoji="0" lang="en-US" sz="1200" b="0" i="0" u="none" strike="noStrike" kern="0" cap="none" spc="0" normalizeH="0" baseline="0" noProof="0" dirty="0">
                  <a:ln>
                    <a:noFill/>
                  </a:ln>
                  <a:effectLst/>
                  <a:uLnTx/>
                  <a:uFillTx/>
                  <a:latin typeface="Segoe UI Semibold"/>
                </a:rPr>
              </a:br>
              <a:br>
                <a:rPr kumimoji="0" lang="en-US" sz="1200" b="0" i="0" u="none" strike="noStrike" kern="0" cap="none" spc="0" normalizeH="0" baseline="0" noProof="0" dirty="0">
                  <a:ln>
                    <a:noFill/>
                  </a:ln>
                  <a:effectLst/>
                  <a:uLnTx/>
                  <a:uFillTx/>
                  <a:latin typeface="Segoe UI Semibold"/>
                </a:rPr>
              </a:br>
              <a:r>
                <a:rPr kumimoji="0" lang="en-US" sz="1200" b="0" i="0" u="none" strike="noStrike" kern="0" cap="none" spc="0" normalizeH="0" baseline="0" noProof="0" dirty="0">
                  <a:ln>
                    <a:noFill/>
                  </a:ln>
                  <a:effectLst/>
                  <a:uLnTx/>
                  <a:uFillTx/>
                  <a:latin typeface="Segoe UI Semibold"/>
                </a:rPr>
                <a:t>Web app </a:t>
              </a:r>
              <a:r>
                <a:rPr lang="en-US" sz="1200" kern="0" dirty="0">
                  <a:latin typeface="Segoe UI Semibold"/>
                </a:rPr>
                <a:t>migration</a:t>
              </a:r>
              <a:endParaRPr kumimoji="0" lang="en-US" sz="1200" b="0" i="0" u="none" strike="noStrike" kern="0" cap="none" spc="0" normalizeH="0" baseline="0" noProof="0" dirty="0">
                <a:ln>
                  <a:noFill/>
                </a:ln>
                <a:effectLst/>
                <a:uLnTx/>
                <a:uFillTx/>
                <a:latin typeface="Segoe UI Semibold"/>
              </a:endParaRPr>
            </a:p>
          </p:txBody>
        </p:sp>
      </p:grpSp>
      <p:grpSp>
        <p:nvGrpSpPr>
          <p:cNvPr id="74" name="Group 73" descr="Azure Migrate App containerization">
            <a:extLst>
              <a:ext uri="{FF2B5EF4-FFF2-40B4-BE49-F238E27FC236}">
                <a16:creationId xmlns:a16="http://schemas.microsoft.com/office/drawing/2014/main" id="{0E84C7CC-F5F1-A18C-4F38-2B591866E223}"/>
              </a:ext>
            </a:extLst>
          </p:cNvPr>
          <p:cNvGrpSpPr/>
          <p:nvPr/>
        </p:nvGrpSpPr>
        <p:grpSpPr>
          <a:xfrm>
            <a:off x="5666456" y="4904406"/>
            <a:ext cx="2250012" cy="788255"/>
            <a:chOff x="5666456" y="4507461"/>
            <a:chExt cx="2250012" cy="788255"/>
          </a:xfrm>
        </p:grpSpPr>
        <p:cxnSp>
          <p:nvCxnSpPr>
            <p:cNvPr id="75" name="Straight Arrow Connector 74">
              <a:extLst>
                <a:ext uri="{FF2B5EF4-FFF2-40B4-BE49-F238E27FC236}">
                  <a16:creationId xmlns:a16="http://schemas.microsoft.com/office/drawing/2014/main" id="{E4738BFB-817B-32B5-C2D9-95ED2DD44CEE}"/>
                </a:ext>
              </a:extLst>
            </p:cNvPr>
            <p:cNvCxnSpPr>
              <a:cxnSpLocks/>
            </p:cNvCxnSpPr>
            <p:nvPr/>
          </p:nvCxnSpPr>
          <p:spPr>
            <a:xfrm>
              <a:off x="5666456" y="4913647"/>
              <a:ext cx="2250012" cy="0"/>
            </a:xfrm>
            <a:prstGeom prst="straightConnector1">
              <a:avLst/>
            </a:prstGeom>
            <a:noFill/>
            <a:ln w="19050" cap="flat" cmpd="sng" algn="ctr">
              <a:solidFill>
                <a:srgbClr val="0078D4"/>
              </a:solidFill>
              <a:prstDash val="sysDot"/>
              <a:round/>
              <a:headEnd type="none" w="med" len="med"/>
              <a:tailEnd type="triangle" w="med" len="med"/>
            </a:ln>
            <a:effectLst/>
          </p:spPr>
        </p:cxnSp>
        <p:sp>
          <p:nvSpPr>
            <p:cNvPr id="76" name="TextBox 75">
              <a:extLst>
                <a:ext uri="{FF2B5EF4-FFF2-40B4-BE49-F238E27FC236}">
                  <a16:creationId xmlns:a16="http://schemas.microsoft.com/office/drawing/2014/main" id="{82B54233-248E-1118-0626-1AC5E36AC59F}"/>
                </a:ext>
              </a:extLst>
            </p:cNvPr>
            <p:cNvSpPr txBox="1"/>
            <p:nvPr/>
          </p:nvSpPr>
          <p:spPr>
            <a:xfrm>
              <a:off x="6022138" y="4507461"/>
              <a:ext cx="1894330" cy="788255"/>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dirty="0">
                  <a:ln>
                    <a:noFill/>
                  </a:ln>
                  <a:effectLst/>
                  <a:uLnTx/>
                  <a:uFillTx/>
                  <a:latin typeface="Segoe UI Semibold"/>
                </a:rPr>
                <a:t>Azure Migrate</a:t>
              </a:r>
              <a:br>
                <a:rPr kumimoji="0" lang="en-US" sz="1200" b="0" i="0" u="none" strike="noStrike" kern="0" cap="none" spc="0" normalizeH="0" baseline="0" noProof="0" dirty="0">
                  <a:ln>
                    <a:noFill/>
                  </a:ln>
                  <a:effectLst/>
                  <a:uLnTx/>
                  <a:uFillTx/>
                  <a:latin typeface="Segoe UI Semibold"/>
                </a:rPr>
              </a:br>
              <a:br>
                <a:rPr kumimoji="0" lang="en-US" sz="1200" b="0" i="0" u="none" strike="noStrike" kern="0" cap="none" spc="0" normalizeH="0" baseline="0" noProof="0" dirty="0">
                  <a:ln>
                    <a:noFill/>
                  </a:ln>
                  <a:effectLst/>
                  <a:uLnTx/>
                  <a:uFillTx/>
                  <a:latin typeface="Segoe UI Semibold"/>
                </a:rPr>
              </a:br>
              <a:r>
                <a:rPr kumimoji="0" lang="en-US" sz="1200" b="0" i="0" u="none" strike="noStrike" kern="0" cap="none" spc="0" normalizeH="0" baseline="0" noProof="0" dirty="0">
                  <a:ln>
                    <a:noFill/>
                  </a:ln>
                  <a:effectLst/>
                  <a:uLnTx/>
                  <a:uFillTx/>
                  <a:latin typeface="Segoe UI Semibold"/>
                </a:rPr>
                <a:t>App containerization</a:t>
              </a:r>
            </a:p>
          </p:txBody>
        </p:sp>
      </p:grpSp>
    </p:spTree>
    <p:extLst>
      <p:ext uri="{BB962C8B-B14F-4D97-AF65-F5344CB8AC3E}">
        <p14:creationId xmlns:p14="http://schemas.microsoft.com/office/powerpoint/2010/main" val="9730928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6DB9104-6FB4-44F6-E23B-F1D3ABBC3D58}"/>
              </a:ext>
            </a:extLst>
          </p:cNvPr>
          <p:cNvSpPr>
            <a:spLocks noGrp="1"/>
          </p:cNvSpPr>
          <p:nvPr>
            <p:ph type="title"/>
          </p:nvPr>
        </p:nvSpPr>
        <p:spPr/>
        <p:txBody>
          <a:bodyPr/>
          <a:lstStyle/>
          <a:p>
            <a:r>
              <a:rPr lang="en-US" dirty="0"/>
              <a:t>Basic Web Application Architecture on Azure</a:t>
            </a:r>
          </a:p>
        </p:txBody>
      </p:sp>
      <p:pic>
        <p:nvPicPr>
          <p:cNvPr id="5" name="Content Placeholder 4" descr="Diagram&#10;&#10;Description automatically generated">
            <a:extLst>
              <a:ext uri="{FF2B5EF4-FFF2-40B4-BE49-F238E27FC236}">
                <a16:creationId xmlns:a16="http://schemas.microsoft.com/office/drawing/2014/main" id="{41930913-A1DF-1D74-8689-9CAD99268FE7}"/>
              </a:ext>
            </a:extLst>
          </p:cNvPr>
          <p:cNvPicPr>
            <a:picLocks noGrp="1" noChangeAspect="1"/>
          </p:cNvPicPr>
          <p:nvPr>
            <p:ph sz="quarter" idx="10"/>
          </p:nvPr>
        </p:nvPicPr>
        <p:blipFill>
          <a:blip r:embed="rId2">
            <a:extLst>
              <a:ext uri="{28A0092B-C50C-407E-A947-70E740481C1C}">
                <a14:useLocalDpi xmlns:a14="http://schemas.microsoft.com/office/drawing/2010/main"/>
              </a:ext>
            </a:extLst>
          </a:blip>
          <a:stretch>
            <a:fillRect/>
          </a:stretch>
        </p:blipFill>
        <p:spPr>
          <a:xfrm>
            <a:off x="1686967" y="1435100"/>
            <a:ext cx="8813304" cy="4833938"/>
          </a:xfrm>
          <a:noFill/>
        </p:spPr>
      </p:pic>
    </p:spTree>
    <p:extLst>
      <p:ext uri="{BB962C8B-B14F-4D97-AF65-F5344CB8AC3E}">
        <p14:creationId xmlns:p14="http://schemas.microsoft.com/office/powerpoint/2010/main" val="230145360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337C2-66BB-555D-06CB-AF65291AE498}"/>
              </a:ext>
            </a:extLst>
          </p:cNvPr>
          <p:cNvSpPr txBox="1">
            <a:spLocks/>
          </p:cNvSpPr>
          <p:nvPr/>
        </p:nvSpPr>
        <p:spPr>
          <a:xfrm>
            <a:off x="464086" y="240118"/>
            <a:ext cx="11018520" cy="615553"/>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solidFill>
                  <a:srgbClr val="282828"/>
                </a:solidFill>
                <a:effectLst/>
                <a:uLnTx/>
                <a:uFillTx/>
                <a:latin typeface="Segoe UI Semibold"/>
                <a:ea typeface="+mn-ea"/>
                <a:cs typeface="Segoe UI" pitchFamily="34" charset="0"/>
              </a:rPr>
              <a:t>App Service Features</a:t>
            </a:r>
          </a:p>
        </p:txBody>
      </p:sp>
      <p:grpSp>
        <p:nvGrpSpPr>
          <p:cNvPr id="3" name="Group 2" descr="Chart showing Azure App Services">
            <a:extLst>
              <a:ext uri="{FF2B5EF4-FFF2-40B4-BE49-F238E27FC236}">
                <a16:creationId xmlns:a16="http://schemas.microsoft.com/office/drawing/2014/main" id="{B14D57E0-1E73-206C-C9C8-CD4E89A8F0FA}"/>
              </a:ext>
            </a:extLst>
          </p:cNvPr>
          <p:cNvGrpSpPr/>
          <p:nvPr/>
        </p:nvGrpSpPr>
        <p:grpSpPr>
          <a:xfrm>
            <a:off x="1619634" y="1460624"/>
            <a:ext cx="10117167" cy="2325188"/>
            <a:chOff x="1543434" y="3031026"/>
            <a:chExt cx="10117167" cy="2325188"/>
          </a:xfrm>
        </p:grpSpPr>
        <p:sp>
          <p:nvSpPr>
            <p:cNvPr id="4" name="TextBox 3" descr="Azure App Service">
              <a:extLst>
                <a:ext uri="{FF2B5EF4-FFF2-40B4-BE49-F238E27FC236}">
                  <a16:creationId xmlns:a16="http://schemas.microsoft.com/office/drawing/2014/main" id="{C0091653-F48C-67E8-76DA-E9D1FC5D1909}"/>
                </a:ext>
              </a:extLst>
            </p:cNvPr>
            <p:cNvSpPr txBox="1"/>
            <p:nvPr/>
          </p:nvSpPr>
          <p:spPr>
            <a:xfrm>
              <a:off x="2613999" y="3031026"/>
              <a:ext cx="2632625" cy="369332"/>
            </a:xfrm>
            <a:prstGeom prst="rect">
              <a:avLst/>
            </a:prstGeom>
            <a:noFill/>
          </p:spPr>
          <p:txBody>
            <a:bodyPr wrap="square" rtlCol="0">
              <a:spAutoFit/>
            </a:bodyPr>
            <a:lstStyle>
              <a:defPPr>
                <a:defRPr lang="en-US"/>
              </a:defPPr>
              <a:lvl1pPr algn="ctr">
                <a:lnSpc>
                  <a:spcPct val="90000"/>
                </a:lnSpc>
                <a:defRPr sz="1400" kern="0">
                  <a:latin typeface="Segoe UI Semibold" panose="020B0702040204020203" pitchFamily="34" charset="0"/>
                  <a:cs typeface="Segoe UI Semibold" panose="020B0702040204020203" pitchFamily="34" charset="0"/>
                </a:defRPr>
              </a:lvl1pPr>
            </a:lstStyle>
            <a:p>
              <a:pPr marL="0" marR="0" lvl="0" indent="0" algn="l" defTabSz="448193" eaLnBrk="1" fontAlgn="auto" latinLnBrk="0" hangingPunct="1">
                <a:lnSpc>
                  <a:spcPct val="90000"/>
                </a:lnSpc>
                <a:spcBef>
                  <a:spcPts val="0"/>
                </a:spcBef>
                <a:spcAft>
                  <a:spcPts val="0"/>
                </a:spcAft>
                <a:buClrTx/>
                <a:buSzTx/>
                <a:buFontTx/>
                <a:buNone/>
                <a:tabLst/>
                <a:defRPr/>
              </a:pPr>
              <a:r>
                <a:rPr kumimoji="0" lang="en-US" sz="2000" b="0" i="0" u="none" strike="noStrike" kern="0" cap="none" spc="0" normalizeH="0" baseline="0" noProof="0">
                  <a:ln>
                    <a:noFill/>
                  </a:ln>
                  <a:solidFill>
                    <a:srgbClr val="282828"/>
                  </a:solidFill>
                  <a:effectLst/>
                  <a:uLnTx/>
                  <a:uFillTx/>
                  <a:latin typeface="Segoe UI Semibold" panose="020B0702040204020203" pitchFamily="34" charset="0"/>
                  <a:cs typeface="Segoe UI Semibold" panose="020B0702040204020203" pitchFamily="34" charset="0"/>
                </a:rPr>
                <a:t>Azure App Service</a:t>
              </a:r>
            </a:p>
          </p:txBody>
        </p:sp>
        <p:cxnSp>
          <p:nvCxnSpPr>
            <p:cNvPr id="5" name="Straight Arrow Connector 4" descr="arrow">
              <a:extLst>
                <a:ext uri="{FF2B5EF4-FFF2-40B4-BE49-F238E27FC236}">
                  <a16:creationId xmlns:a16="http://schemas.microsoft.com/office/drawing/2014/main" id="{7C83A934-18AC-DCF7-0EE8-7B98F617F36E}"/>
                </a:ext>
              </a:extLst>
            </p:cNvPr>
            <p:cNvCxnSpPr>
              <a:cxnSpLocks/>
            </p:cNvCxnSpPr>
            <p:nvPr/>
          </p:nvCxnSpPr>
          <p:spPr>
            <a:xfrm>
              <a:off x="1543434" y="3252571"/>
              <a:ext cx="346702" cy="0"/>
            </a:xfrm>
            <a:prstGeom prst="straightConnector1">
              <a:avLst/>
            </a:prstGeom>
            <a:noFill/>
            <a:ln w="15875" cap="flat" cmpd="sng" algn="ctr">
              <a:solidFill>
                <a:srgbClr val="6C6E6C"/>
              </a:solidFill>
              <a:prstDash val="solid"/>
              <a:headEnd type="none"/>
              <a:tailEnd type="arrow" w="lg" len="sm"/>
            </a:ln>
            <a:effectLst/>
          </p:spPr>
        </p:cxnSp>
        <p:sp>
          <p:nvSpPr>
            <p:cNvPr id="6" name="Rectangle 5" descr="box">
              <a:extLst>
                <a:ext uri="{FF2B5EF4-FFF2-40B4-BE49-F238E27FC236}">
                  <a16:creationId xmlns:a16="http://schemas.microsoft.com/office/drawing/2014/main" id="{2F27D58E-1379-8955-F1D1-F60A5F734301}"/>
                </a:ext>
              </a:extLst>
            </p:cNvPr>
            <p:cNvSpPr/>
            <p:nvPr/>
          </p:nvSpPr>
          <p:spPr bwMode="auto">
            <a:xfrm>
              <a:off x="2178089" y="3574564"/>
              <a:ext cx="9428694" cy="1781650"/>
            </a:xfrm>
            <a:prstGeom prst="rect">
              <a:avLst/>
            </a:prstGeom>
            <a:noFill/>
            <a:ln w="15875" cap="flat" cmpd="sng" algn="ctr">
              <a:solidFill>
                <a:srgbClr val="2E2F2E"/>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282828"/>
                </a:solidFill>
                <a:effectLst/>
                <a:uLnTx/>
                <a:uFillTx/>
              </a:endParaRPr>
            </a:p>
          </p:txBody>
        </p:sp>
        <p:pic>
          <p:nvPicPr>
            <p:cNvPr id="7" name="App Service" descr="App Service">
              <a:extLst>
                <a:ext uri="{FF2B5EF4-FFF2-40B4-BE49-F238E27FC236}">
                  <a16:creationId xmlns:a16="http://schemas.microsoft.com/office/drawing/2014/main" id="{F8BD50B9-6806-3161-3FC1-48960E59017E}"/>
                </a:ext>
              </a:extLst>
            </p:cNvPr>
            <p:cNvPicPr>
              <a:picLocks noChangeAspect="1"/>
            </p:cNvPicPr>
            <p:nvPr/>
          </p:nvPicPr>
          <p:blipFill>
            <a:blip r:embed="rId2"/>
            <a:stretch>
              <a:fillRect/>
            </a:stretch>
          </p:blipFill>
          <p:spPr>
            <a:xfrm>
              <a:off x="2178089" y="3031097"/>
              <a:ext cx="369776" cy="369190"/>
            </a:xfrm>
            <a:prstGeom prst="rect">
              <a:avLst/>
            </a:prstGeom>
          </p:spPr>
        </p:pic>
        <p:grpSp>
          <p:nvGrpSpPr>
            <p:cNvPr id="8" name="Group 7">
              <a:extLst>
                <a:ext uri="{FF2B5EF4-FFF2-40B4-BE49-F238E27FC236}">
                  <a16:creationId xmlns:a16="http://schemas.microsoft.com/office/drawing/2014/main" id="{E9BAD745-230B-87CC-4B6C-8224C205BA3D}"/>
                </a:ext>
              </a:extLst>
            </p:cNvPr>
            <p:cNvGrpSpPr/>
            <p:nvPr/>
          </p:nvGrpSpPr>
          <p:grpSpPr>
            <a:xfrm>
              <a:off x="2379638" y="3839116"/>
              <a:ext cx="9280963" cy="1252546"/>
              <a:chOff x="2425358" y="3808707"/>
              <a:chExt cx="9280963" cy="1252546"/>
            </a:xfrm>
          </p:grpSpPr>
          <p:grpSp>
            <p:nvGrpSpPr>
              <p:cNvPr id="9" name="Group 8">
                <a:extLst>
                  <a:ext uri="{FF2B5EF4-FFF2-40B4-BE49-F238E27FC236}">
                    <a16:creationId xmlns:a16="http://schemas.microsoft.com/office/drawing/2014/main" id="{E4617392-1222-FECE-33DE-A620CDDA2CBB}"/>
                  </a:ext>
                </a:extLst>
              </p:cNvPr>
              <p:cNvGrpSpPr/>
              <p:nvPr/>
            </p:nvGrpSpPr>
            <p:grpSpPr>
              <a:xfrm>
                <a:off x="2426914" y="4599588"/>
                <a:ext cx="9279407" cy="461665"/>
                <a:chOff x="2426914" y="4599588"/>
                <a:chExt cx="9279407" cy="461665"/>
              </a:xfrm>
            </p:grpSpPr>
            <p:sp>
              <p:nvSpPr>
                <p:cNvPr id="59" name="Rectangle 58">
                  <a:extLst>
                    <a:ext uri="{FF2B5EF4-FFF2-40B4-BE49-F238E27FC236}">
                      <a16:creationId xmlns:a16="http://schemas.microsoft.com/office/drawing/2014/main" id="{8802583E-0D33-CC88-EA3A-06983F6F2B00}"/>
                    </a:ext>
                  </a:extLst>
                </p:cNvPr>
                <p:cNvSpPr/>
                <p:nvPr/>
              </p:nvSpPr>
              <p:spPr>
                <a:xfrm>
                  <a:off x="2858641" y="4599588"/>
                  <a:ext cx="1499616" cy="461665"/>
                </a:xfrm>
                <a:prstGeom prst="rect">
                  <a:avLst/>
                </a:prstGeom>
              </p:spPr>
              <p:txBody>
                <a:bodyPr wrap="square">
                  <a:spAutoFit/>
                </a:bodyPr>
                <a:lstStyle/>
                <a:p>
                  <a:pPr marL="0" marR="0" lvl="0" indent="0" defTabSz="91420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cs typeface="Segoe UI" panose="020B0502040204020203" pitchFamily="34" charset="0"/>
                    </a:rPr>
                    <a:t>Testing in </a:t>
                  </a:r>
                  <a:br>
                    <a:rPr kumimoji="0" lang="en-US" sz="1200" b="0" i="0" u="none" strike="noStrike" kern="0" cap="none" spc="0" normalizeH="0" baseline="0" noProof="0">
                      <a:ln>
                        <a:noFill/>
                      </a:ln>
                      <a:solidFill>
                        <a:srgbClr val="282828"/>
                      </a:solidFill>
                      <a:effectLst/>
                      <a:uLnTx/>
                      <a:uFillTx/>
                      <a:cs typeface="Segoe UI" panose="020B0502040204020203" pitchFamily="34" charset="0"/>
                    </a:rPr>
                  </a:br>
                  <a:r>
                    <a:rPr kumimoji="0" lang="en-US" sz="1200" b="0" i="0" u="none" strike="noStrike" kern="0" cap="none" spc="0" normalizeH="0" baseline="0" noProof="0">
                      <a:ln>
                        <a:noFill/>
                      </a:ln>
                      <a:solidFill>
                        <a:srgbClr val="282828"/>
                      </a:solidFill>
                      <a:effectLst/>
                      <a:uLnTx/>
                      <a:uFillTx/>
                      <a:cs typeface="Segoe UI" panose="020B0502040204020203" pitchFamily="34" charset="0"/>
                    </a:rPr>
                    <a:t>production</a:t>
                  </a:r>
                </a:p>
              </p:txBody>
            </p:sp>
            <p:sp>
              <p:nvSpPr>
                <p:cNvPr id="60" name="Rectangle 59">
                  <a:extLst>
                    <a:ext uri="{FF2B5EF4-FFF2-40B4-BE49-F238E27FC236}">
                      <a16:creationId xmlns:a16="http://schemas.microsoft.com/office/drawing/2014/main" id="{69D10C05-8FF2-10CE-74D6-6877ABBE4C24}"/>
                    </a:ext>
                  </a:extLst>
                </p:cNvPr>
                <p:cNvSpPr/>
                <p:nvPr/>
              </p:nvSpPr>
              <p:spPr>
                <a:xfrm>
                  <a:off x="4610703" y="4599588"/>
                  <a:ext cx="1499616" cy="461665"/>
                </a:xfrm>
                <a:prstGeom prst="rect">
                  <a:avLst/>
                </a:prstGeom>
              </p:spPr>
              <p:txBody>
                <a:bodyPr wrap="square">
                  <a:spAutoFit/>
                </a:bodyPr>
                <a:lstStyle/>
                <a:p>
                  <a:pPr marL="0" marR="0" lvl="0" indent="0" defTabSz="91420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cs typeface="Segoe UI" panose="020B0502040204020203" pitchFamily="34" charset="0"/>
                    </a:rPr>
                    <a:t>Auto scale and load balancing</a:t>
                  </a:r>
                </a:p>
              </p:txBody>
            </p:sp>
            <p:sp>
              <p:nvSpPr>
                <p:cNvPr id="61" name="Rectangle 60">
                  <a:extLst>
                    <a:ext uri="{FF2B5EF4-FFF2-40B4-BE49-F238E27FC236}">
                      <a16:creationId xmlns:a16="http://schemas.microsoft.com/office/drawing/2014/main" id="{81F11650-D87C-0B36-E5F0-ADC50D4C5F81}"/>
                    </a:ext>
                  </a:extLst>
                </p:cNvPr>
                <p:cNvSpPr/>
                <p:nvPr/>
              </p:nvSpPr>
              <p:spPr>
                <a:xfrm>
                  <a:off x="6530405" y="4599588"/>
                  <a:ext cx="1499616" cy="461665"/>
                </a:xfrm>
                <a:prstGeom prst="rect">
                  <a:avLst/>
                </a:prstGeom>
              </p:spPr>
              <p:txBody>
                <a:bodyPr wrap="square">
                  <a:spAutoFit/>
                </a:bodyPr>
                <a:lstStyle/>
                <a:p>
                  <a:pPr marL="0" marR="0" lvl="0" indent="0" defTabSz="91420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cs typeface="Segoe UI" panose="020B0502040204020203" pitchFamily="34" charset="0"/>
                    </a:rPr>
                    <a:t>Reduced operations costs</a:t>
                  </a:r>
                </a:p>
              </p:txBody>
            </p:sp>
            <p:sp>
              <p:nvSpPr>
                <p:cNvPr id="62" name="Rectangle 61">
                  <a:extLst>
                    <a:ext uri="{FF2B5EF4-FFF2-40B4-BE49-F238E27FC236}">
                      <a16:creationId xmlns:a16="http://schemas.microsoft.com/office/drawing/2014/main" id="{2C6F638B-43CC-5DC7-40E6-913BD8E6AE03}"/>
                    </a:ext>
                  </a:extLst>
                </p:cNvPr>
                <p:cNvSpPr/>
                <p:nvPr/>
              </p:nvSpPr>
              <p:spPr>
                <a:xfrm>
                  <a:off x="10206705" y="4599588"/>
                  <a:ext cx="1499616" cy="461665"/>
                </a:xfrm>
                <a:prstGeom prst="rect">
                  <a:avLst/>
                </a:prstGeom>
              </p:spPr>
              <p:txBody>
                <a:bodyPr wrap="square">
                  <a:spAutoFit/>
                </a:bodyPr>
                <a:lstStyle/>
                <a:p>
                  <a:pPr marL="0" marR="0" lvl="0" indent="0" defTabSz="91420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cs typeface="Segoe UI" panose="020B0502040204020203" pitchFamily="34" charset="0"/>
                    </a:rPr>
                    <a:t>AAD </a:t>
                  </a:r>
                  <a:br>
                    <a:rPr kumimoji="0" lang="en-US" sz="1200" b="0" i="0" u="none" strike="noStrike" kern="0" cap="none" spc="0" normalizeH="0" baseline="0" noProof="0">
                      <a:ln>
                        <a:noFill/>
                      </a:ln>
                      <a:solidFill>
                        <a:srgbClr val="282828"/>
                      </a:solidFill>
                      <a:effectLst/>
                      <a:uLnTx/>
                      <a:uFillTx/>
                      <a:cs typeface="Segoe UI" panose="020B0502040204020203" pitchFamily="34" charset="0"/>
                    </a:rPr>
                  </a:br>
                  <a:r>
                    <a:rPr kumimoji="0" lang="en-US" sz="1200" b="0" i="0" u="none" strike="noStrike" kern="0" cap="none" spc="0" normalizeH="0" baseline="0" noProof="0">
                      <a:ln>
                        <a:noFill/>
                      </a:ln>
                      <a:solidFill>
                        <a:srgbClr val="282828"/>
                      </a:solidFill>
                      <a:effectLst/>
                      <a:uLnTx/>
                      <a:uFillTx/>
                      <a:cs typeface="Segoe UI" panose="020B0502040204020203" pitchFamily="34" charset="0"/>
                    </a:rPr>
                    <a:t>integration</a:t>
                  </a:r>
                </a:p>
              </p:txBody>
            </p:sp>
            <p:sp>
              <p:nvSpPr>
                <p:cNvPr id="63" name="Rectangle 62">
                  <a:extLst>
                    <a:ext uri="{FF2B5EF4-FFF2-40B4-BE49-F238E27FC236}">
                      <a16:creationId xmlns:a16="http://schemas.microsoft.com/office/drawing/2014/main" id="{68849F86-0622-BFBD-2F8D-AD8A75BFA47C}"/>
                    </a:ext>
                  </a:extLst>
                </p:cNvPr>
                <p:cNvSpPr/>
                <p:nvPr/>
              </p:nvSpPr>
              <p:spPr>
                <a:xfrm>
                  <a:off x="8571367" y="4599588"/>
                  <a:ext cx="1499616" cy="461665"/>
                </a:xfrm>
                <a:prstGeom prst="rect">
                  <a:avLst/>
                </a:prstGeom>
              </p:spPr>
              <p:txBody>
                <a:bodyPr wrap="square">
                  <a:spAutoFit/>
                </a:bodyPr>
                <a:lstStyle/>
                <a:p>
                  <a:pPr marL="0" marR="0" lvl="0" indent="0" defTabSz="91420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cs typeface="Segoe UI" panose="020B0502040204020203" pitchFamily="34" charset="0"/>
                    </a:rPr>
                    <a:t>Security and compliance</a:t>
                  </a:r>
                </a:p>
              </p:txBody>
            </p:sp>
            <p:grpSp>
              <p:nvGrpSpPr>
                <p:cNvPr id="64" name="server 2" descr="server">
                  <a:extLst>
                    <a:ext uri="{FF2B5EF4-FFF2-40B4-BE49-F238E27FC236}">
                      <a16:creationId xmlns:a16="http://schemas.microsoft.com/office/drawing/2014/main" id="{DD5ED232-BF5E-AD0D-9DB1-E7295825CE2F}"/>
                    </a:ext>
                  </a:extLst>
                </p:cNvPr>
                <p:cNvGrpSpPr>
                  <a:grpSpLocks noChangeAspect="1"/>
                </p:cNvGrpSpPr>
                <p:nvPr/>
              </p:nvGrpSpPr>
              <p:grpSpPr bwMode="auto">
                <a:xfrm>
                  <a:off x="2426914" y="4673418"/>
                  <a:ext cx="352652" cy="314004"/>
                  <a:chOff x="1608" y="1359"/>
                  <a:chExt cx="292" cy="260"/>
                </a:xfrm>
              </p:grpSpPr>
              <p:sp>
                <p:nvSpPr>
                  <p:cNvPr id="82" name="AutoShape 11">
                    <a:extLst>
                      <a:ext uri="{FF2B5EF4-FFF2-40B4-BE49-F238E27FC236}">
                        <a16:creationId xmlns:a16="http://schemas.microsoft.com/office/drawing/2014/main" id="{A819A52F-8462-8596-9B8A-5B668AEF526A}"/>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83" name="Rectangle 13">
                    <a:extLst>
                      <a:ext uri="{FF2B5EF4-FFF2-40B4-BE49-F238E27FC236}">
                        <a16:creationId xmlns:a16="http://schemas.microsoft.com/office/drawing/2014/main" id="{39FE9DC1-6E4C-2DE1-3D0D-39D42D4DD95C}"/>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84" name="Rectangle 14">
                    <a:extLst>
                      <a:ext uri="{FF2B5EF4-FFF2-40B4-BE49-F238E27FC236}">
                        <a16:creationId xmlns:a16="http://schemas.microsoft.com/office/drawing/2014/main" id="{CF6780FF-BCAC-DDE1-F69C-8F62B1675609}"/>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85" name="Rectangle 15">
                    <a:extLst>
                      <a:ext uri="{FF2B5EF4-FFF2-40B4-BE49-F238E27FC236}">
                        <a16:creationId xmlns:a16="http://schemas.microsoft.com/office/drawing/2014/main" id="{27789424-AEC1-F325-FD54-6C8C65F93791}"/>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86" name="Rectangle 16">
                    <a:extLst>
                      <a:ext uri="{FF2B5EF4-FFF2-40B4-BE49-F238E27FC236}">
                        <a16:creationId xmlns:a16="http://schemas.microsoft.com/office/drawing/2014/main" id="{BC657CB0-DFF7-FE37-7102-3034B98C9E4E}"/>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87" name="Rectangle 17">
                    <a:extLst>
                      <a:ext uri="{FF2B5EF4-FFF2-40B4-BE49-F238E27FC236}">
                        <a16:creationId xmlns:a16="http://schemas.microsoft.com/office/drawing/2014/main" id="{2F95A04E-1B4C-6277-F894-E9B40F323ED3}"/>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88" name="Rectangle 18">
                    <a:extLst>
                      <a:ext uri="{FF2B5EF4-FFF2-40B4-BE49-F238E27FC236}">
                        <a16:creationId xmlns:a16="http://schemas.microsoft.com/office/drawing/2014/main" id="{0F663767-F236-06A1-4015-1BCDC345FFFF}"/>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89" name="Rectangle 19">
                    <a:extLst>
                      <a:ext uri="{FF2B5EF4-FFF2-40B4-BE49-F238E27FC236}">
                        <a16:creationId xmlns:a16="http://schemas.microsoft.com/office/drawing/2014/main" id="{33201FBC-8233-BA7C-C674-691C40288095}"/>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90" name="Rectangle 20">
                    <a:extLst>
                      <a:ext uri="{FF2B5EF4-FFF2-40B4-BE49-F238E27FC236}">
                        <a16:creationId xmlns:a16="http://schemas.microsoft.com/office/drawing/2014/main" id="{267A62C8-ECF7-E6E3-27A5-8C4ABE78EEC8}"/>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91" name="Rectangle 21">
                    <a:extLst>
                      <a:ext uri="{FF2B5EF4-FFF2-40B4-BE49-F238E27FC236}">
                        <a16:creationId xmlns:a16="http://schemas.microsoft.com/office/drawing/2014/main" id="{B70CC8AA-88ED-8C75-F68E-11738DC12CC3}"/>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92" name="Rectangle 22">
                    <a:extLst>
                      <a:ext uri="{FF2B5EF4-FFF2-40B4-BE49-F238E27FC236}">
                        <a16:creationId xmlns:a16="http://schemas.microsoft.com/office/drawing/2014/main" id="{DC05716C-B0D5-0A4F-F605-E869ADF64A0F}"/>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93" name="Rectangle 23">
                    <a:extLst>
                      <a:ext uri="{FF2B5EF4-FFF2-40B4-BE49-F238E27FC236}">
                        <a16:creationId xmlns:a16="http://schemas.microsoft.com/office/drawing/2014/main" id="{6DC30EE9-7DA2-12B5-57FF-173256D9D525}"/>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94" name="Rectangle 24">
                    <a:extLst>
                      <a:ext uri="{FF2B5EF4-FFF2-40B4-BE49-F238E27FC236}">
                        <a16:creationId xmlns:a16="http://schemas.microsoft.com/office/drawing/2014/main" id="{5EAADBD8-B918-BF95-6448-42B79097A61B}"/>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grpSp>
            <p:grpSp>
              <p:nvGrpSpPr>
                <p:cNvPr id="65" name="quick setup 2" descr="quick setup">
                  <a:extLst>
                    <a:ext uri="{FF2B5EF4-FFF2-40B4-BE49-F238E27FC236}">
                      <a16:creationId xmlns:a16="http://schemas.microsoft.com/office/drawing/2014/main" id="{E8A4F4A2-C86A-047F-053B-5A09B801A7F8}"/>
                    </a:ext>
                  </a:extLst>
                </p:cNvPr>
                <p:cNvGrpSpPr/>
                <p:nvPr/>
              </p:nvGrpSpPr>
              <p:grpSpPr>
                <a:xfrm>
                  <a:off x="4202619" y="4662929"/>
                  <a:ext cx="337350" cy="334982"/>
                  <a:chOff x="-2528889" y="2646363"/>
                  <a:chExt cx="452438" cy="449263"/>
                </a:xfrm>
              </p:grpSpPr>
              <p:sp>
                <p:nvSpPr>
                  <p:cNvPr id="77" name="Rectangle 128">
                    <a:extLst>
                      <a:ext uri="{FF2B5EF4-FFF2-40B4-BE49-F238E27FC236}">
                        <a16:creationId xmlns:a16="http://schemas.microsoft.com/office/drawing/2014/main" id="{AA6E9613-4A1D-3927-149A-917230E1F4C3}"/>
                      </a:ext>
                    </a:extLst>
                  </p:cNvPr>
                  <p:cNvSpPr>
                    <a:spLocks noChangeArrowheads="1"/>
                  </p:cNvSpPr>
                  <p:nvPr/>
                </p:nvSpPr>
                <p:spPr bwMode="auto">
                  <a:xfrm>
                    <a:off x="-2482851" y="2692401"/>
                    <a:ext cx="360363" cy="35718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282828"/>
                      </a:solidFill>
                      <a:effectLst/>
                      <a:uLnTx/>
                      <a:uFillTx/>
                    </a:endParaRPr>
                  </a:p>
                </p:txBody>
              </p:sp>
              <p:sp>
                <p:nvSpPr>
                  <p:cNvPr id="78" name="Rectangle 129">
                    <a:extLst>
                      <a:ext uri="{FF2B5EF4-FFF2-40B4-BE49-F238E27FC236}">
                        <a16:creationId xmlns:a16="http://schemas.microsoft.com/office/drawing/2014/main" id="{B22FD244-ECDF-77CB-E56C-6E42C9CB45B7}"/>
                      </a:ext>
                    </a:extLst>
                  </p:cNvPr>
                  <p:cNvSpPr>
                    <a:spLocks noChangeArrowheads="1"/>
                  </p:cNvSpPr>
                  <p:nvPr/>
                </p:nvSpPr>
                <p:spPr bwMode="auto">
                  <a:xfrm>
                    <a:off x="-2528889" y="2646363"/>
                    <a:ext cx="452438" cy="449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282828"/>
                      </a:solidFill>
                      <a:effectLst/>
                      <a:uLnTx/>
                      <a:uFillTx/>
                    </a:endParaRPr>
                  </a:p>
                </p:txBody>
              </p:sp>
              <p:sp>
                <p:nvSpPr>
                  <p:cNvPr id="79" name="Rectangle 130">
                    <a:extLst>
                      <a:ext uri="{FF2B5EF4-FFF2-40B4-BE49-F238E27FC236}">
                        <a16:creationId xmlns:a16="http://schemas.microsoft.com/office/drawing/2014/main" id="{43325C2B-4213-BED2-7ADB-35E54A3D68F2}"/>
                      </a:ext>
                    </a:extLst>
                  </p:cNvPr>
                  <p:cNvSpPr>
                    <a:spLocks noChangeArrowheads="1"/>
                  </p:cNvSpPr>
                  <p:nvPr/>
                </p:nvSpPr>
                <p:spPr bwMode="auto">
                  <a:xfrm>
                    <a:off x="-2528889" y="2882901"/>
                    <a:ext cx="214313" cy="2127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282828"/>
                      </a:solidFill>
                      <a:effectLst/>
                      <a:uLnTx/>
                      <a:uFillTx/>
                    </a:endParaRPr>
                  </a:p>
                </p:txBody>
              </p:sp>
              <p:sp>
                <p:nvSpPr>
                  <p:cNvPr id="80" name="Freeform 131">
                    <a:extLst>
                      <a:ext uri="{FF2B5EF4-FFF2-40B4-BE49-F238E27FC236}">
                        <a16:creationId xmlns:a16="http://schemas.microsoft.com/office/drawing/2014/main" id="{3079D0DA-82F6-4352-3B6E-4CA32AC67466}"/>
                      </a:ext>
                    </a:extLst>
                  </p:cNvPr>
                  <p:cNvSpPr>
                    <a:spLocks/>
                  </p:cNvSpPr>
                  <p:nvPr/>
                </p:nvSpPr>
                <p:spPr bwMode="auto">
                  <a:xfrm>
                    <a:off x="-2243139" y="2646363"/>
                    <a:ext cx="166688" cy="165100"/>
                  </a:xfrm>
                  <a:custGeom>
                    <a:avLst/>
                    <a:gdLst>
                      <a:gd name="T0" fmla="*/ 0 w 105"/>
                      <a:gd name="T1" fmla="*/ 0 h 104"/>
                      <a:gd name="T2" fmla="*/ 0 w 105"/>
                      <a:gd name="T3" fmla="*/ 29 h 104"/>
                      <a:gd name="T4" fmla="*/ 76 w 105"/>
                      <a:gd name="T5" fmla="*/ 29 h 104"/>
                      <a:gd name="T6" fmla="*/ 76 w 105"/>
                      <a:gd name="T7" fmla="*/ 104 h 104"/>
                      <a:gd name="T8" fmla="*/ 105 w 105"/>
                      <a:gd name="T9" fmla="*/ 104 h 104"/>
                      <a:gd name="T10" fmla="*/ 105 w 105"/>
                      <a:gd name="T11" fmla="*/ 0 h 104"/>
                      <a:gd name="T12" fmla="*/ 0 w 105"/>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105" h="104">
                        <a:moveTo>
                          <a:pt x="0" y="0"/>
                        </a:moveTo>
                        <a:lnTo>
                          <a:pt x="0" y="29"/>
                        </a:lnTo>
                        <a:lnTo>
                          <a:pt x="76" y="29"/>
                        </a:lnTo>
                        <a:lnTo>
                          <a:pt x="76" y="104"/>
                        </a:lnTo>
                        <a:lnTo>
                          <a:pt x="105" y="104"/>
                        </a:lnTo>
                        <a:lnTo>
                          <a:pt x="105"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282828"/>
                      </a:solidFill>
                      <a:effectLst/>
                      <a:uLnTx/>
                      <a:uFillTx/>
                    </a:endParaRPr>
                  </a:p>
                </p:txBody>
              </p:sp>
              <p:sp>
                <p:nvSpPr>
                  <p:cNvPr id="81" name="Freeform 132">
                    <a:extLst>
                      <a:ext uri="{FF2B5EF4-FFF2-40B4-BE49-F238E27FC236}">
                        <a16:creationId xmlns:a16="http://schemas.microsoft.com/office/drawing/2014/main" id="{36DA8F6C-ABD2-4B20-4D96-0C47DFBC84E7}"/>
                      </a:ext>
                    </a:extLst>
                  </p:cNvPr>
                  <p:cNvSpPr>
                    <a:spLocks/>
                  </p:cNvSpPr>
                  <p:nvPr/>
                </p:nvSpPr>
                <p:spPr bwMode="auto">
                  <a:xfrm>
                    <a:off x="-2430464" y="2744788"/>
                    <a:ext cx="255588" cy="252413"/>
                  </a:xfrm>
                  <a:custGeom>
                    <a:avLst/>
                    <a:gdLst>
                      <a:gd name="T0" fmla="*/ 131 w 161"/>
                      <a:gd name="T1" fmla="*/ 0 h 159"/>
                      <a:gd name="T2" fmla="*/ 56 w 161"/>
                      <a:gd name="T3" fmla="*/ 0 h 159"/>
                      <a:gd name="T4" fmla="*/ 56 w 161"/>
                      <a:gd name="T5" fmla="*/ 29 h 159"/>
                      <a:gd name="T6" fmla="*/ 110 w 161"/>
                      <a:gd name="T7" fmla="*/ 29 h 159"/>
                      <a:gd name="T8" fmla="*/ 0 w 161"/>
                      <a:gd name="T9" fmla="*/ 139 h 159"/>
                      <a:gd name="T10" fmla="*/ 21 w 161"/>
                      <a:gd name="T11" fmla="*/ 159 h 159"/>
                      <a:gd name="T12" fmla="*/ 131 w 161"/>
                      <a:gd name="T13" fmla="*/ 51 h 159"/>
                      <a:gd name="T14" fmla="*/ 131 w 161"/>
                      <a:gd name="T15" fmla="*/ 104 h 159"/>
                      <a:gd name="T16" fmla="*/ 161 w 161"/>
                      <a:gd name="T17" fmla="*/ 104 h 159"/>
                      <a:gd name="T18" fmla="*/ 161 w 161"/>
                      <a:gd name="T19" fmla="*/ 29 h 159"/>
                      <a:gd name="T20" fmla="*/ 161 w 161"/>
                      <a:gd name="T21" fmla="*/ 0 h 159"/>
                      <a:gd name="T22" fmla="*/ 131 w 161"/>
                      <a:gd name="T23" fmla="*/ 0 h 159"/>
                      <a:gd name="T24" fmla="*/ 131 w 161"/>
                      <a:gd name="T25"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1" h="159">
                        <a:moveTo>
                          <a:pt x="131" y="0"/>
                        </a:moveTo>
                        <a:lnTo>
                          <a:pt x="56" y="0"/>
                        </a:lnTo>
                        <a:lnTo>
                          <a:pt x="56" y="29"/>
                        </a:lnTo>
                        <a:lnTo>
                          <a:pt x="110" y="29"/>
                        </a:lnTo>
                        <a:lnTo>
                          <a:pt x="0" y="139"/>
                        </a:lnTo>
                        <a:lnTo>
                          <a:pt x="21" y="159"/>
                        </a:lnTo>
                        <a:lnTo>
                          <a:pt x="131" y="51"/>
                        </a:lnTo>
                        <a:lnTo>
                          <a:pt x="131" y="104"/>
                        </a:lnTo>
                        <a:lnTo>
                          <a:pt x="161" y="104"/>
                        </a:lnTo>
                        <a:lnTo>
                          <a:pt x="161" y="29"/>
                        </a:lnTo>
                        <a:lnTo>
                          <a:pt x="161" y="0"/>
                        </a:lnTo>
                        <a:lnTo>
                          <a:pt x="131" y="0"/>
                        </a:lnTo>
                        <a:lnTo>
                          <a:pt x="13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282828"/>
                      </a:solidFill>
                      <a:effectLst/>
                      <a:uLnTx/>
                      <a:uFillTx/>
                    </a:endParaRPr>
                  </a:p>
                </p:txBody>
              </p:sp>
            </p:grpSp>
            <p:grpSp>
              <p:nvGrpSpPr>
                <p:cNvPr id="66" name="data 4" descr="data, profit, cost savings">
                  <a:extLst>
                    <a:ext uri="{FF2B5EF4-FFF2-40B4-BE49-F238E27FC236}">
                      <a16:creationId xmlns:a16="http://schemas.microsoft.com/office/drawing/2014/main" id="{4F3F9056-6994-22A9-184F-8874D5817702}"/>
                    </a:ext>
                  </a:extLst>
                </p:cNvPr>
                <p:cNvGrpSpPr/>
                <p:nvPr/>
              </p:nvGrpSpPr>
              <p:grpSpPr>
                <a:xfrm>
                  <a:off x="6232183" y="4689630"/>
                  <a:ext cx="281581" cy="281580"/>
                  <a:chOff x="2631995" y="3078480"/>
                  <a:chExt cx="374920" cy="374918"/>
                </a:xfrm>
              </p:grpSpPr>
              <p:sp>
                <p:nvSpPr>
                  <p:cNvPr id="71" name="Freeform: Shape 70">
                    <a:extLst>
                      <a:ext uri="{FF2B5EF4-FFF2-40B4-BE49-F238E27FC236}">
                        <a16:creationId xmlns:a16="http://schemas.microsoft.com/office/drawing/2014/main" id="{4005159A-75D1-5238-CF80-D9886EE13AF4}"/>
                      </a:ext>
                    </a:extLst>
                  </p:cNvPr>
                  <p:cNvSpPr/>
                  <p:nvPr/>
                </p:nvSpPr>
                <p:spPr>
                  <a:xfrm>
                    <a:off x="2947497" y="3371850"/>
                    <a:ext cx="38652" cy="77303"/>
                  </a:xfrm>
                  <a:custGeom>
                    <a:avLst/>
                    <a:gdLst>
                      <a:gd name="connsiteX0" fmla="*/ 1166 w 38651"/>
                      <a:gd name="connsiteY0" fmla="*/ 79769 h 77302"/>
                      <a:gd name="connsiteX1" fmla="*/ 39946 w 38651"/>
                      <a:gd name="connsiteY1" fmla="*/ 79769 h 77302"/>
                      <a:gd name="connsiteX2" fmla="*/ 39946 w 38651"/>
                      <a:gd name="connsiteY2" fmla="*/ 1166 h 77302"/>
                      <a:gd name="connsiteX3" fmla="*/ 1166 w 38651"/>
                      <a:gd name="connsiteY3" fmla="*/ 1166 h 77302"/>
                      <a:gd name="connsiteX4" fmla="*/ 1166 w 38651"/>
                      <a:gd name="connsiteY4" fmla="*/ 79769 h 7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77302">
                        <a:moveTo>
                          <a:pt x="1166" y="79769"/>
                        </a:moveTo>
                        <a:lnTo>
                          <a:pt x="39946" y="79769"/>
                        </a:lnTo>
                        <a:lnTo>
                          <a:pt x="39946" y="1166"/>
                        </a:lnTo>
                        <a:lnTo>
                          <a:pt x="1166" y="1166"/>
                        </a:lnTo>
                        <a:lnTo>
                          <a:pt x="1166" y="79769"/>
                        </a:lnTo>
                        <a:close/>
                      </a:path>
                    </a:pathLst>
                  </a:custGeom>
                  <a:solidFill>
                    <a:srgbClr val="0078D4"/>
                  </a:solidFill>
                  <a:ln w="383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72" name="Freeform: Shape 71">
                    <a:extLst>
                      <a:ext uri="{FF2B5EF4-FFF2-40B4-BE49-F238E27FC236}">
                        <a16:creationId xmlns:a16="http://schemas.microsoft.com/office/drawing/2014/main" id="{5385D5ED-D7D2-4192-EA17-548DA7917EE9}"/>
                      </a:ext>
                    </a:extLst>
                  </p:cNvPr>
                  <p:cNvSpPr/>
                  <p:nvPr/>
                </p:nvSpPr>
                <p:spPr>
                  <a:xfrm>
                    <a:off x="2868955" y="3333395"/>
                    <a:ext cx="38652" cy="115954"/>
                  </a:xfrm>
                  <a:custGeom>
                    <a:avLst/>
                    <a:gdLst>
                      <a:gd name="connsiteX0" fmla="*/ 1166 w 38651"/>
                      <a:gd name="connsiteY0" fmla="*/ 118223 h 115954"/>
                      <a:gd name="connsiteX1" fmla="*/ 39946 w 38651"/>
                      <a:gd name="connsiteY1" fmla="*/ 118223 h 115954"/>
                      <a:gd name="connsiteX2" fmla="*/ 39946 w 38651"/>
                      <a:gd name="connsiteY2" fmla="*/ 1166 h 115954"/>
                      <a:gd name="connsiteX3" fmla="*/ 1166 w 38651"/>
                      <a:gd name="connsiteY3" fmla="*/ 1166 h 115954"/>
                      <a:gd name="connsiteX4" fmla="*/ 1166 w 38651"/>
                      <a:gd name="connsiteY4" fmla="*/ 118223 h 1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15954">
                        <a:moveTo>
                          <a:pt x="1166" y="118223"/>
                        </a:moveTo>
                        <a:lnTo>
                          <a:pt x="39946" y="118223"/>
                        </a:lnTo>
                        <a:lnTo>
                          <a:pt x="39946" y="1166"/>
                        </a:lnTo>
                        <a:lnTo>
                          <a:pt x="1166" y="1166"/>
                        </a:lnTo>
                        <a:lnTo>
                          <a:pt x="1166" y="118223"/>
                        </a:lnTo>
                        <a:close/>
                      </a:path>
                    </a:pathLst>
                  </a:custGeom>
                  <a:solidFill>
                    <a:srgbClr val="0078D4"/>
                  </a:solidFill>
                  <a:ln w="383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73" name="Freeform: Shape 72">
                    <a:extLst>
                      <a:ext uri="{FF2B5EF4-FFF2-40B4-BE49-F238E27FC236}">
                        <a16:creationId xmlns:a16="http://schemas.microsoft.com/office/drawing/2014/main" id="{52B27390-0A72-DE7C-0B48-DB788EEBE4FF}"/>
                      </a:ext>
                    </a:extLst>
                  </p:cNvPr>
                  <p:cNvSpPr/>
                  <p:nvPr/>
                </p:nvSpPr>
                <p:spPr>
                  <a:xfrm>
                    <a:off x="2713119" y="3157093"/>
                    <a:ext cx="38652" cy="293750"/>
                  </a:xfrm>
                  <a:custGeom>
                    <a:avLst/>
                    <a:gdLst>
                      <a:gd name="connsiteX0" fmla="*/ 1166 w 38651"/>
                      <a:gd name="connsiteY0" fmla="*/ 294527 h 293750"/>
                      <a:gd name="connsiteX1" fmla="*/ 39946 w 38651"/>
                      <a:gd name="connsiteY1" fmla="*/ 294527 h 293750"/>
                      <a:gd name="connsiteX2" fmla="*/ 39946 w 38651"/>
                      <a:gd name="connsiteY2" fmla="*/ 1166 h 293750"/>
                      <a:gd name="connsiteX3" fmla="*/ 1166 w 38651"/>
                      <a:gd name="connsiteY3" fmla="*/ 1166 h 293750"/>
                      <a:gd name="connsiteX4" fmla="*/ 1166 w 38651"/>
                      <a:gd name="connsiteY4" fmla="*/ 294527 h 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293750">
                        <a:moveTo>
                          <a:pt x="1166" y="294527"/>
                        </a:moveTo>
                        <a:lnTo>
                          <a:pt x="39946" y="294527"/>
                        </a:lnTo>
                        <a:lnTo>
                          <a:pt x="39946" y="1166"/>
                        </a:lnTo>
                        <a:lnTo>
                          <a:pt x="1166" y="1166"/>
                        </a:lnTo>
                        <a:lnTo>
                          <a:pt x="1166" y="294527"/>
                        </a:lnTo>
                        <a:close/>
                      </a:path>
                    </a:pathLst>
                  </a:custGeom>
                  <a:solidFill>
                    <a:srgbClr val="0078D4"/>
                  </a:solidFill>
                  <a:ln w="383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74" name="Freeform: Shape 73">
                    <a:extLst>
                      <a:ext uri="{FF2B5EF4-FFF2-40B4-BE49-F238E27FC236}">
                        <a16:creationId xmlns:a16="http://schemas.microsoft.com/office/drawing/2014/main" id="{FC3FB5F9-213F-67EE-A6AF-32E585217785}"/>
                      </a:ext>
                    </a:extLst>
                  </p:cNvPr>
                  <p:cNvSpPr/>
                  <p:nvPr/>
                </p:nvSpPr>
                <p:spPr>
                  <a:xfrm>
                    <a:off x="2791720" y="3254854"/>
                    <a:ext cx="38652" cy="197122"/>
                  </a:xfrm>
                  <a:custGeom>
                    <a:avLst/>
                    <a:gdLst>
                      <a:gd name="connsiteX0" fmla="*/ 1166 w 38651"/>
                      <a:gd name="connsiteY0" fmla="*/ 196762 h 197121"/>
                      <a:gd name="connsiteX1" fmla="*/ 39946 w 38651"/>
                      <a:gd name="connsiteY1" fmla="*/ 196762 h 197121"/>
                      <a:gd name="connsiteX2" fmla="*/ 39946 w 38651"/>
                      <a:gd name="connsiteY2" fmla="*/ 1166 h 197121"/>
                      <a:gd name="connsiteX3" fmla="*/ 1166 w 38651"/>
                      <a:gd name="connsiteY3" fmla="*/ 1166 h 197121"/>
                      <a:gd name="connsiteX4" fmla="*/ 1166 w 38651"/>
                      <a:gd name="connsiteY4" fmla="*/ 196762 h 19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97121">
                        <a:moveTo>
                          <a:pt x="1166" y="196762"/>
                        </a:moveTo>
                        <a:lnTo>
                          <a:pt x="39946" y="196762"/>
                        </a:lnTo>
                        <a:lnTo>
                          <a:pt x="39946" y="1166"/>
                        </a:lnTo>
                        <a:lnTo>
                          <a:pt x="1166" y="1166"/>
                        </a:lnTo>
                        <a:lnTo>
                          <a:pt x="1166" y="196762"/>
                        </a:lnTo>
                        <a:close/>
                      </a:path>
                    </a:pathLst>
                  </a:custGeom>
                  <a:solidFill>
                    <a:srgbClr val="0078D4"/>
                  </a:solidFill>
                  <a:ln w="383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75" name="Freeform: Shape 74">
                    <a:extLst>
                      <a:ext uri="{FF2B5EF4-FFF2-40B4-BE49-F238E27FC236}">
                        <a16:creationId xmlns:a16="http://schemas.microsoft.com/office/drawing/2014/main" id="{0C11E85E-7A87-9510-AF6C-54A99BAE7BA3}"/>
                      </a:ext>
                    </a:extLst>
                  </p:cNvPr>
                  <p:cNvSpPr/>
                  <p:nvPr/>
                </p:nvSpPr>
                <p:spPr>
                  <a:xfrm>
                    <a:off x="2634513" y="3079730"/>
                    <a:ext cx="38652" cy="371053"/>
                  </a:xfrm>
                  <a:custGeom>
                    <a:avLst/>
                    <a:gdLst>
                      <a:gd name="connsiteX0" fmla="*/ 1166 w 38651"/>
                      <a:gd name="connsiteY0" fmla="*/ 371893 h 371052"/>
                      <a:gd name="connsiteX1" fmla="*/ 40142 w 38651"/>
                      <a:gd name="connsiteY1" fmla="*/ 371893 h 371052"/>
                      <a:gd name="connsiteX2" fmla="*/ 40142 w 38651"/>
                      <a:gd name="connsiteY2" fmla="*/ 1166 h 371052"/>
                      <a:gd name="connsiteX3" fmla="*/ 1166 w 38651"/>
                      <a:gd name="connsiteY3" fmla="*/ 1166 h 371052"/>
                      <a:gd name="connsiteX4" fmla="*/ 1166 w 38651"/>
                      <a:gd name="connsiteY4" fmla="*/ 371893 h 37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371052">
                        <a:moveTo>
                          <a:pt x="1166" y="371893"/>
                        </a:moveTo>
                        <a:lnTo>
                          <a:pt x="40142" y="371893"/>
                        </a:lnTo>
                        <a:lnTo>
                          <a:pt x="40142" y="1166"/>
                        </a:lnTo>
                        <a:lnTo>
                          <a:pt x="1166" y="1166"/>
                        </a:lnTo>
                        <a:lnTo>
                          <a:pt x="1166" y="371893"/>
                        </a:lnTo>
                        <a:close/>
                      </a:path>
                    </a:pathLst>
                  </a:custGeom>
                  <a:solidFill>
                    <a:srgbClr val="0078D4"/>
                  </a:solidFill>
                  <a:ln w="383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76" name="Freeform: Shape 75">
                    <a:extLst>
                      <a:ext uri="{FF2B5EF4-FFF2-40B4-BE49-F238E27FC236}">
                        <a16:creationId xmlns:a16="http://schemas.microsoft.com/office/drawing/2014/main" id="{5AE55EA0-023A-8EF9-9BFF-82A9982707A2}"/>
                      </a:ext>
                    </a:extLst>
                  </p:cNvPr>
                  <p:cNvSpPr/>
                  <p:nvPr/>
                </p:nvSpPr>
                <p:spPr>
                  <a:xfrm>
                    <a:off x="2890399" y="3079730"/>
                    <a:ext cx="88899" cy="177796"/>
                  </a:xfrm>
                  <a:custGeom>
                    <a:avLst/>
                    <a:gdLst>
                      <a:gd name="connsiteX0" fmla="*/ 66148 w 88898"/>
                      <a:gd name="connsiteY0" fmla="*/ 119136 h 177796"/>
                      <a:gd name="connsiteX1" fmla="*/ 52721 w 88898"/>
                      <a:gd name="connsiteY1" fmla="*/ 104145 h 177796"/>
                      <a:gd name="connsiteX2" fmla="*/ 52721 w 88898"/>
                      <a:gd name="connsiteY2" fmla="*/ 132562 h 177796"/>
                      <a:gd name="connsiteX3" fmla="*/ 66148 w 88898"/>
                      <a:gd name="connsiteY3" fmla="*/ 119136 h 177796"/>
                      <a:gd name="connsiteX4" fmla="*/ 39034 w 88898"/>
                      <a:gd name="connsiteY4" fmla="*/ 72404 h 177796"/>
                      <a:gd name="connsiteX5" fmla="*/ 39034 w 88898"/>
                      <a:gd name="connsiteY5" fmla="*/ 42683 h 177796"/>
                      <a:gd name="connsiteX6" fmla="*/ 25998 w 88898"/>
                      <a:gd name="connsiteY6" fmla="*/ 56305 h 177796"/>
                      <a:gd name="connsiteX7" fmla="*/ 39034 w 88898"/>
                      <a:gd name="connsiteY7" fmla="*/ 72404 h 177796"/>
                      <a:gd name="connsiteX8" fmla="*/ 91110 w 88898"/>
                      <a:gd name="connsiteY8" fmla="*/ 117832 h 177796"/>
                      <a:gd name="connsiteX9" fmla="*/ 81334 w 88898"/>
                      <a:gd name="connsiteY9" fmla="*/ 142861 h 177796"/>
                      <a:gd name="connsiteX10" fmla="*/ 52786 w 88898"/>
                      <a:gd name="connsiteY10" fmla="*/ 154462 h 177796"/>
                      <a:gd name="connsiteX11" fmla="*/ 52786 w 88898"/>
                      <a:gd name="connsiteY11" fmla="*/ 176752 h 177796"/>
                      <a:gd name="connsiteX12" fmla="*/ 39099 w 88898"/>
                      <a:gd name="connsiteY12" fmla="*/ 176752 h 177796"/>
                      <a:gd name="connsiteX13" fmla="*/ 39099 w 88898"/>
                      <a:gd name="connsiteY13" fmla="*/ 155048 h 177796"/>
                      <a:gd name="connsiteX14" fmla="*/ 3642 w 88898"/>
                      <a:gd name="connsiteY14" fmla="*/ 146445 h 177796"/>
                      <a:gd name="connsiteX15" fmla="*/ 3642 w 88898"/>
                      <a:gd name="connsiteY15" fmla="*/ 120439 h 177796"/>
                      <a:gd name="connsiteX16" fmla="*/ 19806 w 88898"/>
                      <a:gd name="connsiteY16" fmla="*/ 128456 h 177796"/>
                      <a:gd name="connsiteX17" fmla="*/ 39099 w 88898"/>
                      <a:gd name="connsiteY17" fmla="*/ 132889 h 177796"/>
                      <a:gd name="connsiteX18" fmla="*/ 39099 w 88898"/>
                      <a:gd name="connsiteY18" fmla="*/ 98735 h 177796"/>
                      <a:gd name="connsiteX19" fmla="*/ 9769 w 88898"/>
                      <a:gd name="connsiteY19" fmla="*/ 81920 h 177796"/>
                      <a:gd name="connsiteX20" fmla="*/ 1166 w 88898"/>
                      <a:gd name="connsiteY20" fmla="*/ 57869 h 177796"/>
                      <a:gd name="connsiteX21" fmla="*/ 11790 w 88898"/>
                      <a:gd name="connsiteY21" fmla="*/ 32711 h 177796"/>
                      <a:gd name="connsiteX22" fmla="*/ 39164 w 88898"/>
                      <a:gd name="connsiteY22" fmla="*/ 20784 h 177796"/>
                      <a:gd name="connsiteX23" fmla="*/ 39164 w 88898"/>
                      <a:gd name="connsiteY23" fmla="*/ 1166 h 177796"/>
                      <a:gd name="connsiteX24" fmla="*/ 52852 w 88898"/>
                      <a:gd name="connsiteY24" fmla="*/ 1166 h 177796"/>
                      <a:gd name="connsiteX25" fmla="*/ 52852 w 88898"/>
                      <a:gd name="connsiteY25" fmla="*/ 20393 h 177796"/>
                      <a:gd name="connsiteX26" fmla="*/ 82377 w 88898"/>
                      <a:gd name="connsiteY26" fmla="*/ 26780 h 177796"/>
                      <a:gd name="connsiteX27" fmla="*/ 82377 w 88898"/>
                      <a:gd name="connsiteY27" fmla="*/ 52069 h 177796"/>
                      <a:gd name="connsiteX28" fmla="*/ 52852 w 88898"/>
                      <a:gd name="connsiteY28" fmla="*/ 42292 h 177796"/>
                      <a:gd name="connsiteX29" fmla="*/ 52852 w 88898"/>
                      <a:gd name="connsiteY29" fmla="*/ 77814 h 177796"/>
                      <a:gd name="connsiteX30" fmla="*/ 82377 w 88898"/>
                      <a:gd name="connsiteY30" fmla="*/ 94694 h 177796"/>
                      <a:gd name="connsiteX31" fmla="*/ 91110 w 88898"/>
                      <a:gd name="connsiteY31" fmla="*/ 117832 h 17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98" h="177796">
                        <a:moveTo>
                          <a:pt x="66148" y="119136"/>
                        </a:moveTo>
                        <a:cubicBezTo>
                          <a:pt x="66148" y="113075"/>
                          <a:pt x="61650" y="108056"/>
                          <a:pt x="52721" y="104145"/>
                        </a:cubicBezTo>
                        <a:lnTo>
                          <a:pt x="52721" y="132562"/>
                        </a:lnTo>
                        <a:cubicBezTo>
                          <a:pt x="61716" y="131129"/>
                          <a:pt x="66148" y="126631"/>
                          <a:pt x="66148" y="119136"/>
                        </a:cubicBezTo>
                        <a:close/>
                        <a:moveTo>
                          <a:pt x="39034" y="72404"/>
                        </a:moveTo>
                        <a:lnTo>
                          <a:pt x="39034" y="42683"/>
                        </a:lnTo>
                        <a:cubicBezTo>
                          <a:pt x="30365" y="44247"/>
                          <a:pt x="25998" y="48745"/>
                          <a:pt x="25998" y="56305"/>
                        </a:cubicBezTo>
                        <a:cubicBezTo>
                          <a:pt x="25998" y="62888"/>
                          <a:pt x="30365" y="68233"/>
                          <a:pt x="39034" y="72404"/>
                        </a:cubicBezTo>
                        <a:close/>
                        <a:moveTo>
                          <a:pt x="91110" y="117832"/>
                        </a:moveTo>
                        <a:cubicBezTo>
                          <a:pt x="91110" y="128195"/>
                          <a:pt x="87852" y="136538"/>
                          <a:pt x="81334" y="142861"/>
                        </a:cubicBezTo>
                        <a:cubicBezTo>
                          <a:pt x="74816" y="149182"/>
                          <a:pt x="65300" y="153028"/>
                          <a:pt x="52786" y="154462"/>
                        </a:cubicBezTo>
                        <a:lnTo>
                          <a:pt x="52786" y="176752"/>
                        </a:lnTo>
                        <a:lnTo>
                          <a:pt x="39099" y="176752"/>
                        </a:lnTo>
                        <a:lnTo>
                          <a:pt x="39099" y="155048"/>
                        </a:lnTo>
                        <a:cubicBezTo>
                          <a:pt x="26194" y="154918"/>
                          <a:pt x="14397" y="152050"/>
                          <a:pt x="3642" y="146445"/>
                        </a:cubicBezTo>
                        <a:lnTo>
                          <a:pt x="3642" y="120439"/>
                        </a:lnTo>
                        <a:cubicBezTo>
                          <a:pt x="7032" y="123177"/>
                          <a:pt x="12441" y="125849"/>
                          <a:pt x="19806" y="128456"/>
                        </a:cubicBezTo>
                        <a:cubicBezTo>
                          <a:pt x="27237" y="131063"/>
                          <a:pt x="33624" y="132562"/>
                          <a:pt x="39099" y="132889"/>
                        </a:cubicBezTo>
                        <a:lnTo>
                          <a:pt x="39099" y="98735"/>
                        </a:lnTo>
                        <a:cubicBezTo>
                          <a:pt x="25281" y="93587"/>
                          <a:pt x="15505" y="87981"/>
                          <a:pt x="9769" y="81920"/>
                        </a:cubicBezTo>
                        <a:cubicBezTo>
                          <a:pt x="4033" y="75793"/>
                          <a:pt x="1166" y="67776"/>
                          <a:pt x="1166" y="57869"/>
                        </a:cubicBezTo>
                        <a:cubicBezTo>
                          <a:pt x="1166" y="47963"/>
                          <a:pt x="4685" y="39555"/>
                          <a:pt x="11790" y="32711"/>
                        </a:cubicBezTo>
                        <a:cubicBezTo>
                          <a:pt x="18829" y="25868"/>
                          <a:pt x="27954" y="21892"/>
                          <a:pt x="39164" y="20784"/>
                        </a:cubicBezTo>
                        <a:lnTo>
                          <a:pt x="39164" y="1166"/>
                        </a:lnTo>
                        <a:lnTo>
                          <a:pt x="52852" y="1166"/>
                        </a:lnTo>
                        <a:lnTo>
                          <a:pt x="52852" y="20393"/>
                        </a:lnTo>
                        <a:cubicBezTo>
                          <a:pt x="66017" y="21045"/>
                          <a:pt x="75859" y="23130"/>
                          <a:pt x="82377" y="26780"/>
                        </a:cubicBezTo>
                        <a:lnTo>
                          <a:pt x="82377" y="52069"/>
                        </a:lnTo>
                        <a:cubicBezTo>
                          <a:pt x="73708" y="46790"/>
                          <a:pt x="63866" y="43596"/>
                          <a:pt x="52852" y="42292"/>
                        </a:cubicBezTo>
                        <a:lnTo>
                          <a:pt x="52852" y="77814"/>
                        </a:lnTo>
                        <a:cubicBezTo>
                          <a:pt x="66669" y="82832"/>
                          <a:pt x="76511" y="88438"/>
                          <a:pt x="82377" y="94694"/>
                        </a:cubicBezTo>
                        <a:cubicBezTo>
                          <a:pt x="88178" y="101017"/>
                          <a:pt x="91110" y="108707"/>
                          <a:pt x="91110" y="117832"/>
                        </a:cubicBezTo>
                        <a:close/>
                      </a:path>
                    </a:pathLst>
                  </a:custGeom>
                  <a:solidFill>
                    <a:srgbClr val="50E6FF"/>
                  </a:solidFill>
                  <a:ln w="383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grpSp>
            <p:pic>
              <p:nvPicPr>
                <p:cNvPr id="67" name="lock 2" descr="lock">
                  <a:extLst>
                    <a:ext uri="{FF2B5EF4-FFF2-40B4-BE49-F238E27FC236}">
                      <a16:creationId xmlns:a16="http://schemas.microsoft.com/office/drawing/2014/main" id="{42E95150-2FE6-65EB-FB24-D9C0040823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8949" y="4667789"/>
                  <a:ext cx="325262" cy="325262"/>
                </a:xfrm>
                <a:prstGeom prst="rect">
                  <a:avLst/>
                </a:prstGeom>
              </p:spPr>
            </p:pic>
            <p:grpSp>
              <p:nvGrpSpPr>
                <p:cNvPr id="68" name="working parts" descr="working parts">
                  <a:extLst>
                    <a:ext uri="{FF2B5EF4-FFF2-40B4-BE49-F238E27FC236}">
                      <a16:creationId xmlns:a16="http://schemas.microsoft.com/office/drawing/2014/main" id="{B4511290-702F-0061-75CF-14A490D41791}"/>
                    </a:ext>
                  </a:extLst>
                </p:cNvPr>
                <p:cNvGrpSpPr/>
                <p:nvPr/>
              </p:nvGrpSpPr>
              <p:grpSpPr>
                <a:xfrm>
                  <a:off x="9859932" y="4670685"/>
                  <a:ext cx="319470" cy="319470"/>
                  <a:chOff x="1603479" y="5717998"/>
                  <a:chExt cx="492116" cy="492116"/>
                </a:xfrm>
              </p:grpSpPr>
              <p:sp>
                <p:nvSpPr>
                  <p:cNvPr id="69" name="Freeform: Shape 68">
                    <a:extLst>
                      <a:ext uri="{FF2B5EF4-FFF2-40B4-BE49-F238E27FC236}">
                        <a16:creationId xmlns:a16="http://schemas.microsoft.com/office/drawing/2014/main" id="{0875DC30-8600-2C6D-285D-A29FDC8395AD}"/>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70" name="Freeform: Shape 69">
                    <a:extLst>
                      <a:ext uri="{FF2B5EF4-FFF2-40B4-BE49-F238E27FC236}">
                        <a16:creationId xmlns:a16="http://schemas.microsoft.com/office/drawing/2014/main" id="{77216343-C17F-A1CF-3B88-D5C1A6C4261F}"/>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solidFill>
                    <a:srgbClr val="0078D4"/>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grpSp>
          </p:grpSp>
          <p:grpSp>
            <p:nvGrpSpPr>
              <p:cNvPr id="10" name="Group 9">
                <a:extLst>
                  <a:ext uri="{FF2B5EF4-FFF2-40B4-BE49-F238E27FC236}">
                    <a16:creationId xmlns:a16="http://schemas.microsoft.com/office/drawing/2014/main" id="{974E97A8-CF69-1BD0-7A4B-379DD0597B14}"/>
                  </a:ext>
                </a:extLst>
              </p:cNvPr>
              <p:cNvGrpSpPr/>
              <p:nvPr/>
            </p:nvGrpSpPr>
            <p:grpSpPr>
              <a:xfrm>
                <a:off x="2425358" y="3808707"/>
                <a:ext cx="9280963" cy="461665"/>
                <a:chOff x="2425358" y="3808707"/>
                <a:chExt cx="9280963" cy="461665"/>
              </a:xfrm>
            </p:grpSpPr>
            <p:sp>
              <p:nvSpPr>
                <p:cNvPr id="11" name="Rectangle 10">
                  <a:extLst>
                    <a:ext uri="{FF2B5EF4-FFF2-40B4-BE49-F238E27FC236}">
                      <a16:creationId xmlns:a16="http://schemas.microsoft.com/office/drawing/2014/main" id="{A3CB1BB8-41FF-BE15-6DAF-6E921DB06578}"/>
                    </a:ext>
                  </a:extLst>
                </p:cNvPr>
                <p:cNvSpPr/>
                <p:nvPr/>
              </p:nvSpPr>
              <p:spPr>
                <a:xfrm>
                  <a:off x="4610703" y="3808707"/>
                  <a:ext cx="1499616" cy="461665"/>
                </a:xfrm>
                <a:prstGeom prst="rect">
                  <a:avLst/>
                </a:prstGeom>
              </p:spPr>
              <p:txBody>
                <a:bodyPr wrap="square">
                  <a:spAutoFit/>
                </a:bodyPr>
                <a:lstStyle/>
                <a:p>
                  <a:pPr marL="0" marR="0" lvl="0" indent="0" defTabSz="91420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cs typeface="Segoe UI" panose="020B0502040204020203" pitchFamily="34" charset="0"/>
                    </a:rPr>
                    <a:t>App monitoring and diagnostics</a:t>
                  </a:r>
                </a:p>
              </p:txBody>
            </p:sp>
            <p:sp>
              <p:nvSpPr>
                <p:cNvPr id="12" name="Rectangle 11">
                  <a:extLst>
                    <a:ext uri="{FF2B5EF4-FFF2-40B4-BE49-F238E27FC236}">
                      <a16:creationId xmlns:a16="http://schemas.microsoft.com/office/drawing/2014/main" id="{4057B95E-DB9D-B6A4-D8B7-713BD2D0C190}"/>
                    </a:ext>
                  </a:extLst>
                </p:cNvPr>
                <p:cNvSpPr/>
                <p:nvPr/>
              </p:nvSpPr>
              <p:spPr>
                <a:xfrm>
                  <a:off x="2858641" y="3808707"/>
                  <a:ext cx="1499616" cy="461665"/>
                </a:xfrm>
                <a:prstGeom prst="rect">
                  <a:avLst/>
                </a:prstGeom>
              </p:spPr>
              <p:txBody>
                <a:bodyPr wrap="square">
                  <a:spAutoFit/>
                </a:bodyPr>
                <a:lstStyle/>
                <a:p>
                  <a:pPr marL="0" marR="0" lvl="0" indent="0" defTabSz="91420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cs typeface="Segoe UI" panose="020B0502040204020203" pitchFamily="34" charset="0"/>
                    </a:rPr>
                    <a:t>Staging and </a:t>
                  </a:r>
                  <a:br>
                    <a:rPr kumimoji="0" lang="en-US" sz="1200" b="0" i="0" u="none" strike="noStrike" kern="0" cap="none" spc="0" normalizeH="0" baseline="0" noProof="0">
                      <a:ln>
                        <a:noFill/>
                      </a:ln>
                      <a:solidFill>
                        <a:srgbClr val="282828"/>
                      </a:solidFill>
                      <a:effectLst/>
                      <a:uLnTx/>
                      <a:uFillTx/>
                      <a:cs typeface="Segoe UI" panose="020B0502040204020203" pitchFamily="34" charset="0"/>
                    </a:rPr>
                  </a:br>
                  <a:r>
                    <a:rPr kumimoji="0" lang="en-US" sz="1200" b="0" i="0" u="none" strike="noStrike" kern="0" cap="none" spc="0" normalizeH="0" baseline="0" noProof="0">
                      <a:ln>
                        <a:noFill/>
                      </a:ln>
                      <a:solidFill>
                        <a:srgbClr val="282828"/>
                      </a:solidFill>
                      <a:effectLst/>
                      <a:uLnTx/>
                      <a:uFillTx/>
                      <a:cs typeface="Segoe UI" panose="020B0502040204020203" pitchFamily="34" charset="0"/>
                    </a:rPr>
                    <a:t>deployment</a:t>
                  </a:r>
                </a:p>
              </p:txBody>
            </p:sp>
            <p:sp>
              <p:nvSpPr>
                <p:cNvPr id="13" name="Rectangle 12">
                  <a:extLst>
                    <a:ext uri="{FF2B5EF4-FFF2-40B4-BE49-F238E27FC236}">
                      <a16:creationId xmlns:a16="http://schemas.microsoft.com/office/drawing/2014/main" id="{F9655495-3084-D688-CB5E-19E8A010EEAA}"/>
                    </a:ext>
                  </a:extLst>
                </p:cNvPr>
                <p:cNvSpPr/>
                <p:nvPr/>
              </p:nvSpPr>
              <p:spPr>
                <a:xfrm>
                  <a:off x="6530405" y="3808707"/>
                  <a:ext cx="1499616" cy="461665"/>
                </a:xfrm>
                <a:prstGeom prst="rect">
                  <a:avLst/>
                </a:prstGeom>
              </p:spPr>
              <p:txBody>
                <a:bodyPr wrap="square">
                  <a:spAutoFit/>
                </a:bodyPr>
                <a:lstStyle/>
                <a:p>
                  <a:pPr marL="0" marR="0" lvl="0" indent="0" defTabSz="91420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cs typeface="Segoe UI" panose="020B0502040204020203" pitchFamily="34" charset="0"/>
                    </a:rPr>
                    <a:t>High availability with auto patching</a:t>
                  </a:r>
                </a:p>
              </p:txBody>
            </p:sp>
            <p:sp>
              <p:nvSpPr>
                <p:cNvPr id="14" name="Rectangle 13">
                  <a:extLst>
                    <a:ext uri="{FF2B5EF4-FFF2-40B4-BE49-F238E27FC236}">
                      <a16:creationId xmlns:a16="http://schemas.microsoft.com/office/drawing/2014/main" id="{B6607896-7027-A40D-7A5E-05B98BC47F76}"/>
                    </a:ext>
                  </a:extLst>
                </p:cNvPr>
                <p:cNvSpPr/>
                <p:nvPr/>
              </p:nvSpPr>
              <p:spPr>
                <a:xfrm>
                  <a:off x="8571367" y="3808707"/>
                  <a:ext cx="1499616" cy="461665"/>
                </a:xfrm>
                <a:prstGeom prst="rect">
                  <a:avLst/>
                </a:prstGeom>
              </p:spPr>
              <p:txBody>
                <a:bodyPr wrap="square">
                  <a:spAutoFit/>
                </a:bodyPr>
                <a:lstStyle/>
                <a:p>
                  <a:pPr marL="0" marR="0" lvl="0" indent="0" defTabSz="91420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cs typeface="Segoe UI" panose="020B0502040204020203" pitchFamily="34" charset="0"/>
                    </a:rPr>
                    <a:t>Backup </a:t>
                  </a:r>
                  <a:br>
                    <a:rPr kumimoji="0" lang="en-US" sz="1200" b="0" i="0" u="none" strike="noStrike" kern="0" cap="none" spc="0" normalizeH="0" baseline="0" noProof="0">
                      <a:ln>
                        <a:noFill/>
                      </a:ln>
                      <a:solidFill>
                        <a:srgbClr val="282828"/>
                      </a:solidFill>
                      <a:effectLst/>
                      <a:uLnTx/>
                      <a:uFillTx/>
                      <a:cs typeface="Segoe UI" panose="020B0502040204020203" pitchFamily="34" charset="0"/>
                    </a:rPr>
                  </a:br>
                  <a:r>
                    <a:rPr kumimoji="0" lang="en-US" sz="1200" b="0" i="0" u="none" strike="noStrike" kern="0" cap="none" spc="0" normalizeH="0" baseline="0" noProof="0">
                      <a:ln>
                        <a:noFill/>
                      </a:ln>
                      <a:solidFill>
                        <a:srgbClr val="282828"/>
                      </a:solidFill>
                      <a:effectLst/>
                      <a:uLnTx/>
                      <a:uFillTx/>
                      <a:cs typeface="Segoe UI" panose="020B0502040204020203" pitchFamily="34" charset="0"/>
                    </a:rPr>
                    <a:t>and recovery</a:t>
                  </a:r>
                </a:p>
              </p:txBody>
            </p:sp>
            <p:sp>
              <p:nvSpPr>
                <p:cNvPr id="15" name="Rectangle 14">
                  <a:extLst>
                    <a:ext uri="{FF2B5EF4-FFF2-40B4-BE49-F238E27FC236}">
                      <a16:creationId xmlns:a16="http://schemas.microsoft.com/office/drawing/2014/main" id="{3AA2AAE2-B13A-5852-7D25-20279D8DED0D}"/>
                    </a:ext>
                  </a:extLst>
                </p:cNvPr>
                <p:cNvSpPr/>
                <p:nvPr/>
              </p:nvSpPr>
              <p:spPr>
                <a:xfrm>
                  <a:off x="10206705" y="3808707"/>
                  <a:ext cx="1499616" cy="461665"/>
                </a:xfrm>
                <a:prstGeom prst="rect">
                  <a:avLst/>
                </a:prstGeom>
              </p:spPr>
              <p:txBody>
                <a:bodyPr wrap="square">
                  <a:spAutoFit/>
                </a:bodyPr>
                <a:lstStyle/>
                <a:p>
                  <a:pPr marL="0" marR="0" lvl="0" indent="0" defTabSz="91420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82828"/>
                      </a:solidFill>
                      <a:effectLst/>
                      <a:uLnTx/>
                      <a:uFillTx/>
                      <a:cs typeface="Segoe UI" panose="020B0502040204020203" pitchFamily="34" charset="0"/>
                    </a:rPr>
                    <a:t>Global data </a:t>
                  </a:r>
                  <a:br>
                    <a:rPr kumimoji="0" lang="en-US" sz="1200" b="0" i="0" u="none" strike="noStrike" kern="0" cap="none" spc="0" normalizeH="0" baseline="0" noProof="0">
                      <a:ln>
                        <a:noFill/>
                      </a:ln>
                      <a:solidFill>
                        <a:srgbClr val="282828"/>
                      </a:solidFill>
                      <a:effectLst/>
                      <a:uLnTx/>
                      <a:uFillTx/>
                      <a:cs typeface="Segoe UI" panose="020B0502040204020203" pitchFamily="34" charset="0"/>
                    </a:rPr>
                  </a:br>
                  <a:r>
                    <a:rPr kumimoji="0" lang="en-US" sz="1200" b="0" i="0" u="none" strike="noStrike" kern="0" cap="none" spc="0" normalizeH="0" baseline="0" noProof="0">
                      <a:ln>
                        <a:noFill/>
                      </a:ln>
                      <a:solidFill>
                        <a:srgbClr val="282828"/>
                      </a:solidFill>
                      <a:effectLst/>
                      <a:uLnTx/>
                      <a:uFillTx/>
                      <a:cs typeface="Segoe UI" panose="020B0502040204020203" pitchFamily="34" charset="0"/>
                    </a:rPr>
                    <a:t>center footprint</a:t>
                  </a:r>
                </a:p>
              </p:txBody>
            </p:sp>
            <p:grpSp>
              <p:nvGrpSpPr>
                <p:cNvPr id="16" name="migrate" descr=" migrate">
                  <a:extLst>
                    <a:ext uri="{FF2B5EF4-FFF2-40B4-BE49-F238E27FC236}">
                      <a16:creationId xmlns:a16="http://schemas.microsoft.com/office/drawing/2014/main" id="{E06D0299-2D23-BF93-4E46-EEBE43CC3F48}"/>
                    </a:ext>
                  </a:extLst>
                </p:cNvPr>
                <p:cNvGrpSpPr/>
                <p:nvPr/>
              </p:nvGrpSpPr>
              <p:grpSpPr>
                <a:xfrm>
                  <a:off x="2425358" y="3863469"/>
                  <a:ext cx="354132" cy="352140"/>
                  <a:chOff x="-1617663" y="3241675"/>
                  <a:chExt cx="282575" cy="280988"/>
                </a:xfrm>
              </p:grpSpPr>
              <p:sp>
                <p:nvSpPr>
                  <p:cNvPr id="55" name="Freeform 345">
                    <a:extLst>
                      <a:ext uri="{FF2B5EF4-FFF2-40B4-BE49-F238E27FC236}">
                        <a16:creationId xmlns:a16="http://schemas.microsoft.com/office/drawing/2014/main" id="{868B7BDE-5D4F-D684-8E9F-DE95FB310B60}"/>
                      </a:ext>
                    </a:extLst>
                  </p:cNvPr>
                  <p:cNvSpPr>
                    <a:spLocks/>
                  </p:cNvSpPr>
                  <p:nvPr/>
                </p:nvSpPr>
                <p:spPr bwMode="auto">
                  <a:xfrm>
                    <a:off x="-1617663" y="3241675"/>
                    <a:ext cx="282575" cy="280988"/>
                  </a:xfrm>
                  <a:custGeom>
                    <a:avLst/>
                    <a:gdLst>
                      <a:gd name="T0" fmla="*/ 178 w 178"/>
                      <a:gd name="T1" fmla="*/ 0 h 177"/>
                      <a:gd name="T2" fmla="*/ 178 w 178"/>
                      <a:gd name="T3" fmla="*/ 177 h 177"/>
                      <a:gd name="T4" fmla="*/ 96 w 178"/>
                      <a:gd name="T5" fmla="*/ 95 h 177"/>
                      <a:gd name="T6" fmla="*/ 83 w 178"/>
                      <a:gd name="T7" fmla="*/ 82 h 177"/>
                      <a:gd name="T8" fmla="*/ 0 w 178"/>
                      <a:gd name="T9" fmla="*/ 0 h 177"/>
                      <a:gd name="T10" fmla="*/ 178 w 178"/>
                      <a:gd name="T11" fmla="*/ 0 h 177"/>
                    </a:gdLst>
                    <a:ahLst/>
                    <a:cxnLst>
                      <a:cxn ang="0">
                        <a:pos x="T0" y="T1"/>
                      </a:cxn>
                      <a:cxn ang="0">
                        <a:pos x="T2" y="T3"/>
                      </a:cxn>
                      <a:cxn ang="0">
                        <a:pos x="T4" y="T5"/>
                      </a:cxn>
                      <a:cxn ang="0">
                        <a:pos x="T6" y="T7"/>
                      </a:cxn>
                      <a:cxn ang="0">
                        <a:pos x="T8" y="T9"/>
                      </a:cxn>
                      <a:cxn ang="0">
                        <a:pos x="T10" y="T11"/>
                      </a:cxn>
                    </a:cxnLst>
                    <a:rect l="0" t="0" r="r" b="b"/>
                    <a:pathLst>
                      <a:path w="178" h="177">
                        <a:moveTo>
                          <a:pt x="178" y="0"/>
                        </a:moveTo>
                        <a:lnTo>
                          <a:pt x="178" y="177"/>
                        </a:lnTo>
                        <a:lnTo>
                          <a:pt x="96" y="95"/>
                        </a:lnTo>
                        <a:lnTo>
                          <a:pt x="83" y="82"/>
                        </a:lnTo>
                        <a:lnTo>
                          <a:pt x="0" y="0"/>
                        </a:lnTo>
                        <a:lnTo>
                          <a:pt x="17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282828"/>
                      </a:solidFill>
                      <a:effectLst/>
                      <a:uLnTx/>
                      <a:uFillTx/>
                    </a:endParaRPr>
                  </a:p>
                </p:txBody>
              </p:sp>
              <p:sp>
                <p:nvSpPr>
                  <p:cNvPr id="56" name="Freeform 346">
                    <a:extLst>
                      <a:ext uri="{FF2B5EF4-FFF2-40B4-BE49-F238E27FC236}">
                        <a16:creationId xmlns:a16="http://schemas.microsoft.com/office/drawing/2014/main" id="{4D319F19-8AF6-2175-33B2-9400B8866DDC}"/>
                      </a:ext>
                    </a:extLst>
                  </p:cNvPr>
                  <p:cNvSpPr>
                    <a:spLocks/>
                  </p:cNvSpPr>
                  <p:nvPr/>
                </p:nvSpPr>
                <p:spPr bwMode="auto">
                  <a:xfrm>
                    <a:off x="-1541463" y="3371850"/>
                    <a:ext cx="76200" cy="76200"/>
                  </a:xfrm>
                  <a:custGeom>
                    <a:avLst/>
                    <a:gdLst>
                      <a:gd name="T0" fmla="*/ 35 w 48"/>
                      <a:gd name="T1" fmla="*/ 0 h 48"/>
                      <a:gd name="T2" fmla="*/ 0 w 48"/>
                      <a:gd name="T3" fmla="*/ 35 h 48"/>
                      <a:gd name="T4" fmla="*/ 13 w 48"/>
                      <a:gd name="T5" fmla="*/ 48 h 48"/>
                      <a:gd name="T6" fmla="*/ 48 w 48"/>
                      <a:gd name="T7" fmla="*/ 13 h 48"/>
                      <a:gd name="T8" fmla="*/ 35 w 48"/>
                      <a:gd name="T9" fmla="*/ 0 h 48"/>
                    </a:gdLst>
                    <a:ahLst/>
                    <a:cxnLst>
                      <a:cxn ang="0">
                        <a:pos x="T0" y="T1"/>
                      </a:cxn>
                      <a:cxn ang="0">
                        <a:pos x="T2" y="T3"/>
                      </a:cxn>
                      <a:cxn ang="0">
                        <a:pos x="T4" y="T5"/>
                      </a:cxn>
                      <a:cxn ang="0">
                        <a:pos x="T6" y="T7"/>
                      </a:cxn>
                      <a:cxn ang="0">
                        <a:pos x="T8" y="T9"/>
                      </a:cxn>
                    </a:cxnLst>
                    <a:rect l="0" t="0" r="r" b="b"/>
                    <a:pathLst>
                      <a:path w="48" h="48">
                        <a:moveTo>
                          <a:pt x="35" y="0"/>
                        </a:moveTo>
                        <a:lnTo>
                          <a:pt x="0" y="35"/>
                        </a:lnTo>
                        <a:lnTo>
                          <a:pt x="13" y="48"/>
                        </a:lnTo>
                        <a:lnTo>
                          <a:pt x="48" y="13"/>
                        </a:lnTo>
                        <a:lnTo>
                          <a:pt x="3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282828"/>
                      </a:solidFill>
                      <a:effectLst/>
                      <a:uLnTx/>
                      <a:uFillTx/>
                    </a:endParaRPr>
                  </a:p>
                </p:txBody>
              </p:sp>
              <p:sp>
                <p:nvSpPr>
                  <p:cNvPr id="57" name="Freeform 347">
                    <a:extLst>
                      <a:ext uri="{FF2B5EF4-FFF2-40B4-BE49-F238E27FC236}">
                        <a16:creationId xmlns:a16="http://schemas.microsoft.com/office/drawing/2014/main" id="{BE016D56-1B60-E7E2-8D7D-8C1BC33B4AEB}"/>
                      </a:ext>
                    </a:extLst>
                  </p:cNvPr>
                  <p:cNvSpPr>
                    <a:spLocks/>
                  </p:cNvSpPr>
                  <p:nvPr/>
                </p:nvSpPr>
                <p:spPr bwMode="auto">
                  <a:xfrm>
                    <a:off x="-1498600" y="3270250"/>
                    <a:ext cx="134938" cy="133350"/>
                  </a:xfrm>
                  <a:custGeom>
                    <a:avLst/>
                    <a:gdLst>
                      <a:gd name="T0" fmla="*/ 0 w 85"/>
                      <a:gd name="T1" fmla="*/ 0 h 84"/>
                      <a:gd name="T2" fmla="*/ 0 w 85"/>
                      <a:gd name="T3" fmla="*/ 19 h 84"/>
                      <a:gd name="T4" fmla="*/ 53 w 85"/>
                      <a:gd name="T5" fmla="*/ 19 h 84"/>
                      <a:gd name="T6" fmla="*/ 8 w 85"/>
                      <a:gd name="T7" fmla="*/ 64 h 84"/>
                      <a:gd name="T8" fmla="*/ 21 w 85"/>
                      <a:gd name="T9" fmla="*/ 77 h 84"/>
                      <a:gd name="T10" fmla="*/ 66 w 85"/>
                      <a:gd name="T11" fmla="*/ 32 h 84"/>
                      <a:gd name="T12" fmla="*/ 66 w 85"/>
                      <a:gd name="T13" fmla="*/ 84 h 84"/>
                      <a:gd name="T14" fmla="*/ 85 w 85"/>
                      <a:gd name="T15" fmla="*/ 84 h 84"/>
                      <a:gd name="T16" fmla="*/ 85 w 85"/>
                      <a:gd name="T17" fmla="*/ 0 h 84"/>
                      <a:gd name="T18" fmla="*/ 0 w 85"/>
                      <a:gd name="T19"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84">
                        <a:moveTo>
                          <a:pt x="0" y="0"/>
                        </a:moveTo>
                        <a:lnTo>
                          <a:pt x="0" y="19"/>
                        </a:lnTo>
                        <a:lnTo>
                          <a:pt x="53" y="19"/>
                        </a:lnTo>
                        <a:lnTo>
                          <a:pt x="8" y="64"/>
                        </a:lnTo>
                        <a:lnTo>
                          <a:pt x="21" y="77"/>
                        </a:lnTo>
                        <a:lnTo>
                          <a:pt x="66" y="32"/>
                        </a:lnTo>
                        <a:lnTo>
                          <a:pt x="66" y="84"/>
                        </a:lnTo>
                        <a:lnTo>
                          <a:pt x="85" y="84"/>
                        </a:lnTo>
                        <a:lnTo>
                          <a:pt x="85"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282828"/>
                      </a:solidFill>
                      <a:effectLst/>
                      <a:uLnTx/>
                      <a:uFillTx/>
                    </a:endParaRPr>
                  </a:p>
                </p:txBody>
              </p:sp>
              <p:sp>
                <p:nvSpPr>
                  <p:cNvPr id="58" name="Freeform 348">
                    <a:extLst>
                      <a:ext uri="{FF2B5EF4-FFF2-40B4-BE49-F238E27FC236}">
                        <a16:creationId xmlns:a16="http://schemas.microsoft.com/office/drawing/2014/main" id="{018DBC66-8999-A3A4-4A5D-3946124C4765}"/>
                      </a:ext>
                    </a:extLst>
                  </p:cNvPr>
                  <p:cNvSpPr>
                    <a:spLocks/>
                  </p:cNvSpPr>
                  <p:nvPr/>
                </p:nvSpPr>
                <p:spPr bwMode="auto">
                  <a:xfrm>
                    <a:off x="-1582738" y="3443288"/>
                    <a:ext cx="44450" cy="44450"/>
                  </a:xfrm>
                  <a:custGeom>
                    <a:avLst/>
                    <a:gdLst>
                      <a:gd name="T0" fmla="*/ 13 w 28"/>
                      <a:gd name="T1" fmla="*/ 0 h 28"/>
                      <a:gd name="T2" fmla="*/ 0 w 28"/>
                      <a:gd name="T3" fmla="*/ 14 h 28"/>
                      <a:gd name="T4" fmla="*/ 14 w 28"/>
                      <a:gd name="T5" fmla="*/ 28 h 28"/>
                      <a:gd name="T6" fmla="*/ 28 w 28"/>
                      <a:gd name="T7" fmla="*/ 15 h 28"/>
                      <a:gd name="T8" fmla="*/ 13 w 28"/>
                      <a:gd name="T9" fmla="*/ 0 h 28"/>
                    </a:gdLst>
                    <a:ahLst/>
                    <a:cxnLst>
                      <a:cxn ang="0">
                        <a:pos x="T0" y="T1"/>
                      </a:cxn>
                      <a:cxn ang="0">
                        <a:pos x="T2" y="T3"/>
                      </a:cxn>
                      <a:cxn ang="0">
                        <a:pos x="T4" y="T5"/>
                      </a:cxn>
                      <a:cxn ang="0">
                        <a:pos x="T6" y="T7"/>
                      </a:cxn>
                      <a:cxn ang="0">
                        <a:pos x="T8" y="T9"/>
                      </a:cxn>
                    </a:cxnLst>
                    <a:rect l="0" t="0" r="r" b="b"/>
                    <a:pathLst>
                      <a:path w="28" h="28">
                        <a:moveTo>
                          <a:pt x="13" y="0"/>
                        </a:moveTo>
                        <a:lnTo>
                          <a:pt x="0" y="14"/>
                        </a:lnTo>
                        <a:lnTo>
                          <a:pt x="14" y="28"/>
                        </a:lnTo>
                        <a:lnTo>
                          <a:pt x="28" y="15"/>
                        </a:lnTo>
                        <a:lnTo>
                          <a:pt x="1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282828"/>
                      </a:solidFill>
                      <a:effectLst/>
                      <a:uLnTx/>
                      <a:uFillTx/>
                    </a:endParaRPr>
                  </a:p>
                </p:txBody>
              </p:sp>
            </p:grpSp>
            <p:grpSp>
              <p:nvGrpSpPr>
                <p:cNvPr id="17" name="direction 1" descr="direction, expand, grow, large">
                  <a:extLst>
                    <a:ext uri="{FF2B5EF4-FFF2-40B4-BE49-F238E27FC236}">
                      <a16:creationId xmlns:a16="http://schemas.microsoft.com/office/drawing/2014/main" id="{92004E01-6F68-4864-B0C2-3CEF3CDBE651}"/>
                    </a:ext>
                  </a:extLst>
                </p:cNvPr>
                <p:cNvGrpSpPr/>
                <p:nvPr/>
              </p:nvGrpSpPr>
              <p:grpSpPr>
                <a:xfrm>
                  <a:off x="6232183" y="3910493"/>
                  <a:ext cx="258092" cy="258092"/>
                  <a:chOff x="11089213" y="1277598"/>
                  <a:chExt cx="379202" cy="379202"/>
                </a:xfrm>
              </p:grpSpPr>
              <p:sp>
                <p:nvSpPr>
                  <p:cNvPr id="50" name="Freeform: Shape 49">
                    <a:extLst>
                      <a:ext uri="{FF2B5EF4-FFF2-40B4-BE49-F238E27FC236}">
                        <a16:creationId xmlns:a16="http://schemas.microsoft.com/office/drawing/2014/main" id="{397B088B-5CD0-8641-3DA8-B7348BF249FA}"/>
                      </a:ext>
                    </a:extLst>
                  </p:cNvPr>
                  <p:cNvSpPr/>
                  <p:nvPr/>
                </p:nvSpPr>
                <p:spPr>
                  <a:xfrm>
                    <a:off x="11262605" y="1297905"/>
                    <a:ext cx="183737" cy="183737"/>
                  </a:xfrm>
                  <a:custGeom>
                    <a:avLst/>
                    <a:gdLst>
                      <a:gd name="connsiteX0" fmla="*/ 154423 w 183737"/>
                      <a:gd name="connsiteY0" fmla="*/ 1179 h 183737"/>
                      <a:gd name="connsiteX1" fmla="*/ 182570 w 183737"/>
                      <a:gd name="connsiteY1" fmla="*/ 29267 h 183737"/>
                      <a:gd name="connsiteX2" fmla="*/ 29326 w 183737"/>
                      <a:gd name="connsiteY2" fmla="*/ 182583 h 183737"/>
                      <a:gd name="connsiteX3" fmla="*/ 1179 w 183737"/>
                      <a:gd name="connsiteY3" fmla="*/ 154495 h 183737"/>
                      <a:gd name="connsiteX4" fmla="*/ 154423 w 183737"/>
                      <a:gd name="connsiteY4" fmla="*/ 1179 h 183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37" h="183737">
                        <a:moveTo>
                          <a:pt x="154423" y="1179"/>
                        </a:moveTo>
                        <a:lnTo>
                          <a:pt x="182570" y="29267"/>
                        </a:lnTo>
                        <a:lnTo>
                          <a:pt x="29326" y="182583"/>
                        </a:lnTo>
                        <a:lnTo>
                          <a:pt x="1179" y="154495"/>
                        </a:lnTo>
                        <a:lnTo>
                          <a:pt x="154423" y="1179"/>
                        </a:lnTo>
                        <a:close/>
                      </a:path>
                    </a:pathLst>
                  </a:custGeom>
                  <a:solidFill>
                    <a:srgbClr val="0078D4"/>
                  </a:solidFill>
                  <a:ln w="383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51" name="Freeform: Shape 50">
                    <a:extLst>
                      <a:ext uri="{FF2B5EF4-FFF2-40B4-BE49-F238E27FC236}">
                        <a16:creationId xmlns:a16="http://schemas.microsoft.com/office/drawing/2014/main" id="{A97E0CBB-0DEC-BACC-7EBF-1A06C7499FF1}"/>
                      </a:ext>
                    </a:extLst>
                  </p:cNvPr>
                  <p:cNvSpPr/>
                  <p:nvPr/>
                </p:nvSpPr>
                <p:spPr>
                  <a:xfrm>
                    <a:off x="11088641" y="1277626"/>
                    <a:ext cx="203284" cy="207193"/>
                  </a:xfrm>
                  <a:custGeom>
                    <a:avLst/>
                    <a:gdLst>
                      <a:gd name="connsiteX0" fmla="*/ 205244 w 203283"/>
                      <a:gd name="connsiteY0" fmla="*/ 178292 h 207192"/>
                      <a:gd name="connsiteX1" fmla="*/ 67637 w 203283"/>
                      <a:gd name="connsiteY1" fmla="*/ 40971 h 207192"/>
                      <a:gd name="connsiteX2" fmla="*/ 120022 w 203283"/>
                      <a:gd name="connsiteY2" fmla="*/ 40971 h 207192"/>
                      <a:gd name="connsiteX3" fmla="*/ 120022 w 203283"/>
                      <a:gd name="connsiteY3" fmla="*/ 1179 h 207192"/>
                      <a:gd name="connsiteX4" fmla="*/ 1570 w 203283"/>
                      <a:gd name="connsiteY4" fmla="*/ 1179 h 207192"/>
                      <a:gd name="connsiteX5" fmla="*/ 1179 w 203283"/>
                      <a:gd name="connsiteY5" fmla="*/ 1179 h 207192"/>
                      <a:gd name="connsiteX6" fmla="*/ 1179 w 203283"/>
                      <a:gd name="connsiteY6" fmla="*/ 119384 h 207192"/>
                      <a:gd name="connsiteX7" fmla="*/ 41054 w 203283"/>
                      <a:gd name="connsiteY7" fmla="*/ 119384 h 207192"/>
                      <a:gd name="connsiteX8" fmla="*/ 41054 w 203283"/>
                      <a:gd name="connsiteY8" fmla="*/ 71010 h 207192"/>
                      <a:gd name="connsiteX9" fmla="*/ 177097 w 203283"/>
                      <a:gd name="connsiteY9" fmla="*/ 206771 h 207192"/>
                      <a:gd name="connsiteX10" fmla="*/ 205244 w 203283"/>
                      <a:gd name="connsiteY10" fmla="*/ 178292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7192">
                        <a:moveTo>
                          <a:pt x="205244" y="178292"/>
                        </a:moveTo>
                        <a:lnTo>
                          <a:pt x="67637" y="40971"/>
                        </a:lnTo>
                        <a:lnTo>
                          <a:pt x="120022" y="40971"/>
                        </a:lnTo>
                        <a:lnTo>
                          <a:pt x="120022" y="1179"/>
                        </a:lnTo>
                        <a:lnTo>
                          <a:pt x="1570" y="1179"/>
                        </a:lnTo>
                        <a:lnTo>
                          <a:pt x="1179" y="1179"/>
                        </a:lnTo>
                        <a:lnTo>
                          <a:pt x="1179" y="119384"/>
                        </a:lnTo>
                        <a:lnTo>
                          <a:pt x="41054" y="119384"/>
                        </a:lnTo>
                        <a:lnTo>
                          <a:pt x="41054" y="71010"/>
                        </a:lnTo>
                        <a:lnTo>
                          <a:pt x="177097" y="206771"/>
                        </a:lnTo>
                        <a:lnTo>
                          <a:pt x="205244" y="178292"/>
                        </a:lnTo>
                        <a:close/>
                      </a:path>
                    </a:pathLst>
                  </a:custGeom>
                  <a:solidFill>
                    <a:srgbClr val="50E6FF"/>
                  </a:solidFill>
                  <a:ln w="383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52" name="Freeform: Shape 51">
                    <a:extLst>
                      <a:ext uri="{FF2B5EF4-FFF2-40B4-BE49-F238E27FC236}">
                        <a16:creationId xmlns:a16="http://schemas.microsoft.com/office/drawing/2014/main" id="{E3D81D4F-DD66-6754-A9AD-CB0B5E6F6920}"/>
                      </a:ext>
                    </a:extLst>
                  </p:cNvPr>
                  <p:cNvSpPr/>
                  <p:nvPr/>
                </p:nvSpPr>
                <p:spPr>
                  <a:xfrm>
                    <a:off x="11088641" y="1448886"/>
                    <a:ext cx="203284" cy="203284"/>
                  </a:xfrm>
                  <a:custGeom>
                    <a:avLst/>
                    <a:gdLst>
                      <a:gd name="connsiteX0" fmla="*/ 205244 w 203283"/>
                      <a:gd name="connsiteY0" fmla="*/ 29267 h 203283"/>
                      <a:gd name="connsiteX1" fmla="*/ 177097 w 203283"/>
                      <a:gd name="connsiteY1" fmla="*/ 1179 h 203283"/>
                      <a:gd name="connsiteX2" fmla="*/ 41054 w 203283"/>
                      <a:gd name="connsiteY2" fmla="*/ 136940 h 203283"/>
                      <a:gd name="connsiteX3" fmla="*/ 41054 w 203283"/>
                      <a:gd name="connsiteY3" fmla="*/ 86224 h 203283"/>
                      <a:gd name="connsiteX4" fmla="*/ 1179 w 203283"/>
                      <a:gd name="connsiteY4" fmla="*/ 86224 h 203283"/>
                      <a:gd name="connsiteX5" fmla="*/ 1179 w 203283"/>
                      <a:gd name="connsiteY5" fmla="*/ 204430 h 203283"/>
                      <a:gd name="connsiteX6" fmla="*/ 1179 w 203283"/>
                      <a:gd name="connsiteY6" fmla="*/ 204820 h 203283"/>
                      <a:gd name="connsiteX7" fmla="*/ 119631 w 203283"/>
                      <a:gd name="connsiteY7" fmla="*/ 204820 h 203283"/>
                      <a:gd name="connsiteX8" fmla="*/ 119631 w 203283"/>
                      <a:gd name="connsiteY8" fmla="*/ 165028 h 203283"/>
                      <a:gd name="connsiteX9" fmla="*/ 69201 w 203283"/>
                      <a:gd name="connsiteY9" fmla="*/ 165028 h 203283"/>
                      <a:gd name="connsiteX10" fmla="*/ 205244 w 203283"/>
                      <a:gd name="connsiteY10" fmla="*/ 29267 h 20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3283">
                        <a:moveTo>
                          <a:pt x="205244" y="29267"/>
                        </a:moveTo>
                        <a:lnTo>
                          <a:pt x="177097" y="1179"/>
                        </a:lnTo>
                        <a:lnTo>
                          <a:pt x="41054" y="136940"/>
                        </a:lnTo>
                        <a:lnTo>
                          <a:pt x="41054" y="86224"/>
                        </a:lnTo>
                        <a:lnTo>
                          <a:pt x="1179" y="86224"/>
                        </a:lnTo>
                        <a:lnTo>
                          <a:pt x="1179" y="204430"/>
                        </a:lnTo>
                        <a:lnTo>
                          <a:pt x="1179" y="204820"/>
                        </a:lnTo>
                        <a:lnTo>
                          <a:pt x="119631" y="204820"/>
                        </a:lnTo>
                        <a:lnTo>
                          <a:pt x="119631" y="165028"/>
                        </a:lnTo>
                        <a:lnTo>
                          <a:pt x="69201" y="165028"/>
                        </a:lnTo>
                        <a:lnTo>
                          <a:pt x="205244" y="29267"/>
                        </a:lnTo>
                        <a:close/>
                      </a:path>
                    </a:pathLst>
                  </a:custGeom>
                  <a:solidFill>
                    <a:srgbClr val="50E6FF"/>
                  </a:solidFill>
                  <a:ln w="383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53" name="Freeform: Shape 52">
                    <a:extLst>
                      <a:ext uri="{FF2B5EF4-FFF2-40B4-BE49-F238E27FC236}">
                        <a16:creationId xmlns:a16="http://schemas.microsoft.com/office/drawing/2014/main" id="{2CEDBA46-74B1-FD84-8597-E2E553115AEC}"/>
                      </a:ext>
                    </a:extLst>
                  </p:cNvPr>
                  <p:cNvSpPr/>
                  <p:nvPr/>
                </p:nvSpPr>
                <p:spPr>
                  <a:xfrm>
                    <a:off x="11345483" y="1277626"/>
                    <a:ext cx="117279" cy="117279"/>
                  </a:xfrm>
                  <a:custGeom>
                    <a:avLst/>
                    <a:gdLst>
                      <a:gd name="connsiteX0" fmla="*/ 119631 w 117278"/>
                      <a:gd name="connsiteY0" fmla="*/ 119774 h 117278"/>
                      <a:gd name="connsiteX1" fmla="*/ 119631 w 117278"/>
                      <a:gd name="connsiteY1" fmla="*/ 1569 h 117278"/>
                      <a:gd name="connsiteX2" fmla="*/ 119631 w 117278"/>
                      <a:gd name="connsiteY2" fmla="*/ 1179 h 117278"/>
                      <a:gd name="connsiteX3" fmla="*/ 1179 w 117278"/>
                      <a:gd name="connsiteY3" fmla="*/ 1179 h 117278"/>
                      <a:gd name="connsiteX4" fmla="*/ 1179 w 117278"/>
                      <a:gd name="connsiteY4" fmla="*/ 40971 h 117278"/>
                      <a:gd name="connsiteX5" fmla="*/ 79756 w 117278"/>
                      <a:gd name="connsiteY5" fmla="*/ 40971 h 117278"/>
                      <a:gd name="connsiteX6" fmla="*/ 79756 w 117278"/>
                      <a:gd name="connsiteY6" fmla="*/ 119774 h 117278"/>
                      <a:gd name="connsiteX7" fmla="*/ 119631 w 117278"/>
                      <a:gd name="connsiteY7" fmla="*/ 119774 h 11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278" h="117278">
                        <a:moveTo>
                          <a:pt x="119631" y="119774"/>
                        </a:moveTo>
                        <a:lnTo>
                          <a:pt x="119631" y="1569"/>
                        </a:lnTo>
                        <a:lnTo>
                          <a:pt x="119631" y="1179"/>
                        </a:lnTo>
                        <a:lnTo>
                          <a:pt x="1179" y="1179"/>
                        </a:lnTo>
                        <a:lnTo>
                          <a:pt x="1179" y="40971"/>
                        </a:lnTo>
                        <a:lnTo>
                          <a:pt x="79756" y="40971"/>
                        </a:lnTo>
                        <a:lnTo>
                          <a:pt x="79756" y="119774"/>
                        </a:lnTo>
                        <a:lnTo>
                          <a:pt x="119631" y="119774"/>
                        </a:lnTo>
                        <a:close/>
                      </a:path>
                    </a:pathLst>
                  </a:custGeom>
                  <a:solidFill>
                    <a:srgbClr val="0078D4"/>
                  </a:solidFill>
                  <a:ln w="383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54" name="Freeform: Shape 53">
                    <a:extLst>
                      <a:ext uri="{FF2B5EF4-FFF2-40B4-BE49-F238E27FC236}">
                        <a16:creationId xmlns:a16="http://schemas.microsoft.com/office/drawing/2014/main" id="{1C020EC5-D868-7434-9E35-F4A0A8B1CC76}"/>
                      </a:ext>
                    </a:extLst>
                  </p:cNvPr>
                  <p:cNvSpPr/>
                  <p:nvPr/>
                </p:nvSpPr>
                <p:spPr>
                  <a:xfrm>
                    <a:off x="11262216" y="1452796"/>
                    <a:ext cx="203284" cy="199374"/>
                  </a:xfrm>
                  <a:custGeom>
                    <a:avLst/>
                    <a:gdLst>
                      <a:gd name="connsiteX0" fmla="*/ 163024 w 203283"/>
                      <a:gd name="connsiteY0" fmla="*/ 82713 h 199374"/>
                      <a:gd name="connsiteX1" fmla="*/ 163024 w 203283"/>
                      <a:gd name="connsiteY1" fmla="*/ 134209 h 199374"/>
                      <a:gd name="connsiteX2" fmla="*/ 29717 w 203283"/>
                      <a:gd name="connsiteY2" fmla="*/ 1179 h 199374"/>
                      <a:gd name="connsiteX3" fmla="*/ 1179 w 203283"/>
                      <a:gd name="connsiteY3" fmla="*/ 29267 h 199374"/>
                      <a:gd name="connsiteX4" fmla="*/ 133313 w 203283"/>
                      <a:gd name="connsiteY4" fmla="*/ 161127 h 199374"/>
                      <a:gd name="connsiteX5" fmla="*/ 84056 w 203283"/>
                      <a:gd name="connsiteY5" fmla="*/ 161127 h 199374"/>
                      <a:gd name="connsiteX6" fmla="*/ 84056 w 203283"/>
                      <a:gd name="connsiteY6" fmla="*/ 200919 h 199374"/>
                      <a:gd name="connsiteX7" fmla="*/ 202508 w 203283"/>
                      <a:gd name="connsiteY7" fmla="*/ 200919 h 199374"/>
                      <a:gd name="connsiteX8" fmla="*/ 202899 w 203283"/>
                      <a:gd name="connsiteY8" fmla="*/ 200919 h 199374"/>
                      <a:gd name="connsiteX9" fmla="*/ 202899 w 203283"/>
                      <a:gd name="connsiteY9" fmla="*/ 82713 h 199374"/>
                      <a:gd name="connsiteX10" fmla="*/ 163024 w 203283"/>
                      <a:gd name="connsiteY10" fmla="*/ 82713 h 19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199374">
                        <a:moveTo>
                          <a:pt x="163024" y="82713"/>
                        </a:moveTo>
                        <a:lnTo>
                          <a:pt x="163024" y="134209"/>
                        </a:lnTo>
                        <a:lnTo>
                          <a:pt x="29717" y="1179"/>
                        </a:lnTo>
                        <a:lnTo>
                          <a:pt x="1179" y="29267"/>
                        </a:lnTo>
                        <a:lnTo>
                          <a:pt x="133313" y="161127"/>
                        </a:lnTo>
                        <a:lnTo>
                          <a:pt x="84056" y="161127"/>
                        </a:lnTo>
                        <a:lnTo>
                          <a:pt x="84056" y="200919"/>
                        </a:lnTo>
                        <a:lnTo>
                          <a:pt x="202508" y="200919"/>
                        </a:lnTo>
                        <a:lnTo>
                          <a:pt x="202899" y="200919"/>
                        </a:lnTo>
                        <a:lnTo>
                          <a:pt x="202899" y="82713"/>
                        </a:lnTo>
                        <a:lnTo>
                          <a:pt x="163024" y="82713"/>
                        </a:lnTo>
                        <a:close/>
                      </a:path>
                    </a:pathLst>
                  </a:custGeom>
                  <a:solidFill>
                    <a:srgbClr val="50E6FF"/>
                  </a:solidFill>
                  <a:ln w="383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grpSp>
            <p:grpSp>
              <p:nvGrpSpPr>
                <p:cNvPr id="18" name="monitoring" descr="monitoring">
                  <a:extLst>
                    <a:ext uri="{FF2B5EF4-FFF2-40B4-BE49-F238E27FC236}">
                      <a16:creationId xmlns:a16="http://schemas.microsoft.com/office/drawing/2014/main" id="{176AFD47-B28F-F791-FA67-3B6F807FA141}"/>
                    </a:ext>
                  </a:extLst>
                </p:cNvPr>
                <p:cNvGrpSpPr/>
                <p:nvPr/>
              </p:nvGrpSpPr>
              <p:grpSpPr>
                <a:xfrm>
                  <a:off x="4197075" y="3865320"/>
                  <a:ext cx="348438" cy="348438"/>
                  <a:chOff x="11053684" y="3973570"/>
                  <a:chExt cx="384048" cy="384048"/>
                </a:xfrm>
              </p:grpSpPr>
              <p:sp>
                <p:nvSpPr>
                  <p:cNvPr id="47" name="Freeform: Shape 46">
                    <a:extLst>
                      <a:ext uri="{FF2B5EF4-FFF2-40B4-BE49-F238E27FC236}">
                        <a16:creationId xmlns:a16="http://schemas.microsoft.com/office/drawing/2014/main" id="{33686A84-4334-93D3-2A54-338FB9EDAF4A}"/>
                      </a:ext>
                    </a:extLst>
                  </p:cNvPr>
                  <p:cNvSpPr/>
                  <p:nvPr/>
                </p:nvSpPr>
                <p:spPr>
                  <a:xfrm>
                    <a:off x="11055986" y="3974650"/>
                    <a:ext cx="380089" cy="380089"/>
                  </a:xfrm>
                  <a:custGeom>
                    <a:avLst/>
                    <a:gdLst>
                      <a:gd name="connsiteX0" fmla="*/ 340884 w 380088"/>
                      <a:gd name="connsiteY0" fmla="*/ 190804 h 380088"/>
                      <a:gd name="connsiteX1" fmla="*/ 190804 w 380088"/>
                      <a:gd name="connsiteY1" fmla="*/ 340884 h 380088"/>
                      <a:gd name="connsiteX2" fmla="*/ 40723 w 380088"/>
                      <a:gd name="connsiteY2" fmla="*/ 190804 h 380088"/>
                      <a:gd name="connsiteX3" fmla="*/ 189806 w 380088"/>
                      <a:gd name="connsiteY3" fmla="*/ 40723 h 380088"/>
                      <a:gd name="connsiteX4" fmla="*/ 189806 w 380088"/>
                      <a:gd name="connsiteY4" fmla="*/ 1225 h 380088"/>
                      <a:gd name="connsiteX5" fmla="*/ 1225 w 380088"/>
                      <a:gd name="connsiteY5" fmla="*/ 190804 h 380088"/>
                      <a:gd name="connsiteX6" fmla="*/ 190804 w 380088"/>
                      <a:gd name="connsiteY6" fmla="*/ 380382 h 380088"/>
                      <a:gd name="connsiteX7" fmla="*/ 380382 w 380088"/>
                      <a:gd name="connsiteY7" fmla="*/ 190804 h 380088"/>
                      <a:gd name="connsiteX8" fmla="*/ 380382 w 380088"/>
                      <a:gd name="connsiteY8" fmla="*/ 190005 h 380088"/>
                      <a:gd name="connsiteX9" fmla="*/ 340884 w 380088"/>
                      <a:gd name="connsiteY9" fmla="*/ 190005 h 380088"/>
                      <a:gd name="connsiteX10" fmla="*/ 340884 w 380088"/>
                      <a:gd name="connsiteY10" fmla="*/ 190804 h 38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0088" h="380088">
                        <a:moveTo>
                          <a:pt x="340884" y="190804"/>
                        </a:moveTo>
                        <a:cubicBezTo>
                          <a:pt x="340884" y="273657"/>
                          <a:pt x="273724" y="340884"/>
                          <a:pt x="190804" y="340884"/>
                        </a:cubicBezTo>
                        <a:cubicBezTo>
                          <a:pt x="107883" y="340884"/>
                          <a:pt x="40723" y="273657"/>
                          <a:pt x="40723" y="190804"/>
                        </a:cubicBezTo>
                        <a:cubicBezTo>
                          <a:pt x="40723" y="108216"/>
                          <a:pt x="107418" y="41255"/>
                          <a:pt x="189806" y="40723"/>
                        </a:cubicBezTo>
                        <a:lnTo>
                          <a:pt x="189806" y="1225"/>
                        </a:lnTo>
                        <a:cubicBezTo>
                          <a:pt x="85607" y="1756"/>
                          <a:pt x="1225" y="86405"/>
                          <a:pt x="1225" y="190804"/>
                        </a:cubicBezTo>
                        <a:cubicBezTo>
                          <a:pt x="1225" y="295467"/>
                          <a:pt x="86073" y="380382"/>
                          <a:pt x="190804" y="380382"/>
                        </a:cubicBezTo>
                        <a:cubicBezTo>
                          <a:pt x="295534" y="380382"/>
                          <a:pt x="380382" y="295467"/>
                          <a:pt x="380382" y="190804"/>
                        </a:cubicBezTo>
                        <a:cubicBezTo>
                          <a:pt x="380382" y="190537"/>
                          <a:pt x="380382" y="190271"/>
                          <a:pt x="380382" y="190005"/>
                        </a:cubicBezTo>
                        <a:lnTo>
                          <a:pt x="340884" y="190005"/>
                        </a:lnTo>
                        <a:cubicBezTo>
                          <a:pt x="340884" y="190271"/>
                          <a:pt x="340884" y="190537"/>
                          <a:pt x="340884" y="190804"/>
                        </a:cubicBezTo>
                        <a:close/>
                      </a:path>
                    </a:pathLst>
                  </a:custGeom>
                  <a:solidFill>
                    <a:srgbClr val="0078D4"/>
                  </a:solidFill>
                  <a:ln w="392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48" name="Freeform: Shape 47">
                    <a:extLst>
                      <a:ext uri="{FF2B5EF4-FFF2-40B4-BE49-F238E27FC236}">
                        <a16:creationId xmlns:a16="http://schemas.microsoft.com/office/drawing/2014/main" id="{6F44ACB3-3735-8E3A-2C20-1CE797CEBCA5}"/>
                      </a:ext>
                    </a:extLst>
                  </p:cNvPr>
                  <p:cNvSpPr/>
                  <p:nvPr/>
                </p:nvSpPr>
                <p:spPr>
                  <a:xfrm>
                    <a:off x="11175282" y="4094015"/>
                    <a:ext cx="142533" cy="142533"/>
                  </a:xfrm>
                  <a:custGeom>
                    <a:avLst/>
                    <a:gdLst>
                      <a:gd name="connsiteX0" fmla="*/ 104426 w 142533"/>
                      <a:gd name="connsiteY0" fmla="*/ 71444 h 142533"/>
                      <a:gd name="connsiteX1" fmla="*/ 71510 w 142533"/>
                      <a:gd name="connsiteY1" fmla="*/ 104359 h 142533"/>
                      <a:gd name="connsiteX2" fmla="*/ 38595 w 142533"/>
                      <a:gd name="connsiteY2" fmla="*/ 71444 h 142533"/>
                      <a:gd name="connsiteX3" fmla="*/ 70446 w 142533"/>
                      <a:gd name="connsiteY3" fmla="*/ 38595 h 142533"/>
                      <a:gd name="connsiteX4" fmla="*/ 70446 w 142533"/>
                      <a:gd name="connsiteY4" fmla="*/ 1225 h 142533"/>
                      <a:gd name="connsiteX5" fmla="*/ 1225 w 142533"/>
                      <a:gd name="connsiteY5" fmla="*/ 71444 h 142533"/>
                      <a:gd name="connsiteX6" fmla="*/ 71444 w 142533"/>
                      <a:gd name="connsiteY6" fmla="*/ 141663 h 142533"/>
                      <a:gd name="connsiteX7" fmla="*/ 141663 w 142533"/>
                      <a:gd name="connsiteY7" fmla="*/ 71444 h 142533"/>
                      <a:gd name="connsiteX8" fmla="*/ 141663 w 142533"/>
                      <a:gd name="connsiteY8" fmla="*/ 70646 h 142533"/>
                      <a:gd name="connsiteX9" fmla="*/ 104293 w 142533"/>
                      <a:gd name="connsiteY9" fmla="*/ 70646 h 142533"/>
                      <a:gd name="connsiteX10" fmla="*/ 104426 w 142533"/>
                      <a:gd name="connsiteY10" fmla="*/ 71444 h 142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533" h="142533">
                        <a:moveTo>
                          <a:pt x="104426" y="71444"/>
                        </a:moveTo>
                        <a:cubicBezTo>
                          <a:pt x="104426" y="89597"/>
                          <a:pt x="89664" y="104359"/>
                          <a:pt x="71510" y="104359"/>
                        </a:cubicBezTo>
                        <a:cubicBezTo>
                          <a:pt x="53357" y="104359"/>
                          <a:pt x="38595" y="89597"/>
                          <a:pt x="38595" y="71444"/>
                        </a:cubicBezTo>
                        <a:cubicBezTo>
                          <a:pt x="38595" y="53623"/>
                          <a:pt x="52759" y="39127"/>
                          <a:pt x="70446" y="38595"/>
                        </a:cubicBezTo>
                        <a:lnTo>
                          <a:pt x="70446" y="1225"/>
                        </a:lnTo>
                        <a:cubicBezTo>
                          <a:pt x="32145" y="1756"/>
                          <a:pt x="1225" y="33009"/>
                          <a:pt x="1225" y="71444"/>
                        </a:cubicBezTo>
                        <a:cubicBezTo>
                          <a:pt x="1225" y="110211"/>
                          <a:pt x="32677" y="141663"/>
                          <a:pt x="71444" y="141663"/>
                        </a:cubicBezTo>
                        <a:cubicBezTo>
                          <a:pt x="110211" y="141663"/>
                          <a:pt x="141663" y="110211"/>
                          <a:pt x="141663" y="71444"/>
                        </a:cubicBezTo>
                        <a:cubicBezTo>
                          <a:pt x="141663" y="71178"/>
                          <a:pt x="141663" y="70912"/>
                          <a:pt x="141663" y="70646"/>
                        </a:cubicBezTo>
                        <a:lnTo>
                          <a:pt x="104293" y="70646"/>
                        </a:lnTo>
                        <a:cubicBezTo>
                          <a:pt x="104426" y="70912"/>
                          <a:pt x="104426" y="71178"/>
                          <a:pt x="104426" y="71444"/>
                        </a:cubicBezTo>
                        <a:close/>
                      </a:path>
                    </a:pathLst>
                  </a:custGeom>
                  <a:solidFill>
                    <a:srgbClr val="50E6FF"/>
                  </a:solidFill>
                  <a:ln w="392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49" name="Freeform: Shape 48">
                    <a:extLst>
                      <a:ext uri="{FF2B5EF4-FFF2-40B4-BE49-F238E27FC236}">
                        <a16:creationId xmlns:a16="http://schemas.microsoft.com/office/drawing/2014/main" id="{1D36B93C-5D5B-2296-D184-3EF19563C2FB}"/>
                      </a:ext>
                    </a:extLst>
                  </p:cNvPr>
                  <p:cNvSpPr/>
                  <p:nvPr/>
                </p:nvSpPr>
                <p:spPr>
                  <a:xfrm>
                    <a:off x="11153405" y="4035492"/>
                    <a:ext cx="221718" cy="257352"/>
                  </a:xfrm>
                  <a:custGeom>
                    <a:avLst/>
                    <a:gdLst>
                      <a:gd name="connsiteX0" fmla="*/ 93387 w 221718"/>
                      <a:gd name="connsiteY0" fmla="*/ 1225 h 257351"/>
                      <a:gd name="connsiteX1" fmla="*/ 2022 w 221718"/>
                      <a:gd name="connsiteY1" fmla="*/ 39260 h 257351"/>
                      <a:gd name="connsiteX2" fmla="*/ 29485 w 221718"/>
                      <a:gd name="connsiteY2" fmla="*/ 66723 h 257351"/>
                      <a:gd name="connsiteX3" fmla="*/ 93387 w 221718"/>
                      <a:gd name="connsiteY3" fmla="*/ 40058 h 257351"/>
                      <a:gd name="connsiteX4" fmla="*/ 183356 w 221718"/>
                      <a:gd name="connsiteY4" fmla="*/ 130027 h 257351"/>
                      <a:gd name="connsiteX5" fmla="*/ 93387 w 221718"/>
                      <a:gd name="connsiteY5" fmla="*/ 219995 h 257351"/>
                      <a:gd name="connsiteX6" fmla="*/ 28687 w 221718"/>
                      <a:gd name="connsiteY6" fmla="*/ 192532 h 257351"/>
                      <a:gd name="connsiteX7" fmla="*/ 1225 w 221718"/>
                      <a:gd name="connsiteY7" fmla="*/ 219995 h 257351"/>
                      <a:gd name="connsiteX8" fmla="*/ 93387 w 221718"/>
                      <a:gd name="connsiteY8" fmla="*/ 258828 h 257351"/>
                      <a:gd name="connsiteX9" fmla="*/ 222123 w 221718"/>
                      <a:gd name="connsiteY9" fmla="*/ 130093 h 257351"/>
                      <a:gd name="connsiteX10" fmla="*/ 93387 w 221718"/>
                      <a:gd name="connsiteY10" fmla="*/ 1225 h 25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18" h="257351">
                        <a:moveTo>
                          <a:pt x="93387" y="1225"/>
                        </a:moveTo>
                        <a:cubicBezTo>
                          <a:pt x="57679" y="1225"/>
                          <a:pt x="25363" y="15787"/>
                          <a:pt x="2022" y="39260"/>
                        </a:cubicBezTo>
                        <a:lnTo>
                          <a:pt x="29485" y="66723"/>
                        </a:lnTo>
                        <a:cubicBezTo>
                          <a:pt x="45776" y="50232"/>
                          <a:pt x="68385" y="40058"/>
                          <a:pt x="93387" y="40058"/>
                        </a:cubicBezTo>
                        <a:cubicBezTo>
                          <a:pt x="143059" y="40058"/>
                          <a:pt x="183356" y="80354"/>
                          <a:pt x="183356" y="130027"/>
                        </a:cubicBezTo>
                        <a:cubicBezTo>
                          <a:pt x="183356" y="179699"/>
                          <a:pt x="143059" y="219995"/>
                          <a:pt x="93387" y="219995"/>
                        </a:cubicBezTo>
                        <a:cubicBezTo>
                          <a:pt x="67986" y="219995"/>
                          <a:pt x="45045" y="209489"/>
                          <a:pt x="28687" y="192532"/>
                        </a:cubicBezTo>
                        <a:lnTo>
                          <a:pt x="1225" y="219995"/>
                        </a:lnTo>
                        <a:cubicBezTo>
                          <a:pt x="24631" y="243933"/>
                          <a:pt x="57214" y="258828"/>
                          <a:pt x="93387" y="258828"/>
                        </a:cubicBezTo>
                        <a:cubicBezTo>
                          <a:pt x="164471" y="258828"/>
                          <a:pt x="222123" y="201177"/>
                          <a:pt x="222123" y="130093"/>
                        </a:cubicBezTo>
                        <a:cubicBezTo>
                          <a:pt x="222123" y="59009"/>
                          <a:pt x="164538" y="1225"/>
                          <a:pt x="93387" y="1225"/>
                        </a:cubicBezTo>
                        <a:close/>
                      </a:path>
                    </a:pathLst>
                  </a:custGeom>
                  <a:solidFill>
                    <a:srgbClr val="50E6FF"/>
                  </a:solidFill>
                  <a:ln w="392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grpSp>
            <p:grpSp>
              <p:nvGrpSpPr>
                <p:cNvPr id="19" name="data 3" descr="data, cloud, scale">
                  <a:extLst>
                    <a:ext uri="{FF2B5EF4-FFF2-40B4-BE49-F238E27FC236}">
                      <a16:creationId xmlns:a16="http://schemas.microsoft.com/office/drawing/2014/main" id="{C972D1CC-0999-F5D0-FDED-E77C84B62E39}"/>
                    </a:ext>
                  </a:extLst>
                </p:cNvPr>
                <p:cNvGrpSpPr>
                  <a:grpSpLocks noChangeAspect="1"/>
                </p:cNvGrpSpPr>
                <p:nvPr/>
              </p:nvGrpSpPr>
              <p:grpSpPr bwMode="auto">
                <a:xfrm>
                  <a:off x="8230042" y="3878620"/>
                  <a:ext cx="323076" cy="321839"/>
                  <a:chOff x="5781" y="773"/>
                  <a:chExt cx="261" cy="260"/>
                </a:xfrm>
              </p:grpSpPr>
              <p:sp>
                <p:nvSpPr>
                  <p:cNvPr id="37" name="AutoShape 87">
                    <a:extLst>
                      <a:ext uri="{FF2B5EF4-FFF2-40B4-BE49-F238E27FC236}">
                        <a16:creationId xmlns:a16="http://schemas.microsoft.com/office/drawing/2014/main" id="{FC1DDE70-32C3-ED7C-BCBF-6675FB63F359}"/>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38" name="Freeform 89">
                    <a:extLst>
                      <a:ext uri="{FF2B5EF4-FFF2-40B4-BE49-F238E27FC236}">
                        <a16:creationId xmlns:a16="http://schemas.microsoft.com/office/drawing/2014/main" id="{1FADEFC1-0475-01E9-0A3B-A69B264EB8D0}"/>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39" name="Freeform 90">
                    <a:extLst>
                      <a:ext uri="{FF2B5EF4-FFF2-40B4-BE49-F238E27FC236}">
                        <a16:creationId xmlns:a16="http://schemas.microsoft.com/office/drawing/2014/main" id="{15ACF750-B1D8-8FA5-F4B1-F32A94511F8F}"/>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40" name="Freeform 91">
                    <a:extLst>
                      <a:ext uri="{FF2B5EF4-FFF2-40B4-BE49-F238E27FC236}">
                        <a16:creationId xmlns:a16="http://schemas.microsoft.com/office/drawing/2014/main" id="{91EA6F49-31D1-5B59-A4C6-A04D27D84840}"/>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41" name="Freeform 92">
                    <a:extLst>
                      <a:ext uri="{FF2B5EF4-FFF2-40B4-BE49-F238E27FC236}">
                        <a16:creationId xmlns:a16="http://schemas.microsoft.com/office/drawing/2014/main" id="{CA09495A-5E93-EF09-3246-E7074DB7CF02}"/>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42" name="Freeform 93">
                    <a:extLst>
                      <a:ext uri="{FF2B5EF4-FFF2-40B4-BE49-F238E27FC236}">
                        <a16:creationId xmlns:a16="http://schemas.microsoft.com/office/drawing/2014/main" id="{794A031A-5611-A191-D768-14C733B9C200}"/>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43" name="Freeform 94">
                    <a:extLst>
                      <a:ext uri="{FF2B5EF4-FFF2-40B4-BE49-F238E27FC236}">
                        <a16:creationId xmlns:a16="http://schemas.microsoft.com/office/drawing/2014/main" id="{D16C8DE6-A833-B282-B6C6-313A85D3BA70}"/>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44" name="Freeform 95">
                    <a:extLst>
                      <a:ext uri="{FF2B5EF4-FFF2-40B4-BE49-F238E27FC236}">
                        <a16:creationId xmlns:a16="http://schemas.microsoft.com/office/drawing/2014/main" id="{41E61CDD-9249-8802-4786-DFE1F05184F9}"/>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45" name="Freeform 96">
                    <a:extLst>
                      <a:ext uri="{FF2B5EF4-FFF2-40B4-BE49-F238E27FC236}">
                        <a16:creationId xmlns:a16="http://schemas.microsoft.com/office/drawing/2014/main" id="{14394E62-82FD-A252-6A44-18B575782B84}"/>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46" name="Freeform 97">
                    <a:extLst>
                      <a:ext uri="{FF2B5EF4-FFF2-40B4-BE49-F238E27FC236}">
                        <a16:creationId xmlns:a16="http://schemas.microsoft.com/office/drawing/2014/main" id="{63766ABE-7738-B464-520C-F2438FCA4359}"/>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grpSp>
            <p:grpSp>
              <p:nvGrpSpPr>
                <p:cNvPr id="20" name="online" descr="online">
                  <a:extLst>
                    <a:ext uri="{FF2B5EF4-FFF2-40B4-BE49-F238E27FC236}">
                      <a16:creationId xmlns:a16="http://schemas.microsoft.com/office/drawing/2014/main" id="{01B55A1B-3CCC-91A0-69E9-34AB4B17D0FA}"/>
                    </a:ext>
                  </a:extLst>
                </p:cNvPr>
                <p:cNvGrpSpPr/>
                <p:nvPr/>
              </p:nvGrpSpPr>
              <p:grpSpPr>
                <a:xfrm>
                  <a:off x="9856180" y="3869500"/>
                  <a:ext cx="340078" cy="340078"/>
                  <a:chOff x="4472102" y="5773612"/>
                  <a:chExt cx="436448" cy="436448"/>
                </a:xfrm>
              </p:grpSpPr>
              <p:sp>
                <p:nvSpPr>
                  <p:cNvPr id="21" name="Freeform: Shape 20">
                    <a:extLst>
                      <a:ext uri="{FF2B5EF4-FFF2-40B4-BE49-F238E27FC236}">
                        <a16:creationId xmlns:a16="http://schemas.microsoft.com/office/drawing/2014/main" id="{A3A95099-9BAE-5301-8777-E924B8D22C4D}"/>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22" name="Freeform: Shape 21">
                    <a:extLst>
                      <a:ext uri="{FF2B5EF4-FFF2-40B4-BE49-F238E27FC236}">
                        <a16:creationId xmlns:a16="http://schemas.microsoft.com/office/drawing/2014/main" id="{60CFB13B-ED1B-1A7A-49D0-6E9793B7E698}"/>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23" name="Freeform: Shape 22">
                    <a:extLst>
                      <a:ext uri="{FF2B5EF4-FFF2-40B4-BE49-F238E27FC236}">
                        <a16:creationId xmlns:a16="http://schemas.microsoft.com/office/drawing/2014/main" id="{EEF4DC23-C2D0-BFB6-245D-98CB057F5D6B}"/>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24" name="Freeform: Shape 23">
                    <a:extLst>
                      <a:ext uri="{FF2B5EF4-FFF2-40B4-BE49-F238E27FC236}">
                        <a16:creationId xmlns:a16="http://schemas.microsoft.com/office/drawing/2014/main" id="{1BB8F3CA-79AF-B6B5-F048-0A2D1F22769F}"/>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25" name="Freeform: Shape 24">
                    <a:extLst>
                      <a:ext uri="{FF2B5EF4-FFF2-40B4-BE49-F238E27FC236}">
                        <a16:creationId xmlns:a16="http://schemas.microsoft.com/office/drawing/2014/main" id="{1BBC61B2-C189-15E4-BDF5-51C0CCA3A9F9}"/>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26" name="Freeform: Shape 25">
                    <a:extLst>
                      <a:ext uri="{FF2B5EF4-FFF2-40B4-BE49-F238E27FC236}">
                        <a16:creationId xmlns:a16="http://schemas.microsoft.com/office/drawing/2014/main" id="{5CF66EE0-3BDF-CA57-7E18-2D60F0D145AF}"/>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27" name="Freeform: Shape 26">
                    <a:extLst>
                      <a:ext uri="{FF2B5EF4-FFF2-40B4-BE49-F238E27FC236}">
                        <a16:creationId xmlns:a16="http://schemas.microsoft.com/office/drawing/2014/main" id="{827F58BA-1937-DD08-F4E3-F176D6F09580}"/>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28" name="Freeform: Shape 27">
                    <a:extLst>
                      <a:ext uri="{FF2B5EF4-FFF2-40B4-BE49-F238E27FC236}">
                        <a16:creationId xmlns:a16="http://schemas.microsoft.com/office/drawing/2014/main" id="{B4047977-BF44-F9CF-FFBD-1296AFC347DC}"/>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29" name="Freeform: Shape 28">
                    <a:extLst>
                      <a:ext uri="{FF2B5EF4-FFF2-40B4-BE49-F238E27FC236}">
                        <a16:creationId xmlns:a16="http://schemas.microsoft.com/office/drawing/2014/main" id="{060A7D6A-A0D8-11D2-40BC-CA0EF1C4DDA2}"/>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30" name="Freeform: Shape 29">
                    <a:extLst>
                      <a:ext uri="{FF2B5EF4-FFF2-40B4-BE49-F238E27FC236}">
                        <a16:creationId xmlns:a16="http://schemas.microsoft.com/office/drawing/2014/main" id="{DEFE6F7A-978E-2FB9-A925-78EEFB981193}"/>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31" name="Freeform: Shape 30">
                    <a:extLst>
                      <a:ext uri="{FF2B5EF4-FFF2-40B4-BE49-F238E27FC236}">
                        <a16:creationId xmlns:a16="http://schemas.microsoft.com/office/drawing/2014/main" id="{7BCB46D7-DB82-6882-309B-682C083E5469}"/>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32" name="Freeform: Shape 31">
                    <a:extLst>
                      <a:ext uri="{FF2B5EF4-FFF2-40B4-BE49-F238E27FC236}">
                        <a16:creationId xmlns:a16="http://schemas.microsoft.com/office/drawing/2014/main" id="{AB07E7B1-4E13-400F-0190-7ACFE8BA3B86}"/>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33" name="Freeform: Shape 32">
                    <a:extLst>
                      <a:ext uri="{FF2B5EF4-FFF2-40B4-BE49-F238E27FC236}">
                        <a16:creationId xmlns:a16="http://schemas.microsoft.com/office/drawing/2014/main" id="{AE037C4C-C92C-3C48-6CBC-78024D0C2911}"/>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34" name="Freeform: Shape 33">
                    <a:extLst>
                      <a:ext uri="{FF2B5EF4-FFF2-40B4-BE49-F238E27FC236}">
                        <a16:creationId xmlns:a16="http://schemas.microsoft.com/office/drawing/2014/main" id="{1AADF333-40BA-137F-FFAF-BC3BDE6ECCBF}"/>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35" name="Freeform: Shape 34">
                    <a:extLst>
                      <a:ext uri="{FF2B5EF4-FFF2-40B4-BE49-F238E27FC236}">
                        <a16:creationId xmlns:a16="http://schemas.microsoft.com/office/drawing/2014/main" id="{41E571A0-968E-D589-3D91-C5BB06619A77}"/>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sp>
                <p:nvSpPr>
                  <p:cNvPr id="36" name="Freeform: Shape 35">
                    <a:extLst>
                      <a:ext uri="{FF2B5EF4-FFF2-40B4-BE49-F238E27FC236}">
                        <a16:creationId xmlns:a16="http://schemas.microsoft.com/office/drawing/2014/main" id="{5DA95C1D-363B-1CDA-7146-52ED023D1894}"/>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82828"/>
                      </a:solidFill>
                      <a:effectLst/>
                      <a:uLnTx/>
                      <a:uFillTx/>
                    </a:endParaRPr>
                  </a:p>
                </p:txBody>
              </p:sp>
            </p:grpSp>
          </p:grpSp>
        </p:grpSp>
      </p:grpSp>
      <p:sp>
        <p:nvSpPr>
          <p:cNvPr id="95" name="Rectangle 94" descr="box">
            <a:extLst>
              <a:ext uri="{FF2B5EF4-FFF2-40B4-BE49-F238E27FC236}">
                <a16:creationId xmlns:a16="http://schemas.microsoft.com/office/drawing/2014/main" id="{D3E00998-A555-BCD6-3CDD-A8601FE9E12F}"/>
              </a:ext>
            </a:extLst>
          </p:cNvPr>
          <p:cNvSpPr/>
          <p:nvPr/>
        </p:nvSpPr>
        <p:spPr bwMode="auto">
          <a:xfrm>
            <a:off x="2254289" y="3977677"/>
            <a:ext cx="9428694" cy="2412592"/>
          </a:xfrm>
          <a:prstGeom prst="rect">
            <a:avLst/>
          </a:prstGeom>
          <a:noFill/>
          <a:ln w="15875" cap="flat" cmpd="sng" algn="ctr">
            <a:solidFill>
              <a:srgbClr val="2E2F2E"/>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282828"/>
              </a:solidFill>
              <a:effectLst/>
              <a:uLnTx/>
              <a:uFillTx/>
            </a:endParaRPr>
          </a:p>
        </p:txBody>
      </p:sp>
      <p:sp>
        <p:nvSpPr>
          <p:cNvPr id="96" name="Rectangle 95">
            <a:extLst>
              <a:ext uri="{FF2B5EF4-FFF2-40B4-BE49-F238E27FC236}">
                <a16:creationId xmlns:a16="http://schemas.microsoft.com/office/drawing/2014/main" id="{48F0EA72-2EEE-7C41-6F34-1E864183774E}"/>
              </a:ext>
            </a:extLst>
          </p:cNvPr>
          <p:cNvSpPr/>
          <p:nvPr/>
        </p:nvSpPr>
        <p:spPr>
          <a:xfrm>
            <a:off x="2970646" y="4142280"/>
            <a:ext cx="888121" cy="646331"/>
          </a:xfrm>
          <a:prstGeom prst="rect">
            <a:avLst/>
          </a:prstGeom>
        </p:spPr>
        <p:txBody>
          <a:bodyPr wrap="square">
            <a:spAutoFit/>
          </a:bodyPr>
          <a:lstStyle/>
          <a:p>
            <a:pPr defTabSz="914202">
              <a:defRPr/>
            </a:pPr>
            <a:r>
              <a:rPr lang="en-US" sz="1200" kern="0">
                <a:solidFill>
                  <a:srgbClr val="282828"/>
                </a:solidFill>
                <a:cs typeface="Segoe UI" panose="020B0502040204020203" pitchFamily="34" charset="0"/>
              </a:rPr>
              <a:t>App Migration Assistant</a:t>
            </a:r>
          </a:p>
        </p:txBody>
      </p:sp>
      <p:sp>
        <p:nvSpPr>
          <p:cNvPr id="97" name="Rectangle 96">
            <a:extLst>
              <a:ext uri="{FF2B5EF4-FFF2-40B4-BE49-F238E27FC236}">
                <a16:creationId xmlns:a16="http://schemas.microsoft.com/office/drawing/2014/main" id="{FCC48B8F-D82D-986F-B9CA-FCE0A445CC70}"/>
              </a:ext>
            </a:extLst>
          </p:cNvPr>
          <p:cNvSpPr/>
          <p:nvPr/>
        </p:nvSpPr>
        <p:spPr>
          <a:xfrm>
            <a:off x="5303310" y="4874278"/>
            <a:ext cx="1499616" cy="276999"/>
          </a:xfrm>
          <a:prstGeom prst="rect">
            <a:avLst/>
          </a:prstGeom>
        </p:spPr>
        <p:txBody>
          <a:bodyPr wrap="square">
            <a:spAutoFit/>
          </a:bodyPr>
          <a:lstStyle/>
          <a:p>
            <a:pPr defTabSz="914202">
              <a:defRPr/>
            </a:pPr>
            <a:r>
              <a:rPr lang="en-US" sz="1200" kern="0">
                <a:solidFill>
                  <a:srgbClr val="282828"/>
                </a:solidFill>
                <a:cs typeface="Segoe UI" panose="020B0502040204020203" pitchFamily="34" charset="0"/>
              </a:rPr>
              <a:t>Code Deployment</a:t>
            </a:r>
          </a:p>
        </p:txBody>
      </p:sp>
      <p:sp>
        <p:nvSpPr>
          <p:cNvPr id="98" name="Rectangle 97">
            <a:extLst>
              <a:ext uri="{FF2B5EF4-FFF2-40B4-BE49-F238E27FC236}">
                <a16:creationId xmlns:a16="http://schemas.microsoft.com/office/drawing/2014/main" id="{D3AF77E5-2050-5405-1723-B20498F4373A}"/>
              </a:ext>
            </a:extLst>
          </p:cNvPr>
          <p:cNvSpPr/>
          <p:nvPr/>
        </p:nvSpPr>
        <p:spPr>
          <a:xfrm>
            <a:off x="10082556" y="4948675"/>
            <a:ext cx="1499616" cy="276999"/>
          </a:xfrm>
          <a:prstGeom prst="rect">
            <a:avLst/>
          </a:prstGeom>
        </p:spPr>
        <p:txBody>
          <a:bodyPr wrap="square">
            <a:spAutoFit/>
          </a:bodyPr>
          <a:lstStyle/>
          <a:p>
            <a:pPr defTabSz="914202">
              <a:defRPr/>
            </a:pPr>
            <a:r>
              <a:rPr lang="en-US" sz="1200" kern="0">
                <a:solidFill>
                  <a:srgbClr val="282828"/>
                </a:solidFill>
                <a:cs typeface="Segoe UI" panose="020B0502040204020203" pitchFamily="34" charset="0"/>
              </a:rPr>
              <a:t>Containerize</a:t>
            </a:r>
          </a:p>
        </p:txBody>
      </p:sp>
      <p:pic>
        <p:nvPicPr>
          <p:cNvPr id="99" name="Graphic 98">
            <a:extLst>
              <a:ext uri="{FF2B5EF4-FFF2-40B4-BE49-F238E27FC236}">
                <a16:creationId xmlns:a16="http://schemas.microsoft.com/office/drawing/2014/main" id="{4B9C2839-2728-B657-68A3-C81DCC219A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06099" y="4096115"/>
            <a:ext cx="584107" cy="584107"/>
          </a:xfrm>
          <a:prstGeom prst="rect">
            <a:avLst/>
          </a:prstGeom>
        </p:spPr>
      </p:pic>
      <p:sp>
        <p:nvSpPr>
          <p:cNvPr id="100" name="Picture 32">
            <a:extLst>
              <a:ext uri="{FF2B5EF4-FFF2-40B4-BE49-F238E27FC236}">
                <a16:creationId xmlns:a16="http://schemas.microsoft.com/office/drawing/2014/main" id="{1E7F1C92-8CFD-B44D-4649-C1AF9BC26B09}"/>
              </a:ext>
            </a:extLst>
          </p:cNvPr>
          <p:cNvSpPr/>
          <p:nvPr/>
        </p:nvSpPr>
        <p:spPr>
          <a:xfrm>
            <a:off x="650544" y="1309670"/>
            <a:ext cx="825113" cy="637882"/>
          </a:xfrm>
          <a:custGeom>
            <a:avLst/>
            <a:gdLst>
              <a:gd name="connsiteX0" fmla="*/ 637836 w 1023095"/>
              <a:gd name="connsiteY0" fmla="*/ 660892 h 925573"/>
              <a:gd name="connsiteX1" fmla="*/ 519541 w 1023095"/>
              <a:gd name="connsiteY1" fmla="*/ 701488 h 925573"/>
              <a:gd name="connsiteX2" fmla="*/ 394851 w 1023095"/>
              <a:gd name="connsiteY2" fmla="*/ 656021 h 925573"/>
              <a:gd name="connsiteX3" fmla="*/ 407640 w 1023095"/>
              <a:gd name="connsiteY3" fmla="*/ 566711 h 925573"/>
              <a:gd name="connsiteX4" fmla="*/ 436414 w 1023095"/>
              <a:gd name="connsiteY4" fmla="*/ 561839 h 925573"/>
              <a:gd name="connsiteX5" fmla="*/ 453999 w 1023095"/>
              <a:gd name="connsiteY5" fmla="*/ 574830 h 925573"/>
              <a:gd name="connsiteX6" fmla="*/ 509949 w 1023095"/>
              <a:gd name="connsiteY6" fmla="*/ 612178 h 925573"/>
              <a:gd name="connsiteX7" fmla="*/ 517942 w 1023095"/>
              <a:gd name="connsiteY7" fmla="*/ 639783 h 925573"/>
              <a:gd name="connsiteX8" fmla="*/ 572294 w 1023095"/>
              <a:gd name="connsiteY8" fmla="*/ 646278 h 925573"/>
              <a:gd name="connsiteX9" fmla="*/ 580287 w 1023095"/>
              <a:gd name="connsiteY9" fmla="*/ 636535 h 925573"/>
              <a:gd name="connsiteX10" fmla="*/ 655420 w 1023095"/>
              <a:gd name="connsiteY10" fmla="*/ 644654 h 925573"/>
              <a:gd name="connsiteX11" fmla="*/ 637836 w 1023095"/>
              <a:gd name="connsiteY11" fmla="*/ 660892 h 925573"/>
              <a:gd name="connsiteX12" fmla="*/ 359682 w 1023095"/>
              <a:gd name="connsiteY12" fmla="*/ 391339 h 925573"/>
              <a:gd name="connsiteX13" fmla="*/ 367675 w 1023095"/>
              <a:gd name="connsiteY13" fmla="*/ 470906 h 925573"/>
              <a:gd name="connsiteX14" fmla="*/ 367675 w 1023095"/>
              <a:gd name="connsiteY14" fmla="*/ 542354 h 925573"/>
              <a:gd name="connsiteX15" fmla="*/ 372471 w 1023095"/>
              <a:gd name="connsiteY15" fmla="*/ 547225 h 925573"/>
              <a:gd name="connsiteX16" fmla="*/ 361281 w 1023095"/>
              <a:gd name="connsiteY16" fmla="*/ 615425 h 925573"/>
              <a:gd name="connsiteX17" fmla="*/ 359682 w 1023095"/>
              <a:gd name="connsiteY17" fmla="*/ 391339 h 925573"/>
              <a:gd name="connsiteX18" fmla="*/ 401245 w 1023095"/>
              <a:gd name="connsiteY18" fmla="*/ 347496 h 925573"/>
              <a:gd name="connsiteX19" fmla="*/ 433217 w 1023095"/>
              <a:gd name="connsiteY19" fmla="*/ 326387 h 925573"/>
              <a:gd name="connsiteX20" fmla="*/ 485970 w 1023095"/>
              <a:gd name="connsiteY20" fmla="*/ 392963 h 925573"/>
              <a:gd name="connsiteX21" fmla="*/ 431618 w 1023095"/>
              <a:gd name="connsiteY21" fmla="*/ 440053 h 925573"/>
              <a:gd name="connsiteX22" fmla="*/ 425224 w 1023095"/>
              <a:gd name="connsiteY22" fmla="*/ 448173 h 925573"/>
              <a:gd name="connsiteX23" fmla="*/ 393252 w 1023095"/>
              <a:gd name="connsiteY23" fmla="*/ 449796 h 925573"/>
              <a:gd name="connsiteX24" fmla="*/ 378865 w 1023095"/>
              <a:gd name="connsiteY24" fmla="*/ 363734 h 925573"/>
              <a:gd name="connsiteX25" fmla="*/ 401245 w 1023095"/>
              <a:gd name="connsiteY25" fmla="*/ 347496 h 925573"/>
              <a:gd name="connsiteX26" fmla="*/ 645829 w 1023095"/>
              <a:gd name="connsiteY26" fmla="*/ 352368 h 925573"/>
              <a:gd name="connsiteX27" fmla="*/ 516343 w 1023095"/>
              <a:gd name="connsiteY27" fmla="*/ 376725 h 925573"/>
              <a:gd name="connsiteX28" fmla="*/ 461991 w 1023095"/>
              <a:gd name="connsiteY28" fmla="*/ 316644 h 925573"/>
              <a:gd name="connsiteX29" fmla="*/ 522738 w 1023095"/>
              <a:gd name="connsiteY29" fmla="*/ 306901 h 925573"/>
              <a:gd name="connsiteX30" fmla="*/ 645829 w 1023095"/>
              <a:gd name="connsiteY30" fmla="*/ 352368 h 925573"/>
              <a:gd name="connsiteX31" fmla="*/ 585083 w 1023095"/>
              <a:gd name="connsiteY31" fmla="*/ 608930 h 925573"/>
              <a:gd name="connsiteX32" fmla="*/ 578688 w 1023095"/>
              <a:gd name="connsiteY32" fmla="*/ 592692 h 925573"/>
              <a:gd name="connsiteX33" fmla="*/ 527534 w 1023095"/>
              <a:gd name="connsiteY33" fmla="*/ 582949 h 925573"/>
              <a:gd name="connsiteX34" fmla="*/ 474780 w 1023095"/>
              <a:gd name="connsiteY34" fmla="*/ 547225 h 925573"/>
              <a:gd name="connsiteX35" fmla="*/ 463590 w 1023095"/>
              <a:gd name="connsiteY35" fmla="*/ 537482 h 925573"/>
              <a:gd name="connsiteX36" fmla="*/ 465189 w 1023095"/>
              <a:gd name="connsiteY36" fmla="*/ 477401 h 925573"/>
              <a:gd name="connsiteX37" fmla="*/ 471583 w 1023095"/>
              <a:gd name="connsiteY37" fmla="*/ 470906 h 925573"/>
              <a:gd name="connsiteX38" fmla="*/ 522738 w 1023095"/>
              <a:gd name="connsiteY38" fmla="*/ 428687 h 925573"/>
              <a:gd name="connsiteX39" fmla="*/ 597871 w 1023095"/>
              <a:gd name="connsiteY39" fmla="*/ 492016 h 925573"/>
              <a:gd name="connsiteX40" fmla="*/ 602667 w 1023095"/>
              <a:gd name="connsiteY40" fmla="*/ 535859 h 925573"/>
              <a:gd name="connsiteX41" fmla="*/ 663413 w 1023095"/>
              <a:gd name="connsiteY41" fmla="*/ 543978 h 925573"/>
              <a:gd name="connsiteX42" fmla="*/ 666611 w 1023095"/>
              <a:gd name="connsiteY42" fmla="*/ 542354 h 925573"/>
              <a:gd name="connsiteX43" fmla="*/ 706575 w 1023095"/>
              <a:gd name="connsiteY43" fmla="*/ 569959 h 925573"/>
              <a:gd name="connsiteX44" fmla="*/ 684195 w 1023095"/>
              <a:gd name="connsiteY44" fmla="*/ 613802 h 925573"/>
              <a:gd name="connsiteX45" fmla="*/ 585083 w 1023095"/>
              <a:gd name="connsiteY45" fmla="*/ 608930 h 925573"/>
              <a:gd name="connsiteX46" fmla="*/ 708174 w 1023095"/>
              <a:gd name="connsiteY46" fmla="*/ 555344 h 925573"/>
              <a:gd name="connsiteX47" fmla="*/ 674603 w 1023095"/>
              <a:gd name="connsiteY47" fmla="*/ 529363 h 925573"/>
              <a:gd name="connsiteX48" fmla="*/ 668209 w 1023095"/>
              <a:gd name="connsiteY48" fmla="*/ 488768 h 925573"/>
              <a:gd name="connsiteX49" fmla="*/ 613857 w 1023095"/>
              <a:gd name="connsiteY49" fmla="*/ 477401 h 925573"/>
              <a:gd name="connsiteX50" fmla="*/ 549914 w 1023095"/>
              <a:gd name="connsiteY50" fmla="*/ 414072 h 925573"/>
              <a:gd name="connsiteX51" fmla="*/ 673005 w 1023095"/>
              <a:gd name="connsiteY51" fmla="*/ 379972 h 925573"/>
              <a:gd name="connsiteX52" fmla="*/ 676202 w 1023095"/>
              <a:gd name="connsiteY52" fmla="*/ 383220 h 925573"/>
              <a:gd name="connsiteX53" fmla="*/ 708174 w 1023095"/>
              <a:gd name="connsiteY53" fmla="*/ 555344 h 925573"/>
              <a:gd name="connsiteX54" fmla="*/ 696984 w 1023095"/>
              <a:gd name="connsiteY54" fmla="*/ 366982 h 925573"/>
              <a:gd name="connsiteX55" fmla="*/ 519541 w 1023095"/>
              <a:gd name="connsiteY55" fmla="*/ 277672 h 925573"/>
              <a:gd name="connsiteX56" fmla="*/ 383661 w 1023095"/>
              <a:gd name="connsiteY56" fmla="*/ 324763 h 925573"/>
              <a:gd name="connsiteX57" fmla="*/ 342097 w 1023095"/>
              <a:gd name="connsiteY57" fmla="*/ 643030 h 925573"/>
              <a:gd name="connsiteX58" fmla="*/ 519541 w 1023095"/>
              <a:gd name="connsiteY58" fmla="*/ 732340 h 925573"/>
              <a:gd name="connsiteX59" fmla="*/ 655420 w 1023095"/>
              <a:gd name="connsiteY59" fmla="*/ 685249 h 925573"/>
              <a:gd name="connsiteX60" fmla="*/ 696984 w 1023095"/>
              <a:gd name="connsiteY60" fmla="*/ 366982 h 925573"/>
              <a:gd name="connsiteX61" fmla="*/ 137478 w 1023095"/>
              <a:gd name="connsiteY61" fmla="*/ 725845 h 925573"/>
              <a:gd name="connsiteX62" fmla="*/ 206218 w 1023095"/>
              <a:gd name="connsiteY62" fmla="*/ 768064 h 925573"/>
              <a:gd name="connsiteX63" fmla="*/ 206218 w 1023095"/>
              <a:gd name="connsiteY63" fmla="*/ 682002 h 925573"/>
              <a:gd name="connsiteX64" fmla="*/ 137478 w 1023095"/>
              <a:gd name="connsiteY64" fmla="*/ 641406 h 925573"/>
              <a:gd name="connsiteX65" fmla="*/ 137478 w 1023095"/>
              <a:gd name="connsiteY65" fmla="*/ 725845 h 925573"/>
              <a:gd name="connsiteX66" fmla="*/ 800892 w 1023095"/>
              <a:gd name="connsiteY66" fmla="*/ 682002 h 925573"/>
              <a:gd name="connsiteX67" fmla="*/ 800892 w 1023095"/>
              <a:gd name="connsiteY67" fmla="*/ 768064 h 925573"/>
              <a:gd name="connsiteX68" fmla="*/ 869631 w 1023095"/>
              <a:gd name="connsiteY68" fmla="*/ 725845 h 925573"/>
              <a:gd name="connsiteX69" fmla="*/ 869631 w 1023095"/>
              <a:gd name="connsiteY69" fmla="*/ 641406 h 925573"/>
              <a:gd name="connsiteX70" fmla="*/ 800892 w 1023095"/>
              <a:gd name="connsiteY70" fmla="*/ 682002 h 925573"/>
              <a:gd name="connsiteX71" fmla="*/ 503555 w 1023095"/>
              <a:gd name="connsiteY71" fmla="*/ 73072 h 925573"/>
              <a:gd name="connsiteX72" fmla="*/ 431618 w 1023095"/>
              <a:gd name="connsiteY72" fmla="*/ 110419 h 925573"/>
              <a:gd name="connsiteX73" fmla="*/ 503555 w 1023095"/>
              <a:gd name="connsiteY73" fmla="*/ 155886 h 925573"/>
              <a:gd name="connsiteX74" fmla="*/ 575491 w 1023095"/>
              <a:gd name="connsiteY74" fmla="*/ 110419 h 925573"/>
              <a:gd name="connsiteX75" fmla="*/ 503555 w 1023095"/>
              <a:gd name="connsiteY75" fmla="*/ 73072 h 925573"/>
              <a:gd name="connsiteX76" fmla="*/ 755652 w 1023095"/>
              <a:gd name="connsiteY76" fmla="*/ 641569 h 925573"/>
              <a:gd name="connsiteX77" fmla="*/ 791300 w 1023095"/>
              <a:gd name="connsiteY77" fmla="*/ 664140 h 925573"/>
              <a:gd name="connsiteX78" fmla="*/ 863237 w 1023095"/>
              <a:gd name="connsiteY78" fmla="*/ 618673 h 925573"/>
              <a:gd name="connsiteX79" fmla="*/ 791300 w 1023095"/>
              <a:gd name="connsiteY79" fmla="*/ 582949 h 925573"/>
              <a:gd name="connsiteX80" fmla="*/ 778352 w 1023095"/>
              <a:gd name="connsiteY80" fmla="*/ 589444 h 925573"/>
              <a:gd name="connsiteX81" fmla="*/ 755652 w 1023095"/>
              <a:gd name="connsiteY81" fmla="*/ 641569 h 925573"/>
              <a:gd name="connsiteX82" fmla="*/ 712970 w 1023095"/>
              <a:gd name="connsiteY82" fmla="*/ 698889 h 925573"/>
              <a:gd name="connsiteX83" fmla="*/ 712970 w 1023095"/>
              <a:gd name="connsiteY83" fmla="*/ 725845 h 925573"/>
              <a:gd name="connsiteX84" fmla="*/ 781709 w 1023095"/>
              <a:gd name="connsiteY84" fmla="*/ 768064 h 925573"/>
              <a:gd name="connsiteX85" fmla="*/ 781709 w 1023095"/>
              <a:gd name="connsiteY85" fmla="*/ 682002 h 925573"/>
              <a:gd name="connsiteX86" fmla="*/ 744462 w 1023095"/>
              <a:gd name="connsiteY86" fmla="*/ 659918 h 925573"/>
              <a:gd name="connsiteX87" fmla="*/ 712970 w 1023095"/>
              <a:gd name="connsiteY87" fmla="*/ 698889 h 925573"/>
              <a:gd name="connsiteX88" fmla="*/ 575491 w 1023095"/>
              <a:gd name="connsiteY88" fmla="*/ 775209 h 925573"/>
              <a:gd name="connsiteX89" fmla="*/ 575491 w 1023095"/>
              <a:gd name="connsiteY89" fmla="*/ 816778 h 925573"/>
              <a:gd name="connsiteX90" fmla="*/ 599470 w 1023095"/>
              <a:gd name="connsiteY90" fmla="*/ 842759 h 925573"/>
              <a:gd name="connsiteX91" fmla="*/ 735350 w 1023095"/>
              <a:gd name="connsiteY91" fmla="*/ 842759 h 925573"/>
              <a:gd name="connsiteX92" fmla="*/ 642632 w 1023095"/>
              <a:gd name="connsiteY92" fmla="*/ 904464 h 925573"/>
              <a:gd name="connsiteX93" fmla="*/ 642632 w 1023095"/>
              <a:gd name="connsiteY93" fmla="*/ 932069 h 925573"/>
              <a:gd name="connsiteX94" fmla="*/ 939969 w 1023095"/>
              <a:gd name="connsiteY94" fmla="*/ 932069 h 925573"/>
              <a:gd name="connsiteX95" fmla="*/ 939969 w 1023095"/>
              <a:gd name="connsiteY95" fmla="*/ 902840 h 925573"/>
              <a:gd name="connsiteX96" fmla="*/ 858441 w 1023095"/>
              <a:gd name="connsiteY96" fmla="*/ 842759 h 925573"/>
              <a:gd name="connsiteX97" fmla="*/ 995919 w 1023095"/>
              <a:gd name="connsiteY97" fmla="*/ 842759 h 925573"/>
              <a:gd name="connsiteX98" fmla="*/ 1023095 w 1023095"/>
              <a:gd name="connsiteY98" fmla="*/ 816778 h 925573"/>
              <a:gd name="connsiteX99" fmla="*/ 1023095 w 1023095"/>
              <a:gd name="connsiteY99" fmla="*/ 534235 h 925573"/>
              <a:gd name="connsiteX100" fmla="*/ 997518 w 1023095"/>
              <a:gd name="connsiteY100" fmla="*/ 508254 h 925573"/>
              <a:gd name="connsiteX101" fmla="*/ 791300 w 1023095"/>
              <a:gd name="connsiteY101" fmla="*/ 508254 h 925573"/>
              <a:gd name="connsiteX102" fmla="*/ 788423 w 1023095"/>
              <a:gd name="connsiteY102" fmla="*/ 545601 h 925573"/>
              <a:gd name="connsiteX103" fmla="*/ 989525 w 1023095"/>
              <a:gd name="connsiteY103" fmla="*/ 545601 h 925573"/>
              <a:gd name="connsiteX104" fmla="*/ 989525 w 1023095"/>
              <a:gd name="connsiteY104" fmla="*/ 808659 h 925573"/>
              <a:gd name="connsiteX105" fmla="*/ 610660 w 1023095"/>
              <a:gd name="connsiteY105" fmla="*/ 808659 h 925573"/>
              <a:gd name="connsiteX106" fmla="*/ 610660 w 1023095"/>
              <a:gd name="connsiteY106" fmla="*/ 765141 h 925573"/>
              <a:gd name="connsiteX107" fmla="*/ 575491 w 1023095"/>
              <a:gd name="connsiteY107" fmla="*/ 775209 h 925573"/>
              <a:gd name="connsiteX108" fmla="*/ 285667 w 1023095"/>
              <a:gd name="connsiteY108" fmla="*/ 645466 h 925573"/>
              <a:gd name="connsiteX109" fmla="*/ 223802 w 1023095"/>
              <a:gd name="connsiteY109" fmla="*/ 682002 h 925573"/>
              <a:gd name="connsiteX110" fmla="*/ 223802 w 1023095"/>
              <a:gd name="connsiteY110" fmla="*/ 768064 h 925573"/>
              <a:gd name="connsiteX111" fmla="*/ 292541 w 1023095"/>
              <a:gd name="connsiteY111" fmla="*/ 725845 h 925573"/>
              <a:gd name="connsiteX112" fmla="*/ 292541 w 1023095"/>
              <a:gd name="connsiteY112" fmla="*/ 656833 h 925573"/>
              <a:gd name="connsiteX113" fmla="*/ 285667 w 1023095"/>
              <a:gd name="connsiteY113" fmla="*/ 645466 h 925573"/>
              <a:gd name="connsiteX114" fmla="*/ 267763 w 1023095"/>
              <a:gd name="connsiteY114" fmla="*/ 608768 h 925573"/>
              <a:gd name="connsiteX115" fmla="*/ 215809 w 1023095"/>
              <a:gd name="connsiteY115" fmla="*/ 582949 h 925573"/>
              <a:gd name="connsiteX116" fmla="*/ 142274 w 1023095"/>
              <a:gd name="connsiteY116" fmla="*/ 618673 h 925573"/>
              <a:gd name="connsiteX117" fmla="*/ 215809 w 1023095"/>
              <a:gd name="connsiteY117" fmla="*/ 664140 h 925573"/>
              <a:gd name="connsiteX118" fmla="*/ 275436 w 1023095"/>
              <a:gd name="connsiteY118" fmla="*/ 626467 h 925573"/>
              <a:gd name="connsiteX119" fmla="*/ 267763 w 1023095"/>
              <a:gd name="connsiteY119" fmla="*/ 608768 h 925573"/>
              <a:gd name="connsiteX120" fmla="*/ 247781 w 1023095"/>
              <a:gd name="connsiteY120" fmla="*/ 508254 h 925573"/>
              <a:gd name="connsiteX121" fmla="*/ 23979 w 1023095"/>
              <a:gd name="connsiteY121" fmla="*/ 508254 h 925573"/>
              <a:gd name="connsiteX122" fmla="*/ 0 w 1023095"/>
              <a:gd name="connsiteY122" fmla="*/ 534235 h 925573"/>
              <a:gd name="connsiteX123" fmla="*/ 0 w 1023095"/>
              <a:gd name="connsiteY123" fmla="*/ 816778 h 925573"/>
              <a:gd name="connsiteX124" fmla="*/ 23979 w 1023095"/>
              <a:gd name="connsiteY124" fmla="*/ 842759 h 925573"/>
              <a:gd name="connsiteX125" fmla="*/ 159859 w 1023095"/>
              <a:gd name="connsiteY125" fmla="*/ 842759 h 925573"/>
              <a:gd name="connsiteX126" fmla="*/ 67141 w 1023095"/>
              <a:gd name="connsiteY126" fmla="*/ 904464 h 925573"/>
              <a:gd name="connsiteX127" fmla="*/ 67141 w 1023095"/>
              <a:gd name="connsiteY127" fmla="*/ 932069 h 925573"/>
              <a:gd name="connsiteX128" fmla="*/ 364478 w 1023095"/>
              <a:gd name="connsiteY128" fmla="*/ 932069 h 925573"/>
              <a:gd name="connsiteX129" fmla="*/ 364478 w 1023095"/>
              <a:gd name="connsiteY129" fmla="*/ 902840 h 925573"/>
              <a:gd name="connsiteX130" fmla="*/ 282950 w 1023095"/>
              <a:gd name="connsiteY130" fmla="*/ 842759 h 925573"/>
              <a:gd name="connsiteX131" fmla="*/ 420428 w 1023095"/>
              <a:gd name="connsiteY131" fmla="*/ 842759 h 925573"/>
              <a:gd name="connsiteX132" fmla="*/ 447604 w 1023095"/>
              <a:gd name="connsiteY132" fmla="*/ 816778 h 925573"/>
              <a:gd name="connsiteX133" fmla="*/ 447604 w 1023095"/>
              <a:gd name="connsiteY133" fmla="*/ 771149 h 925573"/>
              <a:gd name="connsiteX134" fmla="*/ 414034 w 1023095"/>
              <a:gd name="connsiteY134" fmla="*/ 759458 h 925573"/>
              <a:gd name="connsiteX135" fmla="*/ 414034 w 1023095"/>
              <a:gd name="connsiteY135" fmla="*/ 808659 h 925573"/>
              <a:gd name="connsiteX136" fmla="*/ 35169 w 1023095"/>
              <a:gd name="connsiteY136" fmla="*/ 808659 h 925573"/>
              <a:gd name="connsiteX137" fmla="*/ 35169 w 1023095"/>
              <a:gd name="connsiteY137" fmla="*/ 545601 h 925573"/>
              <a:gd name="connsiteX138" fmla="*/ 250658 w 1023095"/>
              <a:gd name="connsiteY138" fmla="*/ 545601 h 925573"/>
              <a:gd name="connsiteX139" fmla="*/ 247781 w 1023095"/>
              <a:gd name="connsiteY139" fmla="*/ 508254 h 925573"/>
              <a:gd name="connsiteX140" fmla="*/ 493963 w 1023095"/>
              <a:gd name="connsiteY140" fmla="*/ 230257 h 925573"/>
              <a:gd name="connsiteX141" fmla="*/ 493963 w 1023095"/>
              <a:gd name="connsiteY141" fmla="*/ 172124 h 925573"/>
              <a:gd name="connsiteX142" fmla="*/ 425224 w 1023095"/>
              <a:gd name="connsiteY142" fmla="*/ 131529 h 925573"/>
              <a:gd name="connsiteX143" fmla="*/ 425224 w 1023095"/>
              <a:gd name="connsiteY143" fmla="*/ 217591 h 925573"/>
              <a:gd name="connsiteX144" fmla="*/ 457036 w 1023095"/>
              <a:gd name="connsiteY144" fmla="*/ 236427 h 925573"/>
              <a:gd name="connsiteX145" fmla="*/ 493963 w 1023095"/>
              <a:gd name="connsiteY145" fmla="*/ 230257 h 925573"/>
              <a:gd name="connsiteX146" fmla="*/ 556628 w 1023095"/>
              <a:gd name="connsiteY146" fmla="*/ 231556 h 925573"/>
              <a:gd name="connsiteX147" fmla="*/ 580287 w 1023095"/>
              <a:gd name="connsiteY147" fmla="*/ 217591 h 925573"/>
              <a:gd name="connsiteX148" fmla="*/ 580287 w 1023095"/>
              <a:gd name="connsiteY148" fmla="*/ 133153 h 925573"/>
              <a:gd name="connsiteX149" fmla="*/ 511548 w 1023095"/>
              <a:gd name="connsiteY149" fmla="*/ 172124 h 925573"/>
              <a:gd name="connsiteX150" fmla="*/ 511548 w 1023095"/>
              <a:gd name="connsiteY150" fmla="*/ 229120 h 925573"/>
              <a:gd name="connsiteX151" fmla="*/ 556628 w 1023095"/>
              <a:gd name="connsiteY151" fmla="*/ 231556 h 925573"/>
              <a:gd name="connsiteX152" fmla="*/ 725439 w 1023095"/>
              <a:gd name="connsiteY152" fmla="*/ 324763 h 925573"/>
              <a:gd name="connsiteX153" fmla="*/ 735350 w 1023095"/>
              <a:gd name="connsiteY153" fmla="*/ 305277 h 925573"/>
              <a:gd name="connsiteX154" fmla="*/ 735350 w 1023095"/>
              <a:gd name="connsiteY154" fmla="*/ 22733 h 925573"/>
              <a:gd name="connsiteX155" fmla="*/ 709772 w 1023095"/>
              <a:gd name="connsiteY155" fmla="*/ 0 h 925573"/>
              <a:gd name="connsiteX156" fmla="*/ 311724 w 1023095"/>
              <a:gd name="connsiteY156" fmla="*/ 0 h 925573"/>
              <a:gd name="connsiteX157" fmla="*/ 287746 w 1023095"/>
              <a:gd name="connsiteY157" fmla="*/ 25981 h 925573"/>
              <a:gd name="connsiteX158" fmla="*/ 287746 w 1023095"/>
              <a:gd name="connsiteY158" fmla="*/ 308525 h 925573"/>
              <a:gd name="connsiteX159" fmla="*/ 306289 w 1023095"/>
              <a:gd name="connsiteY159" fmla="*/ 333856 h 925573"/>
              <a:gd name="connsiteX160" fmla="*/ 338900 w 1023095"/>
              <a:gd name="connsiteY160" fmla="*/ 298782 h 925573"/>
              <a:gd name="connsiteX161" fmla="*/ 322914 w 1023095"/>
              <a:gd name="connsiteY161" fmla="*/ 298782 h 925573"/>
              <a:gd name="connsiteX162" fmla="*/ 322914 w 1023095"/>
              <a:gd name="connsiteY162" fmla="*/ 35724 h 925573"/>
              <a:gd name="connsiteX163" fmla="*/ 701779 w 1023095"/>
              <a:gd name="connsiteY163" fmla="*/ 35724 h 925573"/>
              <a:gd name="connsiteX164" fmla="*/ 701779 w 1023095"/>
              <a:gd name="connsiteY164" fmla="*/ 298782 h 925573"/>
              <a:gd name="connsiteX165" fmla="*/ 700181 w 1023095"/>
              <a:gd name="connsiteY165" fmla="*/ 298782 h 925573"/>
              <a:gd name="connsiteX166" fmla="*/ 725439 w 1023095"/>
              <a:gd name="connsiteY166" fmla="*/ 324763 h 92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1023095" h="925573">
                <a:moveTo>
                  <a:pt x="637836" y="660892"/>
                </a:moveTo>
                <a:cubicBezTo>
                  <a:pt x="602667" y="688497"/>
                  <a:pt x="561104" y="701488"/>
                  <a:pt x="519541" y="701488"/>
                </a:cubicBezTo>
                <a:cubicBezTo>
                  <a:pt x="474780" y="701488"/>
                  <a:pt x="431618" y="685249"/>
                  <a:pt x="394851" y="656021"/>
                </a:cubicBezTo>
                <a:cubicBezTo>
                  <a:pt x="393252" y="634911"/>
                  <a:pt x="394851" y="600811"/>
                  <a:pt x="407640" y="566711"/>
                </a:cubicBezTo>
                <a:cubicBezTo>
                  <a:pt x="417231" y="566711"/>
                  <a:pt x="425224" y="566711"/>
                  <a:pt x="436414" y="561839"/>
                </a:cubicBezTo>
                <a:cubicBezTo>
                  <a:pt x="441210" y="566711"/>
                  <a:pt x="446006" y="571582"/>
                  <a:pt x="453999" y="574830"/>
                </a:cubicBezTo>
                <a:cubicBezTo>
                  <a:pt x="473182" y="589444"/>
                  <a:pt x="493963" y="602435"/>
                  <a:pt x="509949" y="612178"/>
                </a:cubicBezTo>
                <a:cubicBezTo>
                  <a:pt x="508350" y="621921"/>
                  <a:pt x="511548" y="631664"/>
                  <a:pt x="517942" y="639783"/>
                </a:cubicBezTo>
                <a:cubicBezTo>
                  <a:pt x="530731" y="657645"/>
                  <a:pt x="556308" y="660892"/>
                  <a:pt x="572294" y="646278"/>
                </a:cubicBezTo>
                <a:cubicBezTo>
                  <a:pt x="575491" y="643030"/>
                  <a:pt x="578688" y="639783"/>
                  <a:pt x="580287" y="636535"/>
                </a:cubicBezTo>
                <a:cubicBezTo>
                  <a:pt x="610660" y="643030"/>
                  <a:pt x="636237" y="644654"/>
                  <a:pt x="655420" y="644654"/>
                </a:cubicBezTo>
                <a:cubicBezTo>
                  <a:pt x="649026" y="651149"/>
                  <a:pt x="645829" y="656021"/>
                  <a:pt x="637836" y="660892"/>
                </a:cubicBezTo>
                <a:close/>
                <a:moveTo>
                  <a:pt x="359682" y="391339"/>
                </a:moveTo>
                <a:cubicBezTo>
                  <a:pt x="354886" y="410825"/>
                  <a:pt x="353288" y="438430"/>
                  <a:pt x="367675" y="470906"/>
                </a:cubicBezTo>
                <a:cubicBezTo>
                  <a:pt x="350090" y="492016"/>
                  <a:pt x="350090" y="521244"/>
                  <a:pt x="367675" y="542354"/>
                </a:cubicBezTo>
                <a:lnTo>
                  <a:pt x="372471" y="547225"/>
                </a:lnTo>
                <a:cubicBezTo>
                  <a:pt x="366076" y="571582"/>
                  <a:pt x="362879" y="595940"/>
                  <a:pt x="361281" y="615425"/>
                </a:cubicBezTo>
                <a:cubicBezTo>
                  <a:pt x="311724" y="547225"/>
                  <a:pt x="314922" y="457915"/>
                  <a:pt x="359682" y="391339"/>
                </a:cubicBezTo>
                <a:close/>
                <a:moveTo>
                  <a:pt x="401245" y="347496"/>
                </a:moveTo>
                <a:cubicBezTo>
                  <a:pt x="410837" y="339377"/>
                  <a:pt x="422027" y="332882"/>
                  <a:pt x="433217" y="326387"/>
                </a:cubicBezTo>
                <a:cubicBezTo>
                  <a:pt x="447604" y="349120"/>
                  <a:pt x="465189" y="371853"/>
                  <a:pt x="485970" y="392963"/>
                </a:cubicBezTo>
                <a:cubicBezTo>
                  <a:pt x="468386" y="405953"/>
                  <a:pt x="450801" y="420568"/>
                  <a:pt x="431618" y="440053"/>
                </a:cubicBezTo>
                <a:cubicBezTo>
                  <a:pt x="430020" y="443301"/>
                  <a:pt x="426823" y="444925"/>
                  <a:pt x="425224" y="448173"/>
                </a:cubicBezTo>
                <a:cubicBezTo>
                  <a:pt x="414034" y="446549"/>
                  <a:pt x="404442" y="446549"/>
                  <a:pt x="393252" y="449796"/>
                </a:cubicBezTo>
                <a:cubicBezTo>
                  <a:pt x="375668" y="412449"/>
                  <a:pt x="375668" y="381596"/>
                  <a:pt x="378865" y="363734"/>
                </a:cubicBezTo>
                <a:cubicBezTo>
                  <a:pt x="386858" y="358863"/>
                  <a:pt x="391654" y="353991"/>
                  <a:pt x="401245" y="347496"/>
                </a:cubicBezTo>
                <a:close/>
                <a:moveTo>
                  <a:pt x="645829" y="352368"/>
                </a:moveTo>
                <a:cubicBezTo>
                  <a:pt x="615456" y="345872"/>
                  <a:pt x="569097" y="347496"/>
                  <a:pt x="516343" y="376725"/>
                </a:cubicBezTo>
                <a:cubicBezTo>
                  <a:pt x="498759" y="357239"/>
                  <a:pt x="481175" y="336129"/>
                  <a:pt x="461991" y="316644"/>
                </a:cubicBezTo>
                <a:cubicBezTo>
                  <a:pt x="481175" y="310148"/>
                  <a:pt x="501956" y="306901"/>
                  <a:pt x="522738" y="306901"/>
                </a:cubicBezTo>
                <a:cubicBezTo>
                  <a:pt x="564301" y="306901"/>
                  <a:pt x="607463" y="323139"/>
                  <a:pt x="645829" y="352368"/>
                </a:cubicBezTo>
                <a:close/>
                <a:moveTo>
                  <a:pt x="585083" y="608930"/>
                </a:moveTo>
                <a:cubicBezTo>
                  <a:pt x="583484" y="604059"/>
                  <a:pt x="581885" y="597563"/>
                  <a:pt x="578688" y="592692"/>
                </a:cubicBezTo>
                <a:cubicBezTo>
                  <a:pt x="565900" y="576454"/>
                  <a:pt x="543519" y="573206"/>
                  <a:pt x="527534" y="582949"/>
                </a:cubicBezTo>
                <a:cubicBezTo>
                  <a:pt x="509949" y="573206"/>
                  <a:pt x="492365" y="561839"/>
                  <a:pt x="474780" y="547225"/>
                </a:cubicBezTo>
                <a:cubicBezTo>
                  <a:pt x="471583" y="543978"/>
                  <a:pt x="468386" y="540730"/>
                  <a:pt x="463590" y="537482"/>
                </a:cubicBezTo>
                <a:cubicBezTo>
                  <a:pt x="474780" y="519620"/>
                  <a:pt x="476379" y="496887"/>
                  <a:pt x="465189" y="477401"/>
                </a:cubicBezTo>
                <a:lnTo>
                  <a:pt x="471583" y="470906"/>
                </a:lnTo>
                <a:cubicBezTo>
                  <a:pt x="489167" y="453044"/>
                  <a:pt x="506752" y="440053"/>
                  <a:pt x="522738" y="428687"/>
                </a:cubicBezTo>
                <a:cubicBezTo>
                  <a:pt x="546717" y="451420"/>
                  <a:pt x="573893" y="472530"/>
                  <a:pt x="597871" y="492016"/>
                </a:cubicBezTo>
                <a:cubicBezTo>
                  <a:pt x="591477" y="506630"/>
                  <a:pt x="593076" y="522868"/>
                  <a:pt x="602667" y="535859"/>
                </a:cubicBezTo>
                <a:cubicBezTo>
                  <a:pt x="617054" y="555344"/>
                  <a:pt x="642632" y="558592"/>
                  <a:pt x="663413" y="543978"/>
                </a:cubicBezTo>
                <a:cubicBezTo>
                  <a:pt x="665012" y="543978"/>
                  <a:pt x="665012" y="542354"/>
                  <a:pt x="666611" y="542354"/>
                </a:cubicBezTo>
                <a:cubicBezTo>
                  <a:pt x="684195" y="555344"/>
                  <a:pt x="698582" y="565087"/>
                  <a:pt x="706575" y="569959"/>
                </a:cubicBezTo>
                <a:cubicBezTo>
                  <a:pt x="701779" y="584573"/>
                  <a:pt x="693787" y="599187"/>
                  <a:pt x="684195" y="613802"/>
                </a:cubicBezTo>
                <a:cubicBezTo>
                  <a:pt x="668209" y="618673"/>
                  <a:pt x="634639" y="623544"/>
                  <a:pt x="585083" y="608930"/>
                </a:cubicBezTo>
                <a:close/>
                <a:moveTo>
                  <a:pt x="708174" y="555344"/>
                </a:moveTo>
                <a:cubicBezTo>
                  <a:pt x="700181" y="548849"/>
                  <a:pt x="688991" y="540730"/>
                  <a:pt x="674603" y="529363"/>
                </a:cubicBezTo>
                <a:cubicBezTo>
                  <a:pt x="679399" y="516373"/>
                  <a:pt x="677801" y="500135"/>
                  <a:pt x="668209" y="488768"/>
                </a:cubicBezTo>
                <a:cubicBezTo>
                  <a:pt x="655420" y="470906"/>
                  <a:pt x="629843" y="467658"/>
                  <a:pt x="613857" y="477401"/>
                </a:cubicBezTo>
                <a:cubicBezTo>
                  <a:pt x="594674" y="459539"/>
                  <a:pt x="572294" y="436806"/>
                  <a:pt x="549914" y="414072"/>
                </a:cubicBezTo>
                <a:cubicBezTo>
                  <a:pt x="617054" y="376725"/>
                  <a:pt x="668209" y="379972"/>
                  <a:pt x="673005" y="379972"/>
                </a:cubicBezTo>
                <a:cubicBezTo>
                  <a:pt x="673005" y="381596"/>
                  <a:pt x="674603" y="381596"/>
                  <a:pt x="676202" y="383220"/>
                </a:cubicBezTo>
                <a:cubicBezTo>
                  <a:pt x="712970" y="433558"/>
                  <a:pt x="722561" y="498511"/>
                  <a:pt x="708174" y="555344"/>
                </a:cubicBezTo>
                <a:close/>
                <a:moveTo>
                  <a:pt x="696984" y="366982"/>
                </a:moveTo>
                <a:cubicBezTo>
                  <a:pt x="653822" y="308525"/>
                  <a:pt x="585083" y="277672"/>
                  <a:pt x="519541" y="277672"/>
                </a:cubicBezTo>
                <a:cubicBezTo>
                  <a:pt x="469984" y="277672"/>
                  <a:pt x="423625" y="292286"/>
                  <a:pt x="383661" y="324763"/>
                </a:cubicBezTo>
                <a:cubicBezTo>
                  <a:pt x="286147" y="401082"/>
                  <a:pt x="265365" y="543978"/>
                  <a:pt x="342097" y="643030"/>
                </a:cubicBezTo>
                <a:cubicBezTo>
                  <a:pt x="386858" y="701488"/>
                  <a:pt x="453999" y="732340"/>
                  <a:pt x="519541" y="732340"/>
                </a:cubicBezTo>
                <a:cubicBezTo>
                  <a:pt x="569097" y="732340"/>
                  <a:pt x="615456" y="717726"/>
                  <a:pt x="655420" y="685249"/>
                </a:cubicBezTo>
                <a:cubicBezTo>
                  <a:pt x="752934" y="608930"/>
                  <a:pt x="772117" y="464411"/>
                  <a:pt x="696984" y="366982"/>
                </a:cubicBezTo>
                <a:close/>
                <a:moveTo>
                  <a:pt x="137478" y="725845"/>
                </a:moveTo>
                <a:lnTo>
                  <a:pt x="206218" y="768064"/>
                </a:lnTo>
                <a:lnTo>
                  <a:pt x="206218" y="682002"/>
                </a:lnTo>
                <a:lnTo>
                  <a:pt x="137478" y="641406"/>
                </a:lnTo>
                <a:lnTo>
                  <a:pt x="137478" y="725845"/>
                </a:lnTo>
                <a:close/>
                <a:moveTo>
                  <a:pt x="800892" y="682002"/>
                </a:moveTo>
                <a:lnTo>
                  <a:pt x="800892" y="768064"/>
                </a:lnTo>
                <a:lnTo>
                  <a:pt x="869631" y="725845"/>
                </a:lnTo>
                <a:lnTo>
                  <a:pt x="869631" y="641406"/>
                </a:lnTo>
                <a:lnTo>
                  <a:pt x="800892" y="682002"/>
                </a:lnTo>
                <a:close/>
                <a:moveTo>
                  <a:pt x="503555" y="73072"/>
                </a:moveTo>
                <a:lnTo>
                  <a:pt x="431618" y="110419"/>
                </a:lnTo>
                <a:lnTo>
                  <a:pt x="503555" y="155886"/>
                </a:lnTo>
                <a:lnTo>
                  <a:pt x="575491" y="110419"/>
                </a:lnTo>
                <a:lnTo>
                  <a:pt x="503555" y="73072"/>
                </a:lnTo>
                <a:close/>
                <a:moveTo>
                  <a:pt x="755652" y="641569"/>
                </a:moveTo>
                <a:lnTo>
                  <a:pt x="791300" y="664140"/>
                </a:lnTo>
                <a:lnTo>
                  <a:pt x="863237" y="618673"/>
                </a:lnTo>
                <a:lnTo>
                  <a:pt x="791300" y="582949"/>
                </a:lnTo>
                <a:lnTo>
                  <a:pt x="778352" y="589444"/>
                </a:lnTo>
                <a:cubicBezTo>
                  <a:pt x="772576" y="607568"/>
                  <a:pt x="764968" y="625037"/>
                  <a:pt x="755652" y="641569"/>
                </a:cubicBezTo>
                <a:close/>
                <a:moveTo>
                  <a:pt x="712970" y="698889"/>
                </a:moveTo>
                <a:lnTo>
                  <a:pt x="712970" y="725845"/>
                </a:lnTo>
                <a:lnTo>
                  <a:pt x="781709" y="768064"/>
                </a:lnTo>
                <a:lnTo>
                  <a:pt x="781709" y="682002"/>
                </a:lnTo>
                <a:lnTo>
                  <a:pt x="744462" y="659918"/>
                </a:lnTo>
                <a:cubicBezTo>
                  <a:pt x="735156" y="673857"/>
                  <a:pt x="724615" y="686902"/>
                  <a:pt x="712970" y="698889"/>
                </a:cubicBezTo>
                <a:close/>
                <a:moveTo>
                  <a:pt x="575491" y="775209"/>
                </a:moveTo>
                <a:lnTo>
                  <a:pt x="575491" y="816778"/>
                </a:lnTo>
                <a:cubicBezTo>
                  <a:pt x="575491" y="831393"/>
                  <a:pt x="586681" y="842759"/>
                  <a:pt x="599470" y="842759"/>
                </a:cubicBezTo>
                <a:lnTo>
                  <a:pt x="735350" y="842759"/>
                </a:lnTo>
                <a:cubicBezTo>
                  <a:pt x="751336" y="896345"/>
                  <a:pt x="730554" y="904464"/>
                  <a:pt x="642632" y="904464"/>
                </a:cubicBezTo>
                <a:lnTo>
                  <a:pt x="642632" y="932069"/>
                </a:lnTo>
                <a:lnTo>
                  <a:pt x="939969" y="932069"/>
                </a:lnTo>
                <a:lnTo>
                  <a:pt x="939969" y="902840"/>
                </a:lnTo>
                <a:cubicBezTo>
                  <a:pt x="853645" y="902840"/>
                  <a:pt x="844054" y="894721"/>
                  <a:pt x="858441" y="842759"/>
                </a:cubicBezTo>
                <a:lnTo>
                  <a:pt x="995919" y="842759"/>
                </a:lnTo>
                <a:cubicBezTo>
                  <a:pt x="1010307" y="842759"/>
                  <a:pt x="1023095" y="829769"/>
                  <a:pt x="1023095" y="816778"/>
                </a:cubicBezTo>
                <a:lnTo>
                  <a:pt x="1023095" y="534235"/>
                </a:lnTo>
                <a:cubicBezTo>
                  <a:pt x="1024694" y="521244"/>
                  <a:pt x="1010307" y="508254"/>
                  <a:pt x="997518" y="508254"/>
                </a:cubicBezTo>
                <a:lnTo>
                  <a:pt x="791300" y="508254"/>
                </a:lnTo>
                <a:cubicBezTo>
                  <a:pt x="791174" y="520755"/>
                  <a:pt x="790213" y="533233"/>
                  <a:pt x="788423" y="545601"/>
                </a:cubicBezTo>
                <a:lnTo>
                  <a:pt x="989525" y="545601"/>
                </a:lnTo>
                <a:lnTo>
                  <a:pt x="989525" y="808659"/>
                </a:lnTo>
                <a:lnTo>
                  <a:pt x="610660" y="808659"/>
                </a:lnTo>
                <a:lnTo>
                  <a:pt x="610660" y="765141"/>
                </a:lnTo>
                <a:cubicBezTo>
                  <a:pt x="599173" y="769295"/>
                  <a:pt x="587423" y="772658"/>
                  <a:pt x="575491" y="775209"/>
                </a:cubicBezTo>
                <a:close/>
                <a:moveTo>
                  <a:pt x="285667" y="645466"/>
                </a:moveTo>
                <a:lnTo>
                  <a:pt x="223802" y="682002"/>
                </a:lnTo>
                <a:lnTo>
                  <a:pt x="223802" y="768064"/>
                </a:lnTo>
                <a:lnTo>
                  <a:pt x="292541" y="725845"/>
                </a:lnTo>
                <a:lnTo>
                  <a:pt x="292541" y="656833"/>
                </a:lnTo>
                <a:cubicBezTo>
                  <a:pt x="290159" y="653101"/>
                  <a:pt x="287869" y="649311"/>
                  <a:pt x="285667" y="645466"/>
                </a:cubicBezTo>
                <a:close/>
                <a:moveTo>
                  <a:pt x="267763" y="608768"/>
                </a:moveTo>
                <a:lnTo>
                  <a:pt x="215809" y="582949"/>
                </a:lnTo>
                <a:lnTo>
                  <a:pt x="142274" y="618673"/>
                </a:lnTo>
                <a:lnTo>
                  <a:pt x="215809" y="664140"/>
                </a:lnTo>
                <a:lnTo>
                  <a:pt x="275436" y="626467"/>
                </a:lnTo>
                <a:cubicBezTo>
                  <a:pt x="272676" y="620661"/>
                  <a:pt x="270116" y="614756"/>
                  <a:pt x="267763" y="608768"/>
                </a:cubicBezTo>
                <a:close/>
                <a:moveTo>
                  <a:pt x="247781" y="508254"/>
                </a:moveTo>
                <a:lnTo>
                  <a:pt x="23979" y="508254"/>
                </a:lnTo>
                <a:cubicBezTo>
                  <a:pt x="11190" y="508254"/>
                  <a:pt x="0" y="519620"/>
                  <a:pt x="0" y="534235"/>
                </a:cubicBezTo>
                <a:lnTo>
                  <a:pt x="0" y="816778"/>
                </a:lnTo>
                <a:cubicBezTo>
                  <a:pt x="0" y="831393"/>
                  <a:pt x="11190" y="842759"/>
                  <a:pt x="23979" y="842759"/>
                </a:cubicBezTo>
                <a:lnTo>
                  <a:pt x="159859" y="842759"/>
                </a:lnTo>
                <a:cubicBezTo>
                  <a:pt x="175845" y="896345"/>
                  <a:pt x="155063" y="904464"/>
                  <a:pt x="67141" y="904464"/>
                </a:cubicBezTo>
                <a:lnTo>
                  <a:pt x="67141" y="932069"/>
                </a:lnTo>
                <a:lnTo>
                  <a:pt x="364478" y="932069"/>
                </a:lnTo>
                <a:lnTo>
                  <a:pt x="364478" y="902840"/>
                </a:lnTo>
                <a:cubicBezTo>
                  <a:pt x="278154" y="902840"/>
                  <a:pt x="268563" y="894721"/>
                  <a:pt x="282950" y="842759"/>
                </a:cubicBezTo>
                <a:lnTo>
                  <a:pt x="420428" y="842759"/>
                </a:lnTo>
                <a:cubicBezTo>
                  <a:pt x="434816" y="842759"/>
                  <a:pt x="447604" y="829769"/>
                  <a:pt x="447604" y="816778"/>
                </a:cubicBezTo>
                <a:lnTo>
                  <a:pt x="447604" y="771149"/>
                </a:lnTo>
                <a:cubicBezTo>
                  <a:pt x="436176" y="767999"/>
                  <a:pt x="424962" y="764094"/>
                  <a:pt x="414034" y="759458"/>
                </a:cubicBezTo>
                <a:lnTo>
                  <a:pt x="414034" y="808659"/>
                </a:lnTo>
                <a:lnTo>
                  <a:pt x="35169" y="808659"/>
                </a:lnTo>
                <a:lnTo>
                  <a:pt x="35169" y="545601"/>
                </a:lnTo>
                <a:lnTo>
                  <a:pt x="250658" y="545601"/>
                </a:lnTo>
                <a:cubicBezTo>
                  <a:pt x="248868" y="533233"/>
                  <a:pt x="247906" y="520755"/>
                  <a:pt x="247781" y="508254"/>
                </a:cubicBezTo>
                <a:close/>
                <a:moveTo>
                  <a:pt x="493963" y="230257"/>
                </a:moveTo>
                <a:lnTo>
                  <a:pt x="493963" y="172124"/>
                </a:lnTo>
                <a:lnTo>
                  <a:pt x="425224" y="131529"/>
                </a:lnTo>
                <a:lnTo>
                  <a:pt x="425224" y="217591"/>
                </a:lnTo>
                <a:lnTo>
                  <a:pt x="457036" y="236427"/>
                </a:lnTo>
                <a:cubicBezTo>
                  <a:pt x="469192" y="233511"/>
                  <a:pt x="481529" y="231449"/>
                  <a:pt x="493963" y="230257"/>
                </a:cubicBezTo>
                <a:close/>
                <a:moveTo>
                  <a:pt x="556628" y="231556"/>
                </a:moveTo>
                <a:lnTo>
                  <a:pt x="580287" y="217591"/>
                </a:lnTo>
                <a:lnTo>
                  <a:pt x="580287" y="133153"/>
                </a:lnTo>
                <a:lnTo>
                  <a:pt x="511548" y="172124"/>
                </a:lnTo>
                <a:lnTo>
                  <a:pt x="511548" y="229120"/>
                </a:lnTo>
                <a:cubicBezTo>
                  <a:pt x="526614" y="228661"/>
                  <a:pt x="541694" y="229476"/>
                  <a:pt x="556628" y="231556"/>
                </a:cubicBezTo>
                <a:close/>
                <a:moveTo>
                  <a:pt x="725439" y="324763"/>
                </a:moveTo>
                <a:cubicBezTo>
                  <a:pt x="731353" y="319729"/>
                  <a:pt x="735350" y="312584"/>
                  <a:pt x="735350" y="305277"/>
                </a:cubicBezTo>
                <a:lnTo>
                  <a:pt x="735350" y="22733"/>
                </a:lnTo>
                <a:cubicBezTo>
                  <a:pt x="736948" y="11367"/>
                  <a:pt x="722561" y="0"/>
                  <a:pt x="709772" y="0"/>
                </a:cubicBezTo>
                <a:lnTo>
                  <a:pt x="311724" y="0"/>
                </a:lnTo>
                <a:cubicBezTo>
                  <a:pt x="298936" y="0"/>
                  <a:pt x="287746" y="11367"/>
                  <a:pt x="287746" y="25981"/>
                </a:cubicBezTo>
                <a:lnTo>
                  <a:pt x="287746" y="308525"/>
                </a:lnTo>
                <a:cubicBezTo>
                  <a:pt x="287746" y="321028"/>
                  <a:pt x="295898" y="331096"/>
                  <a:pt x="306289" y="333856"/>
                </a:cubicBezTo>
                <a:cubicBezTo>
                  <a:pt x="316132" y="321220"/>
                  <a:pt x="327044" y="309484"/>
                  <a:pt x="338900" y="298782"/>
                </a:cubicBezTo>
                <a:lnTo>
                  <a:pt x="322914" y="298782"/>
                </a:lnTo>
                <a:lnTo>
                  <a:pt x="322914" y="35724"/>
                </a:lnTo>
                <a:lnTo>
                  <a:pt x="701779" y="35724"/>
                </a:lnTo>
                <a:lnTo>
                  <a:pt x="701779" y="298782"/>
                </a:lnTo>
                <a:lnTo>
                  <a:pt x="700181" y="298782"/>
                </a:lnTo>
                <a:cubicBezTo>
                  <a:pt x="709155" y="306867"/>
                  <a:pt x="717593" y="315546"/>
                  <a:pt x="725439" y="324763"/>
                </a:cubicBezTo>
                <a:close/>
              </a:path>
            </a:pathLst>
          </a:custGeom>
          <a:solidFill>
            <a:srgbClr val="0078D7"/>
          </a:solidFill>
          <a:ln w="11906"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pic>
        <p:nvPicPr>
          <p:cNvPr id="101" name="Picture 100">
            <a:extLst>
              <a:ext uri="{FF2B5EF4-FFF2-40B4-BE49-F238E27FC236}">
                <a16:creationId xmlns:a16="http://schemas.microsoft.com/office/drawing/2014/main" id="{838C6CF1-9255-7F54-67AB-D833AFB6F9AB}"/>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3000"/>
                    </a14:imgEffect>
                  </a14:imgLayer>
                </a14:imgProps>
              </a:ext>
            </a:extLst>
          </a:blip>
          <a:stretch>
            <a:fillRect/>
          </a:stretch>
        </p:blipFill>
        <p:spPr>
          <a:xfrm>
            <a:off x="4730194" y="4893537"/>
            <a:ext cx="457434" cy="424761"/>
          </a:xfrm>
          <a:prstGeom prst="rect">
            <a:avLst/>
          </a:prstGeom>
        </p:spPr>
      </p:pic>
      <p:pic>
        <p:nvPicPr>
          <p:cNvPr id="102" name="Picture 101">
            <a:extLst>
              <a:ext uri="{FF2B5EF4-FFF2-40B4-BE49-F238E27FC236}">
                <a16:creationId xmlns:a16="http://schemas.microsoft.com/office/drawing/2014/main" id="{F614259D-5EB7-6481-417E-B43DE6AF0AD9}"/>
              </a:ext>
            </a:extLst>
          </p:cNvPr>
          <p:cNvPicPr>
            <a:picLocks noChangeAspect="1"/>
          </p:cNvPicPr>
          <p:nvPr/>
        </p:nvPicPr>
        <p:blipFill>
          <a:blip r:embed="rId9"/>
          <a:stretch>
            <a:fillRect/>
          </a:stretch>
        </p:blipFill>
        <p:spPr>
          <a:xfrm>
            <a:off x="3930661" y="5423483"/>
            <a:ext cx="457200" cy="457200"/>
          </a:xfrm>
          <a:prstGeom prst="rect">
            <a:avLst/>
          </a:prstGeom>
        </p:spPr>
      </p:pic>
      <p:pic>
        <p:nvPicPr>
          <p:cNvPr id="103" name="Picture 102">
            <a:extLst>
              <a:ext uri="{FF2B5EF4-FFF2-40B4-BE49-F238E27FC236}">
                <a16:creationId xmlns:a16="http://schemas.microsoft.com/office/drawing/2014/main" id="{EDBBE3D1-42F6-3FD4-61BB-64CB80A55154}"/>
              </a:ext>
            </a:extLst>
          </p:cNvPr>
          <p:cNvPicPr>
            <a:picLocks noChangeAspect="1"/>
          </p:cNvPicPr>
          <p:nvPr/>
        </p:nvPicPr>
        <p:blipFill>
          <a:blip r:embed="rId10"/>
          <a:stretch>
            <a:fillRect/>
          </a:stretch>
        </p:blipFill>
        <p:spPr>
          <a:xfrm>
            <a:off x="3944237" y="5920764"/>
            <a:ext cx="457200" cy="438150"/>
          </a:xfrm>
          <a:prstGeom prst="rect">
            <a:avLst/>
          </a:prstGeom>
        </p:spPr>
      </p:pic>
      <p:pic>
        <p:nvPicPr>
          <p:cNvPr id="104" name="Picture 103">
            <a:extLst>
              <a:ext uri="{FF2B5EF4-FFF2-40B4-BE49-F238E27FC236}">
                <a16:creationId xmlns:a16="http://schemas.microsoft.com/office/drawing/2014/main" id="{3D552905-578B-385F-93E2-C3BE5D91D588}"/>
              </a:ext>
            </a:extLst>
          </p:cNvPr>
          <p:cNvPicPr>
            <a:picLocks noChangeAspect="1"/>
          </p:cNvPicPr>
          <p:nvPr/>
        </p:nvPicPr>
        <p:blipFill>
          <a:blip r:embed="rId11"/>
          <a:stretch>
            <a:fillRect/>
          </a:stretch>
        </p:blipFill>
        <p:spPr>
          <a:xfrm>
            <a:off x="5285845" y="5419349"/>
            <a:ext cx="447675" cy="466725"/>
          </a:xfrm>
          <a:prstGeom prst="rect">
            <a:avLst/>
          </a:prstGeom>
        </p:spPr>
      </p:pic>
      <p:pic>
        <p:nvPicPr>
          <p:cNvPr id="105" name="Picture 104">
            <a:extLst>
              <a:ext uri="{FF2B5EF4-FFF2-40B4-BE49-F238E27FC236}">
                <a16:creationId xmlns:a16="http://schemas.microsoft.com/office/drawing/2014/main" id="{53FB1059-91B9-6A0D-4B0A-F2323FAC095E}"/>
              </a:ext>
            </a:extLst>
          </p:cNvPr>
          <p:cNvPicPr>
            <a:picLocks noChangeAspect="1"/>
          </p:cNvPicPr>
          <p:nvPr/>
        </p:nvPicPr>
        <p:blipFill>
          <a:blip r:embed="rId12"/>
          <a:stretch>
            <a:fillRect/>
          </a:stretch>
        </p:blipFill>
        <p:spPr>
          <a:xfrm>
            <a:off x="5283529" y="5920443"/>
            <a:ext cx="457200" cy="466725"/>
          </a:xfrm>
          <a:prstGeom prst="rect">
            <a:avLst/>
          </a:prstGeom>
        </p:spPr>
      </p:pic>
      <p:pic>
        <p:nvPicPr>
          <p:cNvPr id="106" name="Picture 105" descr="A close up of a sign&#10;&#10;Description automatically generated">
            <a:extLst>
              <a:ext uri="{FF2B5EF4-FFF2-40B4-BE49-F238E27FC236}">
                <a16:creationId xmlns:a16="http://schemas.microsoft.com/office/drawing/2014/main" id="{11B8268E-CB38-146B-64F2-9762DADAAE7F}"/>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17133" y="5380321"/>
            <a:ext cx="500362" cy="500362"/>
          </a:xfrm>
          <a:prstGeom prst="rect">
            <a:avLst/>
          </a:prstGeom>
        </p:spPr>
      </p:pic>
      <p:pic>
        <p:nvPicPr>
          <p:cNvPr id="107" name="Picture 6">
            <a:extLst>
              <a:ext uri="{FF2B5EF4-FFF2-40B4-BE49-F238E27FC236}">
                <a16:creationId xmlns:a16="http://schemas.microsoft.com/office/drawing/2014/main" id="{EFB0BECE-9FE8-F9B3-8BB1-E1DB5B2024F9}"/>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8962200" y="4921046"/>
            <a:ext cx="1476375" cy="1276350"/>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a:extLst>
              <a:ext uri="{FF2B5EF4-FFF2-40B4-BE49-F238E27FC236}">
                <a16:creationId xmlns:a16="http://schemas.microsoft.com/office/drawing/2014/main" id="{56A73F0E-736E-32AA-C20C-4846A0DC047F}"/>
              </a:ext>
            </a:extLst>
          </p:cNvPr>
          <p:cNvSpPr/>
          <p:nvPr/>
        </p:nvSpPr>
        <p:spPr>
          <a:xfrm>
            <a:off x="4363649" y="5449683"/>
            <a:ext cx="832801" cy="1015663"/>
          </a:xfrm>
          <a:prstGeom prst="rect">
            <a:avLst/>
          </a:prstGeom>
        </p:spPr>
        <p:txBody>
          <a:bodyPr wrap="square">
            <a:spAutoFit/>
          </a:bodyPr>
          <a:lstStyle/>
          <a:p>
            <a:pPr defTabSz="914202">
              <a:defRPr/>
            </a:pPr>
            <a:r>
              <a:rPr lang="en-US" sz="1200" kern="0">
                <a:solidFill>
                  <a:srgbClr val="282828"/>
                </a:solidFill>
                <a:cs typeface="Segoe UI" panose="020B0502040204020203" pitchFamily="34" charset="0"/>
              </a:rPr>
              <a:t>Azure Repos</a:t>
            </a:r>
          </a:p>
          <a:p>
            <a:pPr defTabSz="914202">
              <a:defRPr/>
            </a:pPr>
            <a:endParaRPr lang="en-US" sz="1200" kern="0">
              <a:solidFill>
                <a:srgbClr val="282828"/>
              </a:solidFill>
              <a:cs typeface="Segoe UI" panose="020B0502040204020203" pitchFamily="34" charset="0"/>
            </a:endParaRPr>
          </a:p>
          <a:p>
            <a:pPr defTabSz="914202">
              <a:defRPr/>
            </a:pPr>
            <a:r>
              <a:rPr lang="en-US" sz="1200" kern="0">
                <a:solidFill>
                  <a:srgbClr val="282828"/>
                </a:solidFill>
                <a:cs typeface="Segoe UI" panose="020B0502040204020203" pitchFamily="34" charset="0"/>
              </a:rPr>
              <a:t>GitHub</a:t>
            </a:r>
          </a:p>
          <a:p>
            <a:pPr defTabSz="914202">
              <a:defRPr/>
            </a:pPr>
            <a:endParaRPr lang="en-US" sz="1200" kern="0">
              <a:solidFill>
                <a:srgbClr val="282828"/>
              </a:solidFill>
              <a:cs typeface="Segoe UI" panose="020B0502040204020203" pitchFamily="34" charset="0"/>
            </a:endParaRPr>
          </a:p>
        </p:txBody>
      </p:sp>
      <p:sp>
        <p:nvSpPr>
          <p:cNvPr id="109" name="Rectangle 108">
            <a:extLst>
              <a:ext uri="{FF2B5EF4-FFF2-40B4-BE49-F238E27FC236}">
                <a16:creationId xmlns:a16="http://schemas.microsoft.com/office/drawing/2014/main" id="{F2850922-B6A3-88C2-9BAD-4229D540F63E}"/>
              </a:ext>
            </a:extLst>
          </p:cNvPr>
          <p:cNvSpPr/>
          <p:nvPr/>
        </p:nvSpPr>
        <p:spPr>
          <a:xfrm>
            <a:off x="5678514" y="5455078"/>
            <a:ext cx="952990" cy="1015663"/>
          </a:xfrm>
          <a:prstGeom prst="rect">
            <a:avLst/>
          </a:prstGeom>
        </p:spPr>
        <p:txBody>
          <a:bodyPr wrap="square">
            <a:spAutoFit/>
          </a:bodyPr>
          <a:lstStyle/>
          <a:p>
            <a:pPr defTabSz="914202">
              <a:defRPr/>
            </a:pPr>
            <a:r>
              <a:rPr lang="en-US" sz="1200" kern="0">
                <a:solidFill>
                  <a:srgbClr val="282828"/>
                </a:solidFill>
                <a:cs typeface="Segoe UI" panose="020B0502040204020203" pitchFamily="34" charset="0"/>
              </a:rPr>
              <a:t>Dropbox</a:t>
            </a:r>
          </a:p>
          <a:p>
            <a:pPr defTabSz="914202">
              <a:defRPr/>
            </a:pPr>
            <a:endParaRPr lang="en-US" sz="1200" kern="0">
              <a:solidFill>
                <a:srgbClr val="282828"/>
              </a:solidFill>
              <a:cs typeface="Segoe UI" panose="020B0502040204020203" pitchFamily="34" charset="0"/>
            </a:endParaRPr>
          </a:p>
          <a:p>
            <a:pPr defTabSz="914202">
              <a:defRPr/>
            </a:pPr>
            <a:br>
              <a:rPr lang="en-US" sz="1200" kern="0">
                <a:solidFill>
                  <a:srgbClr val="282828"/>
                </a:solidFill>
                <a:cs typeface="Segoe UI" panose="020B0502040204020203" pitchFamily="34" charset="0"/>
              </a:rPr>
            </a:br>
            <a:r>
              <a:rPr lang="en-US" sz="1200" kern="0">
                <a:solidFill>
                  <a:srgbClr val="282828"/>
                </a:solidFill>
                <a:cs typeface="Segoe UI" panose="020B0502040204020203" pitchFamily="34" charset="0"/>
              </a:rPr>
              <a:t>External Git mercurial</a:t>
            </a:r>
          </a:p>
        </p:txBody>
      </p:sp>
      <p:sp>
        <p:nvSpPr>
          <p:cNvPr id="110" name="Rectangle 109">
            <a:extLst>
              <a:ext uri="{FF2B5EF4-FFF2-40B4-BE49-F238E27FC236}">
                <a16:creationId xmlns:a16="http://schemas.microsoft.com/office/drawing/2014/main" id="{0C3C1D8D-80A9-F2BA-002B-13C401CB9390}"/>
              </a:ext>
            </a:extLst>
          </p:cNvPr>
          <p:cNvSpPr/>
          <p:nvPr/>
        </p:nvSpPr>
        <p:spPr>
          <a:xfrm>
            <a:off x="6952209" y="5401367"/>
            <a:ext cx="1499616" cy="461665"/>
          </a:xfrm>
          <a:prstGeom prst="rect">
            <a:avLst/>
          </a:prstGeom>
        </p:spPr>
        <p:txBody>
          <a:bodyPr wrap="square">
            <a:spAutoFit/>
          </a:bodyPr>
          <a:lstStyle/>
          <a:p>
            <a:pPr defTabSz="914202">
              <a:defRPr/>
            </a:pPr>
            <a:r>
              <a:rPr lang="en-US" sz="1200" kern="0">
                <a:solidFill>
                  <a:srgbClr val="282828"/>
                </a:solidFill>
                <a:cs typeface="Segoe UI" panose="020B0502040204020203" pitchFamily="34" charset="0"/>
              </a:rPr>
              <a:t>Visual studio</a:t>
            </a:r>
          </a:p>
          <a:p>
            <a:pPr defTabSz="914202">
              <a:defRPr/>
            </a:pPr>
            <a:r>
              <a:rPr lang="en-US" sz="1200" kern="0">
                <a:solidFill>
                  <a:srgbClr val="282828"/>
                </a:solidFill>
                <a:cs typeface="Segoe UI" panose="020B0502040204020203" pitchFamily="34" charset="0"/>
              </a:rPr>
              <a:t>publishing</a:t>
            </a:r>
          </a:p>
        </p:txBody>
      </p:sp>
      <p:pic>
        <p:nvPicPr>
          <p:cNvPr id="111" name="Picture 8">
            <a:extLst>
              <a:ext uri="{FF2B5EF4-FFF2-40B4-BE49-F238E27FC236}">
                <a16:creationId xmlns:a16="http://schemas.microsoft.com/office/drawing/2014/main" id="{D27C9BCE-8DA7-1F76-753D-E44C9596D385}"/>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6490118" y="4113419"/>
            <a:ext cx="424761" cy="42476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a:extLst>
              <a:ext uri="{FF2B5EF4-FFF2-40B4-BE49-F238E27FC236}">
                <a16:creationId xmlns:a16="http://schemas.microsoft.com/office/drawing/2014/main" id="{E692466E-DE49-872A-E450-09A42F03C2A0}"/>
              </a:ext>
            </a:extLst>
          </p:cNvPr>
          <p:cNvPicPr>
            <a:picLocks noChangeAspect="1"/>
          </p:cNvPicPr>
          <p:nvPr/>
        </p:nvPicPr>
        <p:blipFill>
          <a:blip r:embed="rId16"/>
          <a:stretch>
            <a:fillRect/>
          </a:stretch>
        </p:blipFill>
        <p:spPr>
          <a:xfrm>
            <a:off x="7543074" y="4098254"/>
            <a:ext cx="419100" cy="390525"/>
          </a:xfrm>
          <a:prstGeom prst="rect">
            <a:avLst/>
          </a:prstGeom>
        </p:spPr>
      </p:pic>
      <p:pic>
        <p:nvPicPr>
          <p:cNvPr id="113" name="Picture 112">
            <a:extLst>
              <a:ext uri="{FF2B5EF4-FFF2-40B4-BE49-F238E27FC236}">
                <a16:creationId xmlns:a16="http://schemas.microsoft.com/office/drawing/2014/main" id="{7BC4034B-7F47-9280-B051-11251FBABD42}"/>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448029" y="4075446"/>
            <a:ext cx="496776" cy="514906"/>
          </a:xfrm>
          <a:prstGeom prst="rect">
            <a:avLst/>
          </a:prstGeom>
        </p:spPr>
      </p:pic>
      <p:sp>
        <p:nvSpPr>
          <p:cNvPr id="114" name="Rectangle 113">
            <a:extLst>
              <a:ext uri="{FF2B5EF4-FFF2-40B4-BE49-F238E27FC236}">
                <a16:creationId xmlns:a16="http://schemas.microsoft.com/office/drawing/2014/main" id="{6408BBF2-FA7B-5DEA-D61E-C6559F6C5ED8}"/>
              </a:ext>
            </a:extLst>
          </p:cNvPr>
          <p:cNvSpPr/>
          <p:nvPr/>
        </p:nvSpPr>
        <p:spPr>
          <a:xfrm>
            <a:off x="6030766" y="4547374"/>
            <a:ext cx="3818994" cy="276999"/>
          </a:xfrm>
          <a:prstGeom prst="rect">
            <a:avLst/>
          </a:prstGeom>
        </p:spPr>
        <p:txBody>
          <a:bodyPr wrap="square">
            <a:spAutoFit/>
          </a:bodyPr>
          <a:lstStyle/>
          <a:p>
            <a:pPr defTabSz="914202">
              <a:defRPr/>
            </a:pPr>
            <a:r>
              <a:rPr lang="en-US" sz="1200" kern="0">
                <a:solidFill>
                  <a:srgbClr val="282828"/>
                </a:solidFill>
                <a:cs typeface="Segoe UI" panose="020B0502040204020203" pitchFamily="34" charset="0"/>
              </a:rPr>
              <a:t>Azure Pipelines    GitHub Actions     Kudu</a:t>
            </a:r>
          </a:p>
        </p:txBody>
      </p:sp>
      <p:cxnSp>
        <p:nvCxnSpPr>
          <p:cNvPr id="115" name="Straight Connector 114">
            <a:extLst>
              <a:ext uri="{FF2B5EF4-FFF2-40B4-BE49-F238E27FC236}">
                <a16:creationId xmlns:a16="http://schemas.microsoft.com/office/drawing/2014/main" id="{6AA90605-E4BE-B0E7-A323-AA0FAAEBE325}"/>
              </a:ext>
            </a:extLst>
          </p:cNvPr>
          <p:cNvCxnSpPr>
            <a:cxnSpLocks/>
          </p:cNvCxnSpPr>
          <p:nvPr/>
        </p:nvCxnSpPr>
        <p:spPr>
          <a:xfrm flipV="1">
            <a:off x="3975348" y="4782217"/>
            <a:ext cx="7507258" cy="22689"/>
          </a:xfrm>
          <a:prstGeom prst="line">
            <a:avLst/>
          </a:prstGeom>
          <a:noFill/>
          <a:ln w="9525" cap="flat" cmpd="sng" algn="ctr">
            <a:solidFill>
              <a:srgbClr val="282828"/>
            </a:solidFill>
            <a:prstDash val="solid"/>
            <a:headEnd type="none" w="lg" len="med"/>
            <a:tailEnd type="none" w="lg" len="med"/>
          </a:ln>
          <a:effectLst/>
        </p:spPr>
      </p:cxnSp>
      <p:sp>
        <p:nvSpPr>
          <p:cNvPr id="116" name="TextBox 115">
            <a:extLst>
              <a:ext uri="{FF2B5EF4-FFF2-40B4-BE49-F238E27FC236}">
                <a16:creationId xmlns:a16="http://schemas.microsoft.com/office/drawing/2014/main" id="{0D7490D3-7B7A-6219-3091-28A0D7C0F65C}"/>
              </a:ext>
            </a:extLst>
          </p:cNvPr>
          <p:cNvSpPr txBox="1"/>
          <p:nvPr/>
        </p:nvSpPr>
        <p:spPr>
          <a:xfrm>
            <a:off x="523351" y="2089015"/>
            <a:ext cx="1267976" cy="153888"/>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282828"/>
                </a:solidFill>
                <a:effectLst/>
                <a:uLnTx/>
                <a:uFillTx/>
              </a:rPr>
              <a:t>Legacy On-prem Apps</a:t>
            </a:r>
          </a:p>
        </p:txBody>
      </p:sp>
    </p:spTree>
    <p:extLst>
      <p:ext uri="{BB962C8B-B14F-4D97-AF65-F5344CB8AC3E}">
        <p14:creationId xmlns:p14="http://schemas.microsoft.com/office/powerpoint/2010/main" val="922056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2.96296E-6 L -2.08333E-7 0.01898 " pathEditMode="relative" rAng="0" ptsTypes="AA">
                                      <p:cBhvr>
                                        <p:cTn id="9" dur="500" spd="-100000" fill="hold"/>
                                        <p:tgtEl>
                                          <p:spTgt spid="2"/>
                                        </p:tgtEl>
                                        <p:attrNameLst>
                                          <p:attrName>ppt_x</p:attrName>
                                          <p:attrName>ppt_y</p:attrName>
                                        </p:attrNameLst>
                                      </p:cBhvr>
                                      <p:rCtr x="0" y="949"/>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00"/>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0-#ppt_w/2"/>
                                          </p:val>
                                        </p:tav>
                                        <p:tav tm="100000">
                                          <p:val>
                                            <p:strVal val="#ppt_x"/>
                                          </p:val>
                                        </p:tav>
                                      </p:tavLst>
                                    </p:anim>
                                    <p:anim calcmode="lin" valueType="num">
                                      <p:cBhvr additive="base">
                                        <p:cTn id="21"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9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9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11"/>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1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1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1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1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6"/>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10"/>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09"/>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0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5"/>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08"/>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02"/>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03"/>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01"/>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9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98"/>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5" grpId="0" animBg="1"/>
      <p:bldP spid="96" grpId="0"/>
      <p:bldP spid="97" grpId="0"/>
      <p:bldP spid="98" grpId="0"/>
      <p:bldP spid="100" grpId="0" animBg="1"/>
      <p:bldP spid="108" grpId="0"/>
      <p:bldP spid="109" grpId="0"/>
      <p:bldP spid="110" grpId="0"/>
      <p:bldP spid="114" grpId="0"/>
      <p:bldP spid="1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F49A0-DEA9-40B9-BF1A-BD8E65231231}"/>
              </a:ext>
            </a:extLst>
          </p:cNvPr>
          <p:cNvSpPr>
            <a:spLocks noGrp="1"/>
          </p:cNvSpPr>
          <p:nvPr>
            <p:ph type="title"/>
          </p:nvPr>
        </p:nvSpPr>
        <p:spPr/>
        <p:txBody>
          <a:bodyPr>
            <a:normAutofit/>
          </a:bodyPr>
          <a:lstStyle/>
          <a:p>
            <a:r>
              <a:rPr lang="en-US" dirty="0"/>
              <a:t>Web Application on App Service</a:t>
            </a:r>
          </a:p>
        </p:txBody>
      </p:sp>
      <p:pic>
        <p:nvPicPr>
          <p:cNvPr id="9" name="Picture 8">
            <a:extLst>
              <a:ext uri="{FF2B5EF4-FFF2-40B4-BE49-F238E27FC236}">
                <a16:creationId xmlns:a16="http://schemas.microsoft.com/office/drawing/2014/main" id="{9BE87087-0A32-4E8C-9F8A-BA08289CC73D}"/>
              </a:ext>
            </a:extLst>
          </p:cNvPr>
          <p:cNvPicPr>
            <a:picLocks noChangeAspect="1"/>
          </p:cNvPicPr>
          <p:nvPr/>
        </p:nvPicPr>
        <p:blipFill>
          <a:blip r:embed="rId2"/>
          <a:stretch>
            <a:fillRect/>
          </a:stretch>
        </p:blipFill>
        <p:spPr>
          <a:xfrm>
            <a:off x="1852823" y="1228287"/>
            <a:ext cx="8486354" cy="5415793"/>
          </a:xfrm>
          <a:prstGeom prst="rect">
            <a:avLst/>
          </a:prstGeom>
        </p:spPr>
      </p:pic>
    </p:spTree>
    <p:extLst>
      <p:ext uri="{BB962C8B-B14F-4D97-AF65-F5344CB8AC3E}">
        <p14:creationId xmlns:p14="http://schemas.microsoft.com/office/powerpoint/2010/main" val="12219675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0EC2326-747E-1F42-A860-057B2AC5E87A}"/>
              </a:ext>
            </a:extLst>
          </p:cNvPr>
          <p:cNvSpPr>
            <a:spLocks noGrp="1"/>
          </p:cNvSpPr>
          <p:nvPr>
            <p:ph type="title"/>
          </p:nvPr>
        </p:nvSpPr>
        <p:spPr/>
        <p:txBody>
          <a:bodyPr/>
          <a:lstStyle/>
          <a:p>
            <a:r>
              <a:rPr lang="en-US" dirty="0"/>
              <a:t>Static Web </a:t>
            </a:r>
            <a:r>
              <a:rPr lang="en-US"/>
              <a:t>hosting options</a:t>
            </a:r>
            <a:endParaRPr lang="en-US" dirty="0"/>
          </a:p>
        </p:txBody>
      </p:sp>
      <p:sp>
        <p:nvSpPr>
          <p:cNvPr id="6" name="Content Placeholder 5">
            <a:extLst>
              <a:ext uri="{FF2B5EF4-FFF2-40B4-BE49-F238E27FC236}">
                <a16:creationId xmlns:a16="http://schemas.microsoft.com/office/drawing/2014/main" id="{B3AE2C79-C108-C449-9658-8E598352EEB0}"/>
              </a:ext>
            </a:extLst>
          </p:cNvPr>
          <p:cNvSpPr>
            <a:spLocks noGrp="1"/>
          </p:cNvSpPr>
          <p:nvPr>
            <p:ph sz="quarter" idx="10"/>
          </p:nvPr>
        </p:nvSpPr>
        <p:spPr/>
        <p:txBody>
          <a:bodyPr/>
          <a:lstStyle/>
          <a:p>
            <a:pPr>
              <a:spcAft>
                <a:spcPts val="1200"/>
              </a:spcAft>
            </a:pPr>
            <a:r>
              <a:rPr lang="en-US" dirty="0"/>
              <a:t>Traditional web app (ASP.NET, </a:t>
            </a:r>
            <a:r>
              <a:rPr lang="en-US" dirty="0" err="1"/>
              <a:t>Express.js</a:t>
            </a:r>
            <a:r>
              <a:rPr lang="en-US" dirty="0"/>
              <a:t>, Django)</a:t>
            </a:r>
            <a:br>
              <a:rPr lang="en-US" dirty="0"/>
            </a:br>
            <a:r>
              <a:rPr lang="en-US" b="1" dirty="0"/>
              <a:t>Azure App Service</a:t>
            </a:r>
          </a:p>
          <a:p>
            <a:pPr>
              <a:spcAft>
                <a:spcPts val="1200"/>
              </a:spcAft>
            </a:pPr>
            <a:r>
              <a:rPr lang="en-US" dirty="0"/>
              <a:t>All static content and want full control over setting up CDN, </a:t>
            </a:r>
            <a:r>
              <a:rPr lang="en-US" dirty="0" err="1"/>
              <a:t>etc</a:t>
            </a:r>
            <a:br>
              <a:rPr lang="en-US" dirty="0"/>
            </a:br>
            <a:r>
              <a:rPr lang="en-US" b="1" dirty="0"/>
              <a:t>Static website hosting on Azure Storage</a:t>
            </a:r>
          </a:p>
          <a:p>
            <a:pPr>
              <a:spcAft>
                <a:spcPts val="1200"/>
              </a:spcAft>
            </a:pPr>
            <a:r>
              <a:rPr lang="en-US" dirty="0"/>
              <a:t>Turnkey service for building, deploying, running </a:t>
            </a:r>
            <a:r>
              <a:rPr lang="en-US" dirty="0" err="1"/>
              <a:t>Jamstack</a:t>
            </a:r>
            <a:r>
              <a:rPr lang="en-US" dirty="0"/>
              <a:t> apps</a:t>
            </a:r>
            <a:br>
              <a:rPr lang="en-US" dirty="0"/>
            </a:br>
            <a:r>
              <a:rPr lang="en-US" b="1" dirty="0"/>
              <a:t>Azure Static Web Apps</a:t>
            </a:r>
          </a:p>
        </p:txBody>
      </p:sp>
    </p:spTree>
    <p:extLst>
      <p:ext uri="{BB962C8B-B14F-4D97-AF65-F5344CB8AC3E}">
        <p14:creationId xmlns:p14="http://schemas.microsoft.com/office/powerpoint/2010/main" val="13937914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9370D262-07EE-188D-39A8-711BE170C73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12128" y="1262513"/>
            <a:ext cx="9725025" cy="5334000"/>
          </a:xfrm>
          <a:prstGeom prst="rect">
            <a:avLst/>
          </a:prstGeom>
        </p:spPr>
      </p:pic>
      <p:sp>
        <p:nvSpPr>
          <p:cNvPr id="8" name="Title 1">
            <a:extLst>
              <a:ext uri="{FF2B5EF4-FFF2-40B4-BE49-F238E27FC236}">
                <a16:creationId xmlns:a16="http://schemas.microsoft.com/office/drawing/2014/main" id="{2E1A1FBA-E7FA-E7BF-5B30-98F96201A1E5}"/>
              </a:ext>
            </a:extLst>
          </p:cNvPr>
          <p:cNvSpPr>
            <a:spLocks noGrp="1"/>
          </p:cNvSpPr>
          <p:nvPr>
            <p:ph type="title" idx="4294967295"/>
          </p:nvPr>
        </p:nvSpPr>
        <p:spPr>
          <a:xfrm>
            <a:off x="587375" y="422662"/>
            <a:ext cx="11017250" cy="554038"/>
          </a:xfrm>
        </p:spPr>
        <p:txBody>
          <a:bodyPr/>
          <a:lstStyle/>
          <a:p>
            <a:r>
              <a:rPr lang="en-US" dirty="0"/>
              <a:t>Application with Static Web App</a:t>
            </a:r>
          </a:p>
        </p:txBody>
      </p:sp>
    </p:spTree>
    <p:extLst>
      <p:ext uri="{BB962C8B-B14F-4D97-AF65-F5344CB8AC3E}">
        <p14:creationId xmlns:p14="http://schemas.microsoft.com/office/powerpoint/2010/main" val="4078569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AF2E-6ADE-45D1-BAED-6FCC3F23C0B5}"/>
              </a:ext>
            </a:extLst>
          </p:cNvPr>
          <p:cNvSpPr>
            <a:spLocks noGrp="1"/>
          </p:cNvSpPr>
          <p:nvPr>
            <p:ph type="title"/>
          </p:nvPr>
        </p:nvSpPr>
        <p:spPr/>
        <p:txBody>
          <a:bodyPr/>
          <a:lstStyle/>
          <a:p>
            <a:r>
              <a:rPr lang="en-US" dirty="0"/>
              <a:t>Why Azure? </a:t>
            </a:r>
          </a:p>
        </p:txBody>
      </p:sp>
      <p:sp>
        <p:nvSpPr>
          <p:cNvPr id="9" name="Arrow: Pentagon 8">
            <a:extLst>
              <a:ext uri="{FF2B5EF4-FFF2-40B4-BE49-F238E27FC236}">
                <a16:creationId xmlns:a16="http://schemas.microsoft.com/office/drawing/2014/main" id="{D358FCEC-1E23-48DD-AAF8-3F0A73936B8B}"/>
              </a:ext>
            </a:extLst>
          </p:cNvPr>
          <p:cNvSpPr/>
          <p:nvPr/>
        </p:nvSpPr>
        <p:spPr bwMode="auto">
          <a:xfrm>
            <a:off x="1972329" y="1415934"/>
            <a:ext cx="4386960" cy="567052"/>
          </a:xfrm>
          <a:prstGeom prst="homePlate">
            <a:avLst>
              <a:gd name="adj" fmla="val 35218"/>
            </a:avLst>
          </a:prstGeom>
          <a:gradFill flip="none" rotWithShape="1">
            <a:gsLst>
              <a:gs pos="100000">
                <a:srgbClr val="23A8E7"/>
              </a:gs>
              <a:gs pos="0">
                <a:srgbClr val="125998">
                  <a:alpha val="31000"/>
                </a:srgbClr>
              </a:gs>
              <a:gs pos="52000">
                <a:srgbClr val="125998"/>
              </a:gs>
              <a:gs pos="68000">
                <a:srgbClr val="0078D4"/>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Semibold"/>
                <a:ea typeface="+mn-ea"/>
                <a:cs typeface="+mn-cs"/>
              </a:rPr>
              <a:t>Migration</a:t>
            </a:r>
          </a:p>
        </p:txBody>
      </p:sp>
      <p:sp>
        <p:nvSpPr>
          <p:cNvPr id="24" name="Arrow: Pentagon 23">
            <a:extLst>
              <a:ext uri="{FF2B5EF4-FFF2-40B4-BE49-F238E27FC236}">
                <a16:creationId xmlns:a16="http://schemas.microsoft.com/office/drawing/2014/main" id="{02271573-5C3C-466B-A1DF-1ADAF9BEC00E}"/>
              </a:ext>
            </a:extLst>
          </p:cNvPr>
          <p:cNvSpPr/>
          <p:nvPr/>
        </p:nvSpPr>
        <p:spPr bwMode="auto">
          <a:xfrm>
            <a:off x="5844622" y="1415934"/>
            <a:ext cx="4386960" cy="567052"/>
          </a:xfrm>
          <a:prstGeom prst="homePlate">
            <a:avLst>
              <a:gd name="adj" fmla="val 35218"/>
            </a:avLst>
          </a:prstGeom>
          <a:gradFill flip="none" rotWithShape="1">
            <a:gsLst>
              <a:gs pos="100000">
                <a:srgbClr val="23A8E7"/>
              </a:gs>
              <a:gs pos="0">
                <a:srgbClr val="125998">
                  <a:alpha val="31000"/>
                </a:srgbClr>
              </a:gs>
              <a:gs pos="52000">
                <a:srgbClr val="125998"/>
              </a:gs>
              <a:gs pos="68000">
                <a:srgbClr val="0078D4"/>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Segoe UI Semibold"/>
                <a:ea typeface="+mn-ea"/>
                <a:cs typeface="+mn-cs"/>
              </a:rPr>
              <a:t>Modernization</a:t>
            </a:r>
          </a:p>
        </p:txBody>
      </p:sp>
      <p:sp>
        <p:nvSpPr>
          <p:cNvPr id="54" name="Rectangle 53">
            <a:extLst>
              <a:ext uri="{FF2B5EF4-FFF2-40B4-BE49-F238E27FC236}">
                <a16:creationId xmlns:a16="http://schemas.microsoft.com/office/drawing/2014/main" id="{658D3EC1-621F-4AA0-A571-FF14C1D3C13E}"/>
              </a:ext>
            </a:extLst>
          </p:cNvPr>
          <p:cNvSpPr/>
          <p:nvPr/>
        </p:nvSpPr>
        <p:spPr>
          <a:xfrm>
            <a:off x="1972329" y="2122353"/>
            <a:ext cx="4144200" cy="805044"/>
          </a:xfrm>
          <a:prstGeom prst="rect">
            <a:avLst/>
          </a:prstGeom>
          <a:solidFill>
            <a:schemeClr val="tx1">
              <a:alpha val="1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Segoe UI" pitchFamily="34" charset="0"/>
              </a:rPr>
              <a:t>Enterprise-grade Infrastructure for less</a:t>
            </a:r>
          </a:p>
        </p:txBody>
      </p:sp>
      <p:sp>
        <p:nvSpPr>
          <p:cNvPr id="56" name="Rectangle 55">
            <a:extLst>
              <a:ext uri="{FF2B5EF4-FFF2-40B4-BE49-F238E27FC236}">
                <a16:creationId xmlns:a16="http://schemas.microsoft.com/office/drawing/2014/main" id="{D14E00A2-973E-4DB3-9604-A5AD3F9D7A1E}"/>
              </a:ext>
            </a:extLst>
          </p:cNvPr>
          <p:cNvSpPr/>
          <p:nvPr/>
        </p:nvSpPr>
        <p:spPr>
          <a:xfrm>
            <a:off x="6260228" y="2122353"/>
            <a:ext cx="3959443" cy="805044"/>
          </a:xfrm>
          <a:prstGeom prst="rect">
            <a:avLst/>
          </a:prstGeom>
          <a:solidFill>
            <a:schemeClr val="tx1">
              <a:alpha val="1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0" tIns="45720" rIns="91440" bIns="4572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Segoe UI" pitchFamily="34" charset="0"/>
              </a:rPr>
              <a:t>Innovate faster with a fully managed platform</a:t>
            </a:r>
          </a:p>
        </p:txBody>
      </p:sp>
      <p:sp>
        <p:nvSpPr>
          <p:cNvPr id="60" name="Rectangle 59">
            <a:extLst>
              <a:ext uri="{FF2B5EF4-FFF2-40B4-BE49-F238E27FC236}">
                <a16:creationId xmlns:a16="http://schemas.microsoft.com/office/drawing/2014/main" id="{5F0660B9-B797-48B8-BBD7-29D7B9350F71}"/>
              </a:ext>
            </a:extLst>
          </p:cNvPr>
          <p:cNvSpPr/>
          <p:nvPr/>
        </p:nvSpPr>
        <p:spPr>
          <a:xfrm>
            <a:off x="1972329" y="3066764"/>
            <a:ext cx="8247342" cy="805044"/>
          </a:xfrm>
          <a:prstGeom prst="rect">
            <a:avLst/>
          </a:prstGeom>
          <a:solidFill>
            <a:schemeClr val="tx1">
              <a:alpha val="1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27432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Segoe UI" pitchFamily="34" charset="0"/>
              </a:rPr>
              <a:t>Protect your most valuable assets with trusted cloud security  </a:t>
            </a:r>
          </a:p>
        </p:txBody>
      </p:sp>
      <p:sp>
        <p:nvSpPr>
          <p:cNvPr id="58" name="Rectangle 57">
            <a:extLst>
              <a:ext uri="{FF2B5EF4-FFF2-40B4-BE49-F238E27FC236}">
                <a16:creationId xmlns:a16="http://schemas.microsoft.com/office/drawing/2014/main" id="{C1709838-0E6F-4CC7-95FE-58AB62B92DC6}"/>
              </a:ext>
            </a:extLst>
          </p:cNvPr>
          <p:cNvSpPr/>
          <p:nvPr/>
        </p:nvSpPr>
        <p:spPr>
          <a:xfrm>
            <a:off x="1972330" y="4011175"/>
            <a:ext cx="8259252" cy="805044"/>
          </a:xfrm>
          <a:prstGeom prst="rect">
            <a:avLst/>
          </a:prstGeom>
          <a:solidFill>
            <a:schemeClr val="tx1">
              <a:alpha val="1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1440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Segoe UI" pitchFamily="34" charset="0"/>
              </a:rPr>
              <a:t> Move on your terms with hybrid flexibility</a:t>
            </a:r>
          </a:p>
        </p:txBody>
      </p:sp>
      <p:sp>
        <p:nvSpPr>
          <p:cNvPr id="65" name="Title 3">
            <a:extLst>
              <a:ext uri="{FF2B5EF4-FFF2-40B4-BE49-F238E27FC236}">
                <a16:creationId xmlns:a16="http://schemas.microsoft.com/office/drawing/2014/main" id="{D2177D3E-6C83-4782-B29B-84A2A7550F8C}"/>
              </a:ext>
            </a:extLst>
          </p:cNvPr>
          <p:cNvSpPr txBox="1">
            <a:spLocks/>
          </p:cNvSpPr>
          <p:nvPr/>
        </p:nvSpPr>
        <p:spPr bwMode="auto">
          <a:xfrm>
            <a:off x="4040695" y="5127164"/>
            <a:ext cx="4343777" cy="520142"/>
          </a:xfrm>
          <a:prstGeom prst="rect">
            <a:avLst/>
          </a:prstGeom>
          <a:solidFill>
            <a:srgbClr val="000000"/>
          </a:solidFill>
        </p:spPr>
        <p:txBody>
          <a:bodyPr vert="horz" wrap="square" lIns="91440" tIns="0" rIns="91440" bIns="0" rtlCol="0" anchor="ctr"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ctr" defTabSz="932472" rtl="0" eaLnBrk="1" fontAlgn="base" latinLnBrk="0" hangingPunct="1">
              <a:lnSpc>
                <a:spcPct val="90000"/>
              </a:lnSpc>
              <a:spcBef>
                <a:spcPct val="0"/>
              </a:spcBef>
              <a:spcAft>
                <a:spcPts val="600"/>
              </a:spcAft>
              <a:buClrTx/>
              <a:buSzPct val="90000"/>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Segoe UI" pitchFamily="34" charset="0"/>
                <a:cs typeface="Segoe UI" panose="020B0502040204020203" pitchFamily="34" charset="0"/>
              </a:rPr>
              <a:t>Move with confidence with the</a:t>
            </a:r>
          </a:p>
          <a:p>
            <a:pPr marL="0" marR="0" lvl="0" indent="0" algn="ctr" defTabSz="932472" rtl="0" eaLnBrk="1" fontAlgn="base" latinLnBrk="0" hangingPunct="1">
              <a:lnSpc>
                <a:spcPct val="90000"/>
              </a:lnSpc>
              <a:spcBef>
                <a:spcPct val="0"/>
              </a:spcBef>
              <a:spcAft>
                <a:spcPts val="600"/>
              </a:spcAft>
              <a:buClrTx/>
              <a:buSzPct val="90000"/>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Segoe UI" pitchFamily="34" charset="0"/>
                <a:cs typeface="Segoe UI" panose="020B0502040204020203" pitchFamily="34" charset="0"/>
              </a:rPr>
              <a:t>Azure Migration and Modernization Program</a:t>
            </a:r>
          </a:p>
        </p:txBody>
      </p:sp>
      <p:cxnSp>
        <p:nvCxnSpPr>
          <p:cNvPr id="63" name="Straight Connector 62">
            <a:extLst>
              <a:ext uri="{FF2B5EF4-FFF2-40B4-BE49-F238E27FC236}">
                <a16:creationId xmlns:a16="http://schemas.microsoft.com/office/drawing/2014/main" id="{D1E0B9F5-3966-4C6C-95E6-55E4246A5A43}"/>
              </a:ext>
              <a:ext uri="{C183D7F6-B498-43B3-948B-1728B52AA6E4}">
                <adec:decorative xmlns:adec="http://schemas.microsoft.com/office/drawing/2017/decorative" val="1"/>
              </a:ext>
            </a:extLst>
          </p:cNvPr>
          <p:cNvCxnSpPr>
            <a:cxnSpLocks/>
          </p:cNvCxnSpPr>
          <p:nvPr/>
        </p:nvCxnSpPr>
        <p:spPr>
          <a:xfrm>
            <a:off x="2833255" y="5340048"/>
            <a:ext cx="6594763" cy="47187"/>
          </a:xfrm>
          <a:prstGeom prst="line">
            <a:avLst/>
          </a:prstGeom>
          <a:ln w="15875">
            <a:solidFill>
              <a:schemeClr val="accent1"/>
            </a:solidFill>
            <a:miter lim="800000"/>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44AB3AB-FC25-455D-A262-FB055026341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972329" y="5032791"/>
            <a:ext cx="675596" cy="614515"/>
          </a:xfrm>
          <a:prstGeom prst="rect">
            <a:avLst/>
          </a:prstGeom>
        </p:spPr>
      </p:pic>
      <p:pic>
        <p:nvPicPr>
          <p:cNvPr id="13" name="Picture 12">
            <a:extLst>
              <a:ext uri="{FF2B5EF4-FFF2-40B4-BE49-F238E27FC236}">
                <a16:creationId xmlns:a16="http://schemas.microsoft.com/office/drawing/2014/main" id="{6E404D27-9F26-47D4-8D5F-B2D09B43DE95}"/>
              </a:ext>
              <a:ext uri="{C183D7F6-B498-43B3-948B-1728B52AA6E4}">
                <adec:decorative xmlns:adec="http://schemas.microsoft.com/office/drawing/2017/decorative" val="1"/>
              </a:ext>
            </a:extLst>
          </p:cNvPr>
          <p:cNvPicPr>
            <a:picLocks/>
          </p:cNvPicPr>
          <p:nvPr/>
        </p:nvPicPr>
        <p:blipFill>
          <a:blip r:embed="rId4"/>
          <a:stretch>
            <a:fillRect/>
          </a:stretch>
        </p:blipFill>
        <p:spPr>
          <a:xfrm>
            <a:off x="9591912" y="5032787"/>
            <a:ext cx="619949" cy="614519"/>
          </a:xfrm>
          <a:prstGeom prst="rect">
            <a:avLst/>
          </a:prstGeom>
        </p:spPr>
      </p:pic>
      <p:pic>
        <p:nvPicPr>
          <p:cNvPr id="26" name="Picture 25">
            <a:extLst>
              <a:ext uri="{FF2B5EF4-FFF2-40B4-BE49-F238E27FC236}">
                <a16:creationId xmlns:a16="http://schemas.microsoft.com/office/drawing/2014/main" id="{9C369FCA-9793-44C7-A3EF-887CDE359FF8}"/>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187206" y="2322346"/>
            <a:ext cx="382775" cy="382366"/>
          </a:xfrm>
          <a:prstGeom prst="rect">
            <a:avLst/>
          </a:prstGeom>
          <a:ln>
            <a:noFill/>
          </a:ln>
        </p:spPr>
      </p:pic>
      <p:pic>
        <p:nvPicPr>
          <p:cNvPr id="27" name="Picture 26">
            <a:extLst>
              <a:ext uri="{FF2B5EF4-FFF2-40B4-BE49-F238E27FC236}">
                <a16:creationId xmlns:a16="http://schemas.microsoft.com/office/drawing/2014/main" id="{0EED2D39-1222-48A5-A537-EB37A9C45C6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408984" y="2345038"/>
            <a:ext cx="529670" cy="359674"/>
          </a:xfrm>
          <a:prstGeom prst="rect">
            <a:avLst/>
          </a:prstGeom>
          <a:ln>
            <a:noFill/>
          </a:ln>
        </p:spPr>
      </p:pic>
      <p:grpSp>
        <p:nvGrpSpPr>
          <p:cNvPr id="3" name="Group 2">
            <a:extLst>
              <a:ext uri="{FF2B5EF4-FFF2-40B4-BE49-F238E27FC236}">
                <a16:creationId xmlns:a16="http://schemas.microsoft.com/office/drawing/2014/main" id="{440EC642-A2EB-4B5B-A447-61A736DA387A}"/>
              </a:ext>
              <a:ext uri="{C183D7F6-B498-43B3-948B-1728B52AA6E4}">
                <adec:decorative xmlns:adec="http://schemas.microsoft.com/office/drawing/2017/decorative" val="1"/>
              </a:ext>
            </a:extLst>
          </p:cNvPr>
          <p:cNvGrpSpPr/>
          <p:nvPr/>
        </p:nvGrpSpPr>
        <p:grpSpPr>
          <a:xfrm>
            <a:off x="3080824" y="3242994"/>
            <a:ext cx="355600" cy="449263"/>
            <a:chOff x="5006611" y="3242994"/>
            <a:chExt cx="355600" cy="449263"/>
          </a:xfrm>
        </p:grpSpPr>
        <p:sp>
          <p:nvSpPr>
            <p:cNvPr id="16" name="Freeform 5">
              <a:extLst>
                <a:ext uri="{FF2B5EF4-FFF2-40B4-BE49-F238E27FC236}">
                  <a16:creationId xmlns:a16="http://schemas.microsoft.com/office/drawing/2014/main" id="{D2EC041F-D947-4147-ACBD-2DDDD8382E78}"/>
                </a:ext>
                <a:ext uri="{C183D7F6-B498-43B3-948B-1728B52AA6E4}">
                  <adec:decorative xmlns:adec="http://schemas.microsoft.com/office/drawing/2017/decorative" val="1"/>
                </a:ext>
              </a:extLst>
            </p:cNvPr>
            <p:cNvSpPr>
              <a:spLocks/>
            </p:cNvSpPr>
            <p:nvPr/>
          </p:nvSpPr>
          <p:spPr bwMode="auto">
            <a:xfrm>
              <a:off x="5006611" y="3242994"/>
              <a:ext cx="355600" cy="449263"/>
            </a:xfrm>
            <a:custGeom>
              <a:avLst/>
              <a:gdLst>
                <a:gd name="T0" fmla="*/ 1144 w 2288"/>
                <a:gd name="T1" fmla="*/ 2880 h 2880"/>
                <a:gd name="T2" fmla="*/ 1144 w 2288"/>
                <a:gd name="T3" fmla="*/ 2880 h 2880"/>
                <a:gd name="T4" fmla="*/ 0 w 2288"/>
                <a:gd name="T5" fmla="*/ 1282 h 2880"/>
                <a:gd name="T6" fmla="*/ 0 w 2288"/>
                <a:gd name="T7" fmla="*/ 483 h 2880"/>
                <a:gd name="T8" fmla="*/ 67 w 2288"/>
                <a:gd name="T9" fmla="*/ 483 h 2880"/>
                <a:gd name="T10" fmla="*/ 1111 w 2288"/>
                <a:gd name="T11" fmla="*/ 34 h 2880"/>
                <a:gd name="T12" fmla="*/ 1144 w 2288"/>
                <a:gd name="T13" fmla="*/ 0 h 2880"/>
                <a:gd name="T14" fmla="*/ 1194 w 2288"/>
                <a:gd name="T15" fmla="*/ 34 h 2880"/>
                <a:gd name="T16" fmla="*/ 2239 w 2288"/>
                <a:gd name="T17" fmla="*/ 483 h 2880"/>
                <a:gd name="T18" fmla="*/ 2288 w 2288"/>
                <a:gd name="T19" fmla="*/ 483 h 2880"/>
                <a:gd name="T20" fmla="*/ 2288 w 2288"/>
                <a:gd name="T21" fmla="*/ 1299 h 2880"/>
                <a:gd name="T22" fmla="*/ 1144 w 2288"/>
                <a:gd name="T23" fmla="*/ 2880 h 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88" h="2880">
                  <a:moveTo>
                    <a:pt x="1144" y="2880"/>
                  </a:moveTo>
                  <a:cubicBezTo>
                    <a:pt x="1144" y="2880"/>
                    <a:pt x="1144" y="2880"/>
                    <a:pt x="1144" y="2880"/>
                  </a:cubicBezTo>
                  <a:cubicBezTo>
                    <a:pt x="829" y="2880"/>
                    <a:pt x="0" y="2331"/>
                    <a:pt x="0" y="1282"/>
                  </a:cubicBezTo>
                  <a:cubicBezTo>
                    <a:pt x="0" y="483"/>
                    <a:pt x="0" y="483"/>
                    <a:pt x="0" y="483"/>
                  </a:cubicBezTo>
                  <a:cubicBezTo>
                    <a:pt x="67" y="483"/>
                    <a:pt x="67" y="483"/>
                    <a:pt x="67" y="483"/>
                  </a:cubicBezTo>
                  <a:cubicBezTo>
                    <a:pt x="67" y="483"/>
                    <a:pt x="581" y="533"/>
                    <a:pt x="1111" y="34"/>
                  </a:cubicBezTo>
                  <a:cubicBezTo>
                    <a:pt x="1144" y="0"/>
                    <a:pt x="1144" y="0"/>
                    <a:pt x="1144" y="0"/>
                  </a:cubicBezTo>
                  <a:cubicBezTo>
                    <a:pt x="1194" y="34"/>
                    <a:pt x="1194" y="34"/>
                    <a:pt x="1194" y="34"/>
                  </a:cubicBezTo>
                  <a:cubicBezTo>
                    <a:pt x="1758" y="483"/>
                    <a:pt x="2239" y="483"/>
                    <a:pt x="2239" y="483"/>
                  </a:cubicBezTo>
                  <a:cubicBezTo>
                    <a:pt x="2288" y="483"/>
                    <a:pt x="2288" y="483"/>
                    <a:pt x="2288" y="483"/>
                  </a:cubicBezTo>
                  <a:cubicBezTo>
                    <a:pt x="2288" y="1299"/>
                    <a:pt x="2288" y="1299"/>
                    <a:pt x="2288" y="1299"/>
                  </a:cubicBezTo>
                  <a:cubicBezTo>
                    <a:pt x="2288" y="2331"/>
                    <a:pt x="1459" y="2880"/>
                    <a:pt x="1144" y="2880"/>
                  </a:cubicBezTo>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6">
              <a:extLst>
                <a:ext uri="{FF2B5EF4-FFF2-40B4-BE49-F238E27FC236}">
                  <a16:creationId xmlns:a16="http://schemas.microsoft.com/office/drawing/2014/main" id="{15F4A0B9-4EB7-4E6E-8518-E0B306CD7F98}"/>
                </a:ext>
                <a:ext uri="{C183D7F6-B498-43B3-948B-1728B52AA6E4}">
                  <adec:decorative xmlns:adec="http://schemas.microsoft.com/office/drawing/2017/decorative" val="1"/>
                </a:ext>
              </a:extLst>
            </p:cNvPr>
            <p:cNvSpPr>
              <a:spLocks/>
            </p:cNvSpPr>
            <p:nvPr/>
          </p:nvSpPr>
          <p:spPr bwMode="auto">
            <a:xfrm>
              <a:off x="5155836" y="3420794"/>
              <a:ext cx="57150" cy="114300"/>
            </a:xfrm>
            <a:custGeom>
              <a:avLst/>
              <a:gdLst>
                <a:gd name="T0" fmla="*/ 268 w 368"/>
                <a:gd name="T1" fmla="*/ 368 h 736"/>
                <a:gd name="T2" fmla="*/ 268 w 368"/>
                <a:gd name="T3" fmla="*/ 736 h 736"/>
                <a:gd name="T4" fmla="*/ 118 w 368"/>
                <a:gd name="T5" fmla="*/ 736 h 736"/>
                <a:gd name="T6" fmla="*/ 118 w 368"/>
                <a:gd name="T7" fmla="*/ 368 h 736"/>
                <a:gd name="T8" fmla="*/ 0 w 368"/>
                <a:gd name="T9" fmla="*/ 184 h 736"/>
                <a:gd name="T10" fmla="*/ 184 w 368"/>
                <a:gd name="T11" fmla="*/ 0 h 736"/>
                <a:gd name="T12" fmla="*/ 368 w 368"/>
                <a:gd name="T13" fmla="*/ 184 h 736"/>
                <a:gd name="T14" fmla="*/ 268 w 368"/>
                <a:gd name="T15" fmla="*/ 368 h 7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8" h="736">
                  <a:moveTo>
                    <a:pt x="268" y="368"/>
                  </a:moveTo>
                  <a:cubicBezTo>
                    <a:pt x="268" y="736"/>
                    <a:pt x="268" y="736"/>
                    <a:pt x="268" y="736"/>
                  </a:cubicBezTo>
                  <a:cubicBezTo>
                    <a:pt x="118" y="736"/>
                    <a:pt x="118" y="736"/>
                    <a:pt x="118" y="736"/>
                  </a:cubicBezTo>
                  <a:cubicBezTo>
                    <a:pt x="118" y="368"/>
                    <a:pt x="118" y="368"/>
                    <a:pt x="118" y="368"/>
                  </a:cubicBezTo>
                  <a:cubicBezTo>
                    <a:pt x="34" y="335"/>
                    <a:pt x="0" y="268"/>
                    <a:pt x="0" y="184"/>
                  </a:cubicBezTo>
                  <a:cubicBezTo>
                    <a:pt x="0" y="84"/>
                    <a:pt x="84" y="0"/>
                    <a:pt x="184" y="0"/>
                  </a:cubicBezTo>
                  <a:cubicBezTo>
                    <a:pt x="285" y="0"/>
                    <a:pt x="368" y="84"/>
                    <a:pt x="368" y="184"/>
                  </a:cubicBezTo>
                  <a:cubicBezTo>
                    <a:pt x="368" y="268"/>
                    <a:pt x="335" y="335"/>
                    <a:pt x="268" y="368"/>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4" name="Picture 33">
            <a:extLst>
              <a:ext uri="{FF2B5EF4-FFF2-40B4-BE49-F238E27FC236}">
                <a16:creationId xmlns:a16="http://schemas.microsoft.com/office/drawing/2014/main" id="{229000B0-2FCD-4E28-8FAF-9701AB307F1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221017" y="4208027"/>
            <a:ext cx="408443" cy="411340"/>
          </a:xfrm>
          <a:prstGeom prst="rect">
            <a:avLst/>
          </a:prstGeom>
          <a:ln>
            <a:noFill/>
          </a:ln>
        </p:spPr>
      </p:pic>
    </p:spTree>
    <p:extLst>
      <p:ext uri="{BB962C8B-B14F-4D97-AF65-F5344CB8AC3E}">
        <p14:creationId xmlns:p14="http://schemas.microsoft.com/office/powerpoint/2010/main" val="4085633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thumbnail image 3 of blog post titled &#10; &#10; &#10;  &#10; &#10; &#10; &#10;    &#10;  &#10;   &#10;    &#10;      &#10;       Introducing App Service Static Web Apps&#10;       &#10;      &#10;     &#10;   &#10;  &#10; &#10;   &#10; &#10; &#10; &#10; &#10; &#10;">
            <a:extLst>
              <a:ext uri="{FF2B5EF4-FFF2-40B4-BE49-F238E27FC236}">
                <a16:creationId xmlns:a16="http://schemas.microsoft.com/office/drawing/2014/main" id="{F48FD29B-3B50-190A-0EEB-4AA396D223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57535" y="2064213"/>
            <a:ext cx="7708544" cy="4719359"/>
          </a:xfrm>
          <a:prstGeom prst="rect">
            <a:avLst/>
          </a:prstGeom>
          <a:noFill/>
          <a:extLst>
            <a:ext uri="{909E8E84-426E-40DD-AFC4-6F175D3DCCD1}">
              <a14:hiddenFill xmlns:a14="http://schemas.microsoft.com/office/drawing/2010/main">
                <a:solidFill>
                  <a:srgbClr val="FFFFFF"/>
                </a:solidFill>
              </a14:hiddenFill>
            </a:ext>
          </a:extLst>
        </p:spPr>
      </p:pic>
      <p:sp>
        <p:nvSpPr>
          <p:cNvPr id="40" name="Title">
            <a:extLst>
              <a:ext uri="{FF2B5EF4-FFF2-40B4-BE49-F238E27FC236}">
                <a16:creationId xmlns:a16="http://schemas.microsoft.com/office/drawing/2014/main" id="{736E4364-351E-4D81-9009-581C448952BB}"/>
              </a:ext>
            </a:extLst>
          </p:cNvPr>
          <p:cNvSpPr txBox="1">
            <a:spLocks/>
          </p:cNvSpPr>
          <p:nvPr/>
        </p:nvSpPr>
        <p:spPr>
          <a:xfrm>
            <a:off x="588263" y="457200"/>
            <a:ext cx="11021125"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Static Web Apps</a:t>
            </a:r>
            <a:endPar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
        <p:nvSpPr>
          <p:cNvPr id="41" name="Subtitle">
            <a:extLst>
              <a:ext uri="{FF2B5EF4-FFF2-40B4-BE49-F238E27FC236}">
                <a16:creationId xmlns:a16="http://schemas.microsoft.com/office/drawing/2014/main" id="{8F6722D2-35B7-4104-9249-15EC125A27EF}"/>
              </a:ext>
            </a:extLst>
          </p:cNvPr>
          <p:cNvSpPr txBox="1">
            <a:spLocks/>
          </p:cNvSpPr>
          <p:nvPr/>
        </p:nvSpPr>
        <p:spPr>
          <a:xfrm>
            <a:off x="584200" y="1435100"/>
            <a:ext cx="11018838" cy="48339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Combine the power of static web apps with Azure Functions</a:t>
            </a:r>
            <a:endParaRPr kumimoji="0" lang="en-US" sz="28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grpSp>
        <p:nvGrpSpPr>
          <p:cNvPr id="42" name="Group 41">
            <a:extLst>
              <a:ext uri="{FF2B5EF4-FFF2-40B4-BE49-F238E27FC236}">
                <a16:creationId xmlns:a16="http://schemas.microsoft.com/office/drawing/2014/main" id="{0EE8CB1D-ABE8-46AC-9B3F-418B7850610E}"/>
              </a:ext>
              <a:ext uri="{C183D7F6-B498-43B3-948B-1728B52AA6E4}">
                <adec:decorative xmlns:adec="http://schemas.microsoft.com/office/drawing/2017/decorative" val="1"/>
              </a:ext>
            </a:extLst>
          </p:cNvPr>
          <p:cNvGrpSpPr/>
          <p:nvPr/>
        </p:nvGrpSpPr>
        <p:grpSpPr>
          <a:xfrm>
            <a:off x="5722070" y="313330"/>
            <a:ext cx="1998095" cy="836380"/>
            <a:chOff x="8886966" y="3081750"/>
            <a:chExt cx="1998095" cy="836380"/>
          </a:xfrm>
        </p:grpSpPr>
        <p:grpSp>
          <p:nvGrpSpPr>
            <p:cNvPr id="43" name="Group 42">
              <a:extLst>
                <a:ext uri="{FF2B5EF4-FFF2-40B4-BE49-F238E27FC236}">
                  <a16:creationId xmlns:a16="http://schemas.microsoft.com/office/drawing/2014/main" id="{EB94E99C-75FC-4067-A7F9-59F5F79A2FCD}"/>
                </a:ext>
              </a:extLst>
            </p:cNvPr>
            <p:cNvGrpSpPr/>
            <p:nvPr/>
          </p:nvGrpSpPr>
          <p:grpSpPr>
            <a:xfrm>
              <a:off x="9740837" y="3084768"/>
              <a:ext cx="1144224" cy="833362"/>
              <a:chOff x="9026065" y="3084768"/>
              <a:chExt cx="1144224" cy="833362"/>
            </a:xfrm>
          </p:grpSpPr>
          <p:pic>
            <p:nvPicPr>
              <p:cNvPr id="45" name="Graphic 44">
                <a:extLst>
                  <a:ext uri="{FF2B5EF4-FFF2-40B4-BE49-F238E27FC236}">
                    <a16:creationId xmlns:a16="http://schemas.microsoft.com/office/drawing/2014/main" id="{B80CB8E5-3FAF-48C7-BFAC-E0705033F8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36927" y="3084768"/>
                <a:ext cx="833362" cy="833362"/>
              </a:xfrm>
              <a:prstGeom prst="rect">
                <a:avLst/>
              </a:prstGeom>
            </p:spPr>
          </p:pic>
          <p:sp>
            <p:nvSpPr>
              <p:cNvPr id="46" name="TextBox 45">
                <a:extLst>
                  <a:ext uri="{FF2B5EF4-FFF2-40B4-BE49-F238E27FC236}">
                    <a16:creationId xmlns:a16="http://schemas.microsoft.com/office/drawing/2014/main" id="{42DF9E60-715B-4F79-A830-7CB1D5078349}"/>
                  </a:ext>
                </a:extLst>
              </p:cNvPr>
              <p:cNvSpPr txBox="1"/>
              <p:nvPr/>
            </p:nvSpPr>
            <p:spPr>
              <a:xfrm>
                <a:off x="9026065" y="3159472"/>
                <a:ext cx="285352"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Semibold"/>
                    <a:ea typeface="+mn-ea"/>
                    <a:cs typeface="Arial" pitchFamily="34" charset="0"/>
                  </a:rPr>
                  <a:t>+</a:t>
                </a:r>
              </a:p>
            </p:txBody>
          </p:sp>
        </p:grpSp>
        <p:pic>
          <p:nvPicPr>
            <p:cNvPr id="44" name="Graphic 43">
              <a:extLst>
                <a:ext uri="{FF2B5EF4-FFF2-40B4-BE49-F238E27FC236}">
                  <a16:creationId xmlns:a16="http://schemas.microsoft.com/office/drawing/2014/main" id="{F24BC98B-A1C9-425A-9EFB-C5A0D13D9D4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86966" y="3081750"/>
              <a:ext cx="833361" cy="833361"/>
            </a:xfrm>
            <a:prstGeom prst="rect">
              <a:avLst/>
            </a:prstGeom>
          </p:spPr>
        </p:pic>
      </p:grpSp>
      <p:pic>
        <p:nvPicPr>
          <p:cNvPr id="2" name="Graphic 1" descr="logo, icon">
            <a:extLst>
              <a:ext uri="{FF2B5EF4-FFF2-40B4-BE49-F238E27FC236}">
                <a16:creationId xmlns:a16="http://schemas.microsoft.com/office/drawing/2014/main" id="{5D337D91-BC1A-8AE0-8ACC-774D2DBE959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6082" y="5835822"/>
            <a:ext cx="459728" cy="459728"/>
          </a:xfrm>
          <a:prstGeom prst="rect">
            <a:avLst/>
          </a:prstGeom>
        </p:spPr>
      </p:pic>
      <p:pic>
        <p:nvPicPr>
          <p:cNvPr id="3" name="Graphic 2" descr="logo, icon">
            <a:extLst>
              <a:ext uri="{FF2B5EF4-FFF2-40B4-BE49-F238E27FC236}">
                <a16:creationId xmlns:a16="http://schemas.microsoft.com/office/drawing/2014/main" id="{FF85344E-ED6C-0271-4D59-8682AA3AAC9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73699" y="5834872"/>
            <a:ext cx="675697" cy="477482"/>
          </a:xfrm>
          <a:prstGeom prst="rect">
            <a:avLst/>
          </a:prstGeom>
        </p:spPr>
      </p:pic>
      <p:pic>
        <p:nvPicPr>
          <p:cNvPr id="4" name="Graphic 3" descr="logo, icon">
            <a:extLst>
              <a:ext uri="{FF2B5EF4-FFF2-40B4-BE49-F238E27FC236}">
                <a16:creationId xmlns:a16="http://schemas.microsoft.com/office/drawing/2014/main" id="{416F70E6-784C-6855-3BA7-C628D8E6DD8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83398" y="5883540"/>
            <a:ext cx="331168" cy="398754"/>
          </a:xfrm>
          <a:prstGeom prst="rect">
            <a:avLst/>
          </a:prstGeom>
        </p:spPr>
      </p:pic>
      <p:pic>
        <p:nvPicPr>
          <p:cNvPr id="5" name="Picture 4" descr="Logo, icon&#10;&#10;Description automatically generated">
            <a:extLst>
              <a:ext uri="{FF2B5EF4-FFF2-40B4-BE49-F238E27FC236}">
                <a16:creationId xmlns:a16="http://schemas.microsoft.com/office/drawing/2014/main" id="{3A0435AA-095B-2DC0-4136-A6AC8254B3C5}"/>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001122" y="5882443"/>
            <a:ext cx="429241" cy="429241"/>
          </a:xfrm>
          <a:prstGeom prst="rect">
            <a:avLst/>
          </a:prstGeom>
        </p:spPr>
      </p:pic>
      <p:pic>
        <p:nvPicPr>
          <p:cNvPr id="6" name="Graphic 5" descr="logo, icon">
            <a:extLst>
              <a:ext uri="{FF2B5EF4-FFF2-40B4-BE49-F238E27FC236}">
                <a16:creationId xmlns:a16="http://schemas.microsoft.com/office/drawing/2014/main" id="{D7613BDB-581E-C0A1-FA83-6D9CD5565AD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545074" y="5922003"/>
            <a:ext cx="425540" cy="368693"/>
          </a:xfrm>
          <a:prstGeom prst="rect">
            <a:avLst/>
          </a:prstGeom>
        </p:spPr>
      </p:pic>
    </p:spTree>
    <p:extLst>
      <p:ext uri="{BB962C8B-B14F-4D97-AF65-F5344CB8AC3E}">
        <p14:creationId xmlns:p14="http://schemas.microsoft.com/office/powerpoint/2010/main" val="337600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9FDEA00-0C37-769B-B62E-92B487E3927C}"/>
              </a:ext>
            </a:extLst>
          </p:cNvPr>
          <p:cNvSpPr txBox="1">
            <a:spLocks/>
          </p:cNvSpPr>
          <p:nvPr/>
        </p:nvSpPr>
        <p:spPr>
          <a:xfrm>
            <a:off x="1307253" y="457200"/>
            <a:ext cx="10299530" cy="553998"/>
          </a:xfrm>
          <a:prstGeom prst="rect">
            <a:avLst/>
          </a:prstGeom>
        </p:spPr>
        <p:txBody>
          <a:bodyPr vert="horz" wrap="square" lIns="0" tIns="0" rIns="0" bIns="0" rtlCol="0" anchor="t">
            <a:spAutoFit/>
          </a:bodyPr>
          <a:lstStyle>
            <a:lvl1pPr algn="l" defTabSz="914367" rtl="0" eaLnBrk="1" latinLnBrk="0" hangingPunct="1">
              <a:lnSpc>
                <a:spcPct val="100000"/>
              </a:lnSpc>
              <a:spcBef>
                <a:spcPct val="0"/>
              </a:spcBef>
              <a:buNone/>
              <a:defRPr lang="en-US" sz="3529" b="0" kern="1200" cap="none" spc="-49"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3529" b="0" i="0" u="none" strike="noStrike" kern="1200" cap="none" spc="-49" normalizeH="0" baseline="0" noProof="0">
                <a:ln w="3175">
                  <a:noFill/>
                </a:ln>
                <a:solidFill>
                  <a:srgbClr val="FFFFFF"/>
                </a:solidFill>
                <a:effectLst/>
                <a:uLnTx/>
                <a:uFillTx/>
                <a:latin typeface="Segoe UI Semibold"/>
                <a:ea typeface="+mn-ea"/>
                <a:cs typeface="Segoe UI" pitchFamily="34" charset="0"/>
              </a:rPr>
              <a:t>Static Web App</a:t>
            </a:r>
            <a:endParaRPr kumimoji="0" lang="en-US" sz="3529" b="0" i="0" u="none" strike="noStrike" kern="1200" cap="none" spc="-49" normalizeH="0" baseline="0" noProof="0" dirty="0">
              <a:ln w="3175">
                <a:noFill/>
              </a:ln>
              <a:solidFill>
                <a:srgbClr val="FFFFFF"/>
              </a:solidFill>
              <a:effectLst/>
              <a:uLnTx/>
              <a:uFillTx/>
              <a:latin typeface="Segoe UI Semibold"/>
              <a:ea typeface="+mn-ea"/>
              <a:cs typeface="Segoe UI" pitchFamily="34" charset="0"/>
            </a:endParaRPr>
          </a:p>
        </p:txBody>
      </p:sp>
      <p:sp>
        <p:nvSpPr>
          <p:cNvPr id="6" name="Content Placeholder 4">
            <a:extLst>
              <a:ext uri="{FF2B5EF4-FFF2-40B4-BE49-F238E27FC236}">
                <a16:creationId xmlns:a16="http://schemas.microsoft.com/office/drawing/2014/main" id="{C7BCDDCF-AD7E-D266-8388-F3A70D2762B8}"/>
              </a:ext>
            </a:extLst>
          </p:cNvPr>
          <p:cNvSpPr txBox="1">
            <a:spLocks/>
          </p:cNvSpPr>
          <p:nvPr/>
        </p:nvSpPr>
        <p:spPr>
          <a:xfrm>
            <a:off x="6785863" y="1783801"/>
            <a:ext cx="4883890" cy="4838248"/>
          </a:xfrm>
          <a:prstGeom prst="rect">
            <a:avLst/>
          </a:prstGeom>
        </p:spPr>
        <p:txBody>
          <a:bodyPr vert="horz" wrap="square" lIns="0" tIns="0" rIns="0" bIns="0" rtlCol="0">
            <a:spAutoFit/>
          </a:bodyPr>
          <a:lstStyle>
            <a:lvl1pPr marL="224097"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93"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278" marR="0" indent="-196085"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solidFill>
                  <a:schemeClr val="tx1"/>
                </a:solidFill>
                <a:latin typeface="+mn-lt"/>
                <a:ea typeface="+mn-ea"/>
                <a:cs typeface="+mn-cs"/>
              </a:defRPr>
            </a:lvl3pPr>
            <a:lvl4pPr marL="826357" marR="0" indent="-17741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4pPr>
            <a:lvl5pPr marL="1003766" marR="0" indent="-16496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000">
                <a:latin typeface="Segoe UI" panose="020B0502040204020203" pitchFamily="34" charset="0"/>
              </a:rPr>
              <a:t>Select the </a:t>
            </a:r>
            <a:r>
              <a:rPr lang="en-US" sz="2000" b="1">
                <a:latin typeface="Segoe UI" panose="020B0502040204020203" pitchFamily="34" charset="0"/>
              </a:rPr>
              <a:t>Dedicated</a:t>
            </a:r>
            <a:r>
              <a:rPr lang="en-US" sz="2000">
                <a:latin typeface="Segoe UI" panose="020B0502040204020203" pitchFamily="34" charset="0"/>
              </a:rPr>
              <a:t> plan when:</a:t>
            </a:r>
          </a:p>
          <a:p>
            <a:pPr lvl="1">
              <a:buFont typeface="Arial" panose="020B0604020202020204" pitchFamily="34" charset="0"/>
              <a:buChar char="•"/>
            </a:pPr>
            <a:r>
              <a:rPr lang="en-US" sz="1600">
                <a:latin typeface="Segoe UI" panose="020B0502040204020203" pitchFamily="34" charset="0"/>
              </a:rPr>
              <a:t>Your application requires regional data residency.</a:t>
            </a:r>
          </a:p>
          <a:p>
            <a:endParaRPr lang="en-US" sz="2000">
              <a:latin typeface="Segoe UI" panose="020B0502040204020203" pitchFamily="34" charset="0"/>
            </a:endParaRPr>
          </a:p>
          <a:p>
            <a:r>
              <a:rPr lang="en-US" sz="2000">
                <a:latin typeface="Segoe UI" panose="020B0502040204020203" pitchFamily="34" charset="0"/>
              </a:rPr>
              <a:t>Select Standard or Dedicated when:</a:t>
            </a:r>
          </a:p>
          <a:p>
            <a:pPr lvl="1">
              <a:buFont typeface="Arial" panose="020B0604020202020204" pitchFamily="34" charset="0"/>
              <a:buChar char="•"/>
            </a:pPr>
            <a:r>
              <a:rPr lang="en-US" sz="1600">
                <a:latin typeface="Segoe UI" panose="020B0502040204020203" pitchFamily="34" charset="0"/>
              </a:rPr>
              <a:t>Expected traffic volumes exceed bandwidth maximums.</a:t>
            </a:r>
          </a:p>
          <a:p>
            <a:pPr lvl="1">
              <a:buFont typeface="Arial" panose="020B0604020202020204" pitchFamily="34" charset="0"/>
              <a:buChar char="•"/>
            </a:pPr>
            <a:r>
              <a:rPr lang="en-US" sz="1600">
                <a:latin typeface="Segoe UI" panose="020B0502040204020203" pitchFamily="34" charset="0"/>
              </a:rPr>
              <a:t>The existing Azure Functions app you want to use either has triggers and bindings beyond HTTP endpoints, or can't be converted to a managed Functions app.</a:t>
            </a:r>
          </a:p>
          <a:p>
            <a:pPr lvl="1">
              <a:buFont typeface="Arial" panose="020B0604020202020204" pitchFamily="34" charset="0"/>
              <a:buChar char="•"/>
            </a:pPr>
            <a:r>
              <a:rPr lang="en-US" sz="1600">
                <a:latin typeface="Segoe UI" panose="020B0502040204020203" pitchFamily="34" charset="0"/>
              </a:rPr>
              <a:t>Security requirements that require a </a:t>
            </a:r>
            <a:r>
              <a:rPr lang="en-US" sz="1600">
                <a:solidFill>
                  <a:srgbClr val="161616"/>
                </a:solidFill>
                <a:latin typeface="Segoe UI" panose="020B0502040204020203" pitchFamily="34" charset="0"/>
                <a:hlinkClick r:id="rId2"/>
              </a:rPr>
              <a:t>custom provider registration</a:t>
            </a:r>
            <a:r>
              <a:rPr lang="en-US" sz="1600">
                <a:latin typeface="Segoe UI" panose="020B0502040204020203" pitchFamily="34" charset="0"/>
              </a:rPr>
              <a:t>.</a:t>
            </a:r>
          </a:p>
          <a:p>
            <a:pPr lvl="1">
              <a:buFont typeface="Arial" panose="020B0604020202020204" pitchFamily="34" charset="0"/>
              <a:buChar char="•"/>
            </a:pPr>
            <a:r>
              <a:rPr lang="en-US" sz="1600">
                <a:latin typeface="Segoe UI" panose="020B0502040204020203" pitchFamily="34" charset="0"/>
              </a:rPr>
              <a:t>The site's web assets total file size exceed the storage maximums.</a:t>
            </a:r>
          </a:p>
          <a:p>
            <a:pPr lvl="1">
              <a:buFont typeface="Arial" panose="020B0604020202020204" pitchFamily="34" charset="0"/>
              <a:buChar char="•"/>
            </a:pPr>
            <a:r>
              <a:rPr lang="en-US" sz="1600">
                <a:latin typeface="Segoe UI" panose="020B0502040204020203" pitchFamily="34" charset="0"/>
              </a:rPr>
              <a:t>You require formal customer support.</a:t>
            </a:r>
          </a:p>
          <a:p>
            <a:pPr lvl="1">
              <a:buFont typeface="Arial" panose="020B0604020202020204" pitchFamily="34" charset="0"/>
              <a:buChar char="•"/>
            </a:pPr>
            <a:r>
              <a:rPr lang="en-US" sz="1600">
                <a:latin typeface="Segoe UI" panose="020B0502040204020203" pitchFamily="34" charset="0"/>
              </a:rPr>
              <a:t>You require more than three </a:t>
            </a:r>
            <a:r>
              <a:rPr lang="en-US" sz="1600">
                <a:solidFill>
                  <a:srgbClr val="161616"/>
                </a:solidFill>
                <a:latin typeface="Segoe UI" panose="020B0502040204020203" pitchFamily="34" charset="0"/>
                <a:hlinkClick r:id="rId3"/>
              </a:rPr>
              <a:t>staging environments</a:t>
            </a:r>
            <a:r>
              <a:rPr lang="en-US" sz="1600">
                <a:latin typeface="Segoe UI" panose="020B0502040204020203" pitchFamily="34" charset="0"/>
              </a:rPr>
              <a:t>.</a:t>
            </a:r>
            <a:endParaRPr lang="en-US" sz="1600" dirty="0">
              <a:latin typeface="Segoe UI" panose="020B0502040204020203" pitchFamily="34" charset="0"/>
            </a:endParaRPr>
          </a:p>
        </p:txBody>
      </p:sp>
      <p:graphicFrame>
        <p:nvGraphicFramePr>
          <p:cNvPr id="7" name="Table 6">
            <a:extLst>
              <a:ext uri="{FF2B5EF4-FFF2-40B4-BE49-F238E27FC236}">
                <a16:creationId xmlns:a16="http://schemas.microsoft.com/office/drawing/2014/main" id="{0EDF94C8-5392-B3BD-60EC-26ACCEB3DD1F}"/>
              </a:ext>
            </a:extLst>
          </p:cNvPr>
          <p:cNvGraphicFramePr>
            <a:graphicFrameLocks noGrp="1"/>
          </p:cNvGraphicFramePr>
          <p:nvPr/>
        </p:nvGraphicFramePr>
        <p:xfrm>
          <a:off x="513756" y="1783801"/>
          <a:ext cx="5846404" cy="4895424"/>
        </p:xfrm>
        <a:graphic>
          <a:graphicData uri="http://schemas.openxmlformats.org/drawingml/2006/table">
            <a:tbl>
              <a:tblPr firstRow="1" bandRow="1"/>
              <a:tblGrid>
                <a:gridCol w="2178268">
                  <a:extLst>
                    <a:ext uri="{9D8B030D-6E8A-4147-A177-3AD203B41FA5}">
                      <a16:colId xmlns:a16="http://schemas.microsoft.com/office/drawing/2014/main" val="2730583238"/>
                    </a:ext>
                  </a:extLst>
                </a:gridCol>
                <a:gridCol w="1051686">
                  <a:extLst>
                    <a:ext uri="{9D8B030D-6E8A-4147-A177-3AD203B41FA5}">
                      <a16:colId xmlns:a16="http://schemas.microsoft.com/office/drawing/2014/main" val="661070158"/>
                    </a:ext>
                  </a:extLst>
                </a:gridCol>
                <a:gridCol w="1038591">
                  <a:extLst>
                    <a:ext uri="{9D8B030D-6E8A-4147-A177-3AD203B41FA5}">
                      <a16:colId xmlns:a16="http://schemas.microsoft.com/office/drawing/2014/main" val="1495827014"/>
                    </a:ext>
                  </a:extLst>
                </a:gridCol>
                <a:gridCol w="1577859">
                  <a:extLst>
                    <a:ext uri="{9D8B030D-6E8A-4147-A177-3AD203B41FA5}">
                      <a16:colId xmlns:a16="http://schemas.microsoft.com/office/drawing/2014/main" val="2077153595"/>
                    </a:ext>
                  </a:extLst>
                </a:gridCol>
              </a:tblGrid>
              <a:tr h="353904">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latinLnBrk="0"/>
                      <a:endParaRPr lang="en-US" sz="1400" dirty="0">
                        <a:solidFill>
                          <a:schemeClr val="tx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4"/>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latinLnBrk="0"/>
                      <a:r>
                        <a:rPr lang="en-US" sz="1400" b="1" dirty="0">
                          <a:solidFill>
                            <a:schemeClr val="tx1"/>
                          </a:solidFill>
                          <a:effectLst/>
                          <a:latin typeface="+mn-lt"/>
                        </a:rPr>
                        <a:t>Free</a:t>
                      </a:r>
                      <a:endParaRPr lang="en-US" sz="1400" dirty="0">
                        <a:solidFill>
                          <a:schemeClr val="tx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4"/>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latinLnBrk="0"/>
                      <a:r>
                        <a:rPr lang="en-US" sz="1400" b="1" dirty="0">
                          <a:solidFill>
                            <a:schemeClr val="tx1"/>
                          </a:solidFill>
                          <a:effectLst/>
                          <a:latin typeface="+mn-lt"/>
                        </a:rPr>
                        <a:t>Standard</a:t>
                      </a:r>
                      <a:endParaRPr lang="en-US" sz="1400" dirty="0">
                        <a:solidFill>
                          <a:schemeClr val="tx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4"/>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1" dirty="0">
                          <a:solidFill>
                            <a:schemeClr val="tx1"/>
                          </a:solidFill>
                          <a:effectLst/>
                          <a:latin typeface="+mn-lt"/>
                        </a:rPr>
                        <a:t>Dedicated</a:t>
                      </a:r>
                      <a:endParaRPr lang="en-US" sz="1400" dirty="0">
                        <a:solidFill>
                          <a:schemeClr val="tx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4036205778"/>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latinLnBrk="0"/>
                      <a:r>
                        <a:rPr lang="en-US" sz="1400" b="1" dirty="0">
                          <a:solidFill>
                            <a:schemeClr val="bg1"/>
                          </a:solidFill>
                          <a:effectLst/>
                          <a:latin typeface="+mn-lt"/>
                        </a:rPr>
                        <a:t>Web hosting</a:t>
                      </a:r>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r>
                        <a:rPr lang="en-US" sz="1400" b="0" i="0" kern="1200" dirty="0">
                          <a:solidFill>
                            <a:schemeClr val="dk1"/>
                          </a:solidFill>
                          <a:effectLst/>
                          <a:latin typeface="+mn-lt"/>
                          <a:ea typeface="+mn-ea"/>
                          <a:cs typeface="+mn-cs"/>
                        </a:rPr>
                        <a:t>✔</a:t>
                      </a:r>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r>
                        <a:rPr lang="en-US" sz="1400" b="0" i="0" kern="1200" dirty="0">
                          <a:solidFill>
                            <a:schemeClr val="dk1"/>
                          </a:solidFill>
                          <a:effectLst/>
                          <a:latin typeface="+mn-lt"/>
                          <a:ea typeface="+mn-ea"/>
                          <a:cs typeface="+mn-cs"/>
                        </a:rPr>
                        <a:t>✔</a:t>
                      </a:r>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r>
                        <a:rPr lang="en-US" sz="1400" b="0" i="0" kern="1200" dirty="0">
                          <a:solidFill>
                            <a:schemeClr val="dk1"/>
                          </a:solidFill>
                          <a:effectLst/>
                          <a:latin typeface="+mn-lt"/>
                          <a:ea typeface="+mn-ea"/>
                          <a:cs typeface="+mn-cs"/>
                        </a:rPr>
                        <a:t>✔</a:t>
                      </a:r>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extLst>
                  <a:ext uri="{0D108BD9-81ED-4DB2-BD59-A6C34878D82A}">
                    <a16:rowId xmlns:a16="http://schemas.microsoft.com/office/drawing/2014/main" val="1630215710"/>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latinLnBrk="0"/>
                      <a:r>
                        <a:rPr lang="en-US" sz="1400" b="1">
                          <a:solidFill>
                            <a:schemeClr val="bg1"/>
                          </a:solidFill>
                          <a:effectLst/>
                          <a:latin typeface="+mn-lt"/>
                        </a:rPr>
                        <a:t>CI/CD</a:t>
                      </a:r>
                      <a:endParaRPr lang="en-US" sz="1400">
                        <a:solidFill>
                          <a:schemeClr val="bg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r>
                        <a:rPr lang="en-US" sz="1400" b="0" i="0" kern="1200" dirty="0">
                          <a:solidFill>
                            <a:schemeClr val="dk1"/>
                          </a:solidFill>
                          <a:effectLst/>
                          <a:latin typeface="+mn-lt"/>
                          <a:ea typeface="+mn-ea"/>
                          <a:cs typeface="+mn-cs"/>
                        </a:rPr>
                        <a:t>✔</a:t>
                      </a:r>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r>
                        <a:rPr lang="en-US" sz="1400" b="0" i="0" kern="1200" dirty="0">
                          <a:solidFill>
                            <a:schemeClr val="dk1"/>
                          </a:solidFill>
                          <a:effectLst/>
                          <a:latin typeface="+mn-lt"/>
                          <a:ea typeface="+mn-ea"/>
                          <a:cs typeface="+mn-cs"/>
                        </a:rPr>
                        <a:t>✔</a:t>
                      </a:r>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r>
                        <a:rPr lang="en-US" sz="1400" b="0" i="0" kern="1200" dirty="0">
                          <a:solidFill>
                            <a:schemeClr val="dk1"/>
                          </a:solidFill>
                          <a:effectLst/>
                          <a:latin typeface="+mn-lt"/>
                          <a:ea typeface="+mn-ea"/>
                          <a:cs typeface="+mn-cs"/>
                        </a:rPr>
                        <a:t>✔</a:t>
                      </a:r>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extLst>
                  <a:ext uri="{0D108BD9-81ED-4DB2-BD59-A6C34878D82A}">
                    <a16:rowId xmlns:a16="http://schemas.microsoft.com/office/drawing/2014/main" val="367208703"/>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latinLnBrk="0"/>
                      <a:r>
                        <a:rPr lang="en-US" sz="1400" b="1" dirty="0">
                          <a:solidFill>
                            <a:schemeClr val="bg1"/>
                          </a:solidFill>
                          <a:effectLst/>
                          <a:latin typeface="+mn-lt"/>
                        </a:rPr>
                        <a:t>Global Distribution</a:t>
                      </a:r>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r>
                        <a:rPr lang="en-US" sz="1400" b="0" i="0" kern="1200" dirty="0">
                          <a:solidFill>
                            <a:schemeClr val="dk1"/>
                          </a:solidFill>
                          <a:effectLst/>
                          <a:latin typeface="+mn-lt"/>
                          <a:ea typeface="+mn-ea"/>
                          <a:cs typeface="+mn-cs"/>
                        </a:rPr>
                        <a:t>✔</a:t>
                      </a:r>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r>
                        <a:rPr lang="en-US" sz="1400" b="0" i="0" kern="1200" dirty="0">
                          <a:solidFill>
                            <a:schemeClr val="dk1"/>
                          </a:solidFill>
                          <a:effectLst/>
                          <a:latin typeface="+mn-lt"/>
                          <a:ea typeface="+mn-ea"/>
                          <a:cs typeface="+mn-cs"/>
                        </a:rPr>
                        <a:t>✔</a:t>
                      </a:r>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extLst>
                  <a:ext uri="{0D108BD9-81ED-4DB2-BD59-A6C34878D82A}">
                    <a16:rowId xmlns:a16="http://schemas.microsoft.com/office/drawing/2014/main" val="1996742421"/>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latinLnBrk="0"/>
                      <a:r>
                        <a:rPr lang="en-US" sz="1400" b="1" dirty="0">
                          <a:solidFill>
                            <a:schemeClr val="bg1"/>
                          </a:solidFill>
                          <a:effectLst/>
                          <a:latin typeface="+mn-lt"/>
                        </a:rPr>
                        <a:t>Custom Domain</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fontAlgn="t"/>
                      <a:r>
                        <a:rPr lang="en-US" sz="1400" dirty="0">
                          <a:effectLst/>
                        </a:rPr>
                        <a:t>2 per app</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fontAlgn="t"/>
                      <a:r>
                        <a:rPr lang="en-US" sz="1400" dirty="0">
                          <a:effectLst/>
                        </a:rPr>
                        <a:t>5 per app</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fontAlgn="t"/>
                      <a:r>
                        <a:rPr lang="en-US" sz="1400" dirty="0">
                          <a:effectLst/>
                        </a:rPr>
                        <a:t>10 per app</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extLst>
                  <a:ext uri="{0D108BD9-81ED-4DB2-BD59-A6C34878D82A}">
                    <a16:rowId xmlns:a16="http://schemas.microsoft.com/office/drawing/2014/main" val="2192148979"/>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latinLnBrk="0"/>
                      <a:r>
                        <a:rPr lang="en-US" sz="1400" b="1" i="0" kern="1200" dirty="0">
                          <a:solidFill>
                            <a:schemeClr val="dk1"/>
                          </a:solidFill>
                          <a:effectLst/>
                          <a:latin typeface="+mn-lt"/>
                          <a:ea typeface="+mn-ea"/>
                          <a:cs typeface="+mn-cs"/>
                        </a:rPr>
                        <a:t>Max app size</a:t>
                      </a:r>
                      <a:endParaRPr lang="en-US" sz="1400" b="1" dirty="0">
                        <a:solidFill>
                          <a:schemeClr val="bg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fontAlgn="t"/>
                      <a:r>
                        <a:rPr lang="en-US" sz="1400">
                          <a:effectLst/>
                        </a:rPr>
                        <a:t>250 MB per app</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fontAlgn="t"/>
                      <a:r>
                        <a:rPr lang="en-US" sz="1400">
                          <a:effectLst/>
                        </a:rPr>
                        <a:t>500 MB per app</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fontAlgn="t"/>
                      <a:r>
                        <a:rPr lang="en-US" sz="1400" dirty="0">
                          <a:effectLst/>
                        </a:rPr>
                        <a:t>2 GB</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extLst>
                  <a:ext uri="{0D108BD9-81ED-4DB2-BD59-A6C34878D82A}">
                    <a16:rowId xmlns:a16="http://schemas.microsoft.com/office/drawing/2014/main" val="178782647"/>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latinLnBrk="0"/>
                      <a:r>
                        <a:rPr lang="en-US" sz="1400" b="1" dirty="0">
                          <a:solidFill>
                            <a:schemeClr val="bg1"/>
                          </a:solidFill>
                          <a:effectLst/>
                          <a:latin typeface="+mn-lt"/>
                        </a:rPr>
                        <a:t>Private Link</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r>
                        <a:rPr lang="en-US" sz="1400" dirty="0">
                          <a:solidFill>
                            <a:schemeClr val="bg1"/>
                          </a:solidFill>
                          <a:effectLst/>
                          <a:latin typeface="+mn-lt"/>
                        </a:rPr>
                        <a:t> </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r>
                        <a:rPr lang="en-US" sz="1400" b="0" i="0" kern="1200" dirty="0">
                          <a:solidFill>
                            <a:schemeClr val="dk1"/>
                          </a:solidFill>
                          <a:effectLst/>
                          <a:latin typeface="+mn-lt"/>
                          <a:ea typeface="+mn-ea"/>
                          <a:cs typeface="+mn-cs"/>
                        </a:rPr>
                        <a:t>✔</a:t>
                      </a:r>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r>
                        <a:rPr lang="en-US" sz="1400" b="0" i="0" kern="1200" dirty="0">
                          <a:solidFill>
                            <a:schemeClr val="dk1"/>
                          </a:solidFill>
                          <a:effectLst/>
                          <a:latin typeface="+mn-lt"/>
                          <a:ea typeface="+mn-ea"/>
                          <a:cs typeface="+mn-cs"/>
                        </a:rPr>
                        <a:t>✔</a:t>
                      </a:r>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extLst>
                  <a:ext uri="{0D108BD9-81ED-4DB2-BD59-A6C34878D82A}">
                    <a16:rowId xmlns:a16="http://schemas.microsoft.com/office/drawing/2014/main" val="4021679551"/>
                  </a:ext>
                </a:extLst>
              </a:tr>
              <a:tr h="149446">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latinLnBrk="0"/>
                      <a:r>
                        <a:rPr lang="en-US" sz="1400" b="1" dirty="0">
                          <a:solidFill>
                            <a:schemeClr val="bg1"/>
                          </a:solidFill>
                          <a:effectLst/>
                          <a:latin typeface="+mn-lt"/>
                        </a:rPr>
                        <a:t>Managed Backends</a:t>
                      </a:r>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r>
                        <a:rPr lang="en-US" sz="1400">
                          <a:solidFill>
                            <a:schemeClr val="bg1"/>
                          </a:solidFill>
                          <a:effectLst/>
                          <a:latin typeface="+mn-lt"/>
                        </a:rPr>
                        <a:t> </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r>
                        <a:rPr lang="en-US" sz="1400" b="0" i="0" kern="1200" dirty="0">
                          <a:solidFill>
                            <a:schemeClr val="dk1"/>
                          </a:solidFill>
                          <a:effectLst/>
                          <a:latin typeface="+mn-lt"/>
                          <a:ea typeface="+mn-ea"/>
                          <a:cs typeface="+mn-cs"/>
                        </a:rPr>
                        <a:t>✔</a:t>
                      </a:r>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r>
                        <a:rPr lang="en-US" sz="1400" b="0" i="0" kern="1200" dirty="0">
                          <a:solidFill>
                            <a:schemeClr val="dk1"/>
                          </a:solidFill>
                          <a:effectLst/>
                          <a:latin typeface="+mn-lt"/>
                          <a:ea typeface="+mn-ea"/>
                          <a:cs typeface="+mn-cs"/>
                        </a:rPr>
                        <a:t>✔</a:t>
                      </a:r>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extLst>
                  <a:ext uri="{0D108BD9-81ED-4DB2-BD59-A6C34878D82A}">
                    <a16:rowId xmlns:a16="http://schemas.microsoft.com/office/drawing/2014/main" val="748294825"/>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latinLnBrk="0"/>
                      <a:r>
                        <a:rPr lang="en-US" sz="1400" b="1" dirty="0">
                          <a:solidFill>
                            <a:schemeClr val="bg1"/>
                          </a:solidFill>
                          <a:effectLst/>
                          <a:latin typeface="+mn-lt"/>
                        </a:rPr>
                        <a:t>SLA</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r>
                        <a:rPr lang="en-US" sz="1400" b="0" i="0" kern="1200" dirty="0">
                          <a:solidFill>
                            <a:schemeClr val="dk1"/>
                          </a:solidFill>
                          <a:effectLst/>
                          <a:latin typeface="+mn-lt"/>
                          <a:ea typeface="+mn-ea"/>
                          <a:cs typeface="+mn-cs"/>
                        </a:rPr>
                        <a:t>✔</a:t>
                      </a:r>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r>
                        <a:rPr lang="en-US" sz="1400" b="0" i="0" kern="1200" dirty="0">
                          <a:solidFill>
                            <a:schemeClr val="dk1"/>
                          </a:solidFill>
                          <a:effectLst/>
                          <a:latin typeface="+mn-lt"/>
                          <a:ea typeface="+mn-ea"/>
                          <a:cs typeface="+mn-cs"/>
                        </a:rPr>
                        <a:t>✔</a:t>
                      </a:r>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extLst>
                  <a:ext uri="{0D108BD9-81ED-4DB2-BD59-A6C34878D82A}">
                    <a16:rowId xmlns:a16="http://schemas.microsoft.com/office/drawing/2014/main" val="203215527"/>
                  </a:ext>
                </a:extLst>
              </a:tr>
              <a:tr h="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latinLnBrk="0"/>
                      <a:r>
                        <a:rPr lang="en-US" sz="1400" b="1" dirty="0">
                          <a:solidFill>
                            <a:schemeClr val="bg1"/>
                          </a:solidFill>
                          <a:effectLst/>
                          <a:latin typeface="+mn-lt"/>
                        </a:rPr>
                        <a:t>Data Residency</a:t>
                      </a:r>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r>
                        <a:rPr lang="en-US" sz="1400" dirty="0">
                          <a:solidFill>
                            <a:schemeClr val="bg1"/>
                          </a:solidFill>
                          <a:effectLst/>
                          <a:latin typeface="+mn-lt"/>
                        </a:rPr>
                        <a:t> </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r>
                        <a:rPr lang="en-US" sz="1400">
                          <a:solidFill>
                            <a:schemeClr val="bg1"/>
                          </a:solidFill>
                          <a:effectLst/>
                          <a:latin typeface="+mn-lt"/>
                        </a:rPr>
                        <a:t> </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r>
                        <a:rPr lang="en-US" sz="1400" b="0" i="0" kern="1200" dirty="0">
                          <a:solidFill>
                            <a:schemeClr val="dk1"/>
                          </a:solidFill>
                          <a:effectLst/>
                          <a:latin typeface="+mn-lt"/>
                          <a:ea typeface="+mn-ea"/>
                          <a:cs typeface="+mn-cs"/>
                        </a:rPr>
                        <a:t>✔</a:t>
                      </a:r>
                    </a:p>
                    <a:p>
                      <a:pPr algn="ctr" latinLnBrk="0"/>
                      <a:r>
                        <a:rPr lang="en-US" sz="1400" b="0" i="0" kern="1200" dirty="0">
                          <a:solidFill>
                            <a:schemeClr val="dk1"/>
                          </a:solidFill>
                          <a:effectLst/>
                          <a:latin typeface="+mn-lt"/>
                          <a:ea typeface="+mn-ea"/>
                          <a:cs typeface="+mn-cs"/>
                        </a:rPr>
                        <a:t>Currently support </a:t>
                      </a:r>
                    </a:p>
                    <a:p>
                      <a:pPr algn="ctr" latinLnBrk="0"/>
                      <a:r>
                        <a:rPr lang="en-US" sz="1400" b="0" i="0" kern="1200" dirty="0">
                          <a:solidFill>
                            <a:schemeClr val="dk1"/>
                          </a:solidFill>
                          <a:effectLst/>
                          <a:latin typeface="+mn-lt"/>
                          <a:ea typeface="+mn-ea"/>
                          <a:cs typeface="+mn-cs"/>
                        </a:rPr>
                        <a:t>Central US</a:t>
                      </a:r>
                    </a:p>
                    <a:p>
                      <a:pPr algn="ctr" latinLnBrk="0"/>
                      <a:r>
                        <a:rPr lang="en-US" sz="1400" b="0" i="0" kern="1200" dirty="0">
                          <a:solidFill>
                            <a:schemeClr val="dk1"/>
                          </a:solidFill>
                          <a:effectLst/>
                          <a:latin typeface="+mn-lt"/>
                          <a:ea typeface="+mn-ea"/>
                          <a:cs typeface="+mn-cs"/>
                        </a:rPr>
                        <a:t>East US 2</a:t>
                      </a:r>
                    </a:p>
                    <a:p>
                      <a:pPr algn="ctr" latinLnBrk="0"/>
                      <a:r>
                        <a:rPr lang="en-US" sz="1400" b="0" i="0" kern="1200" dirty="0">
                          <a:solidFill>
                            <a:schemeClr val="dk1"/>
                          </a:solidFill>
                          <a:effectLst/>
                          <a:highlight>
                            <a:srgbClr val="FFFF00"/>
                          </a:highlight>
                          <a:latin typeface="+mn-lt"/>
                          <a:ea typeface="+mn-ea"/>
                          <a:cs typeface="+mn-cs"/>
                        </a:rPr>
                        <a:t>East Asia</a:t>
                      </a:r>
                    </a:p>
                    <a:p>
                      <a:pPr algn="ctr" latinLnBrk="0"/>
                      <a:r>
                        <a:rPr lang="en-US" sz="1400" b="0" i="0" kern="1200" dirty="0">
                          <a:solidFill>
                            <a:schemeClr val="dk1"/>
                          </a:solidFill>
                          <a:effectLst/>
                          <a:latin typeface="+mn-lt"/>
                          <a:ea typeface="+mn-ea"/>
                          <a:cs typeface="+mn-cs"/>
                        </a:rPr>
                        <a:t>West US 2</a:t>
                      </a:r>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40000"/>
                      </a:srgbClr>
                    </a:solidFill>
                  </a:tcPr>
                </a:tc>
                <a:extLst>
                  <a:ext uri="{0D108BD9-81ED-4DB2-BD59-A6C34878D82A}">
                    <a16:rowId xmlns:a16="http://schemas.microsoft.com/office/drawing/2014/main" val="2452590215"/>
                  </a:ext>
                </a:extLst>
              </a:tr>
              <a:tr h="249903">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latinLnBrk="0"/>
                      <a:r>
                        <a:rPr lang="en-US" sz="1400" b="1" dirty="0">
                          <a:solidFill>
                            <a:schemeClr val="bg1"/>
                          </a:solidFill>
                          <a:effectLst/>
                          <a:latin typeface="+mn-lt"/>
                        </a:rPr>
                        <a:t>Always On Managed Functions Support</a:t>
                      </a:r>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r>
                        <a:rPr lang="en-US" sz="1400">
                          <a:solidFill>
                            <a:schemeClr val="bg1"/>
                          </a:solidFill>
                          <a:effectLst/>
                          <a:latin typeface="+mn-lt"/>
                        </a:rPr>
                        <a:t> </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r>
                        <a:rPr lang="en-US" sz="1400">
                          <a:solidFill>
                            <a:schemeClr val="bg1"/>
                          </a:solidFill>
                          <a:effectLst/>
                          <a:latin typeface="+mn-lt"/>
                        </a:rPr>
                        <a:t> </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latinLnBrk="0"/>
                      <a:r>
                        <a:rPr lang="en-US" sz="1400" b="0" i="0" kern="1200" dirty="0">
                          <a:solidFill>
                            <a:schemeClr val="dk1"/>
                          </a:solidFill>
                          <a:effectLst/>
                          <a:latin typeface="+mn-lt"/>
                          <a:ea typeface="+mn-ea"/>
                          <a:cs typeface="+mn-cs"/>
                        </a:rPr>
                        <a:t>✔</a:t>
                      </a:r>
                      <a:endParaRPr lang="en-US" sz="1400" dirty="0">
                        <a:solidFill>
                          <a:schemeClr val="bg1"/>
                        </a:solidFill>
                        <a:effectLst/>
                        <a:latin typeface="+mn-lt"/>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4">
                        <a:tint val="20000"/>
                      </a:srgbClr>
                    </a:solidFill>
                  </a:tcPr>
                </a:tc>
                <a:extLst>
                  <a:ext uri="{0D108BD9-81ED-4DB2-BD59-A6C34878D82A}">
                    <a16:rowId xmlns:a16="http://schemas.microsoft.com/office/drawing/2014/main" val="1563398898"/>
                  </a:ext>
                </a:extLst>
              </a:tr>
            </a:tbl>
          </a:graphicData>
        </a:graphic>
      </p:graphicFrame>
      <p:sp>
        <p:nvSpPr>
          <p:cNvPr id="8" name="Rectangle: Rounded Corners 24">
            <a:extLst>
              <a:ext uri="{FF2B5EF4-FFF2-40B4-BE49-F238E27FC236}">
                <a16:creationId xmlns:a16="http://schemas.microsoft.com/office/drawing/2014/main" id="{1E599251-859E-756E-DAFD-19528B772A9C}"/>
              </a:ext>
              <a:ext uri="{C183D7F6-B498-43B3-948B-1728B52AA6E4}">
                <adec:decorative xmlns:adec="http://schemas.microsoft.com/office/drawing/2017/decorative" val="0"/>
              </a:ext>
            </a:extLst>
          </p:cNvPr>
          <p:cNvSpPr/>
          <p:nvPr/>
        </p:nvSpPr>
        <p:spPr bwMode="auto">
          <a:xfrm>
            <a:off x="4783414" y="1213858"/>
            <a:ext cx="2002449" cy="442484"/>
          </a:xfrm>
          <a:prstGeom prst="roundRect">
            <a:avLst>
              <a:gd name="adj" fmla="val 36259"/>
            </a:avLst>
          </a:prstGeom>
          <a:gradFill flip="none" rotWithShape="1">
            <a:gsLst>
              <a:gs pos="100000">
                <a:srgbClr val="399A91"/>
              </a:gs>
              <a:gs pos="17000">
                <a:srgbClr val="0078D4"/>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fontAlgn="base">
              <a:spcBef>
                <a:spcPct val="0"/>
              </a:spcBef>
              <a:spcAft>
                <a:spcPct val="0"/>
              </a:spcAft>
              <a:defRPr/>
            </a:pPr>
            <a:r>
              <a:rPr lang="en-CA" b="1" dirty="0">
                <a:ln w="3175">
                  <a:noFill/>
                </a:ln>
                <a:gradFill>
                  <a:gsLst>
                    <a:gs pos="53147">
                      <a:srgbClr val="FFFFFF"/>
                    </a:gs>
                    <a:gs pos="28000">
                      <a:srgbClr val="FFFFFF"/>
                    </a:gs>
                  </a:gsLst>
                  <a:path path="circle">
                    <a:fillToRect l="100000" b="100000"/>
                  </a:path>
                </a:gradFill>
                <a:latin typeface="Segoe UI Semibold"/>
                <a:cs typeface="Segoe UI" pitchFamily="34" charset="0"/>
              </a:rPr>
              <a:t>Public preview</a:t>
            </a:r>
          </a:p>
        </p:txBody>
      </p:sp>
      <p:pic>
        <p:nvPicPr>
          <p:cNvPr id="9" name="Picture 8">
            <a:extLst>
              <a:ext uri="{FF2B5EF4-FFF2-40B4-BE49-F238E27FC236}">
                <a16:creationId xmlns:a16="http://schemas.microsoft.com/office/drawing/2014/main" id="{7EC2CD04-0F06-092D-7B80-257E7C441D2D}"/>
              </a:ext>
            </a:extLst>
          </p:cNvPr>
          <p:cNvPicPr>
            <a:picLocks noChangeAspect="1"/>
          </p:cNvPicPr>
          <p:nvPr/>
        </p:nvPicPr>
        <p:blipFill>
          <a:blip r:embed="rId4"/>
          <a:stretch>
            <a:fillRect/>
          </a:stretch>
        </p:blipFill>
        <p:spPr>
          <a:xfrm>
            <a:off x="513756" y="437480"/>
            <a:ext cx="698671" cy="564255"/>
          </a:xfrm>
          <a:prstGeom prst="rect">
            <a:avLst/>
          </a:prstGeom>
        </p:spPr>
      </p:pic>
      <p:sp>
        <p:nvSpPr>
          <p:cNvPr id="10" name="TextBox 9">
            <a:extLst>
              <a:ext uri="{FF2B5EF4-FFF2-40B4-BE49-F238E27FC236}">
                <a16:creationId xmlns:a16="http://schemas.microsoft.com/office/drawing/2014/main" id="{6201DD0F-41BD-A640-7439-4D794FA62DF3}"/>
              </a:ext>
            </a:extLst>
          </p:cNvPr>
          <p:cNvSpPr txBox="1"/>
          <p:nvPr/>
        </p:nvSpPr>
        <p:spPr>
          <a:xfrm>
            <a:off x="8019627" y="162638"/>
            <a:ext cx="4097865" cy="461665"/>
          </a:xfrm>
          <a:prstGeom prst="rect">
            <a:avLst/>
          </a:prstGeom>
          <a:noFill/>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hlinkClick r:id="rId5"/>
              </a:rPr>
              <a:t>Azure Static Web Apps Dedicated Plan: Building Enterprise Grade Full Stack Web Apps - Microsoft Community Hub</a:t>
            </a:r>
            <a:endParaRPr kumimoji="0" lang="en-US" sz="1200" b="0" i="0" u="none" strike="noStrike" kern="0" cap="none" spc="0" normalizeH="0" baseline="0" noProof="0" dirty="0">
              <a:ln>
                <a:noFill/>
              </a:ln>
              <a:solidFill>
                <a:srgbClr val="FFFFFF"/>
              </a:solidFill>
              <a:effectLst/>
              <a:uLnTx/>
              <a:uFillTx/>
            </a:endParaRPr>
          </a:p>
        </p:txBody>
      </p:sp>
    </p:spTree>
    <p:extLst>
      <p:ext uri="{BB962C8B-B14F-4D97-AF65-F5344CB8AC3E}">
        <p14:creationId xmlns:p14="http://schemas.microsoft.com/office/powerpoint/2010/main" val="10307739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68FE5-9FE5-D368-A9AF-CCC35632479D}"/>
              </a:ext>
            </a:extLst>
          </p:cNvPr>
          <p:cNvSpPr>
            <a:spLocks noGrp="1"/>
          </p:cNvSpPr>
          <p:nvPr>
            <p:ph type="title"/>
          </p:nvPr>
        </p:nvSpPr>
        <p:spPr/>
        <p:txBody>
          <a:bodyPr/>
          <a:lstStyle/>
          <a:p>
            <a:r>
              <a:rPr lang="en-US" dirty="0"/>
              <a:t>AKS with application</a:t>
            </a:r>
            <a:r>
              <a:rPr lang="zh-TW" altLang="en-US" dirty="0"/>
              <a:t> </a:t>
            </a:r>
            <a:r>
              <a:rPr lang="en-US" altLang="zh-TW" dirty="0"/>
              <a:t>gateway</a:t>
            </a:r>
            <a:endParaRPr lang="en-US" dirty="0"/>
          </a:p>
        </p:txBody>
      </p:sp>
      <p:pic>
        <p:nvPicPr>
          <p:cNvPr id="16" name="Content Placeholder 15" descr="Diagram&#10;&#10;Description automatically generated">
            <a:extLst>
              <a:ext uri="{FF2B5EF4-FFF2-40B4-BE49-F238E27FC236}">
                <a16:creationId xmlns:a16="http://schemas.microsoft.com/office/drawing/2014/main" id="{C826A73F-84A4-111B-A07D-25AC34C899AE}"/>
              </a:ext>
            </a:extLst>
          </p:cNvPr>
          <p:cNvPicPr>
            <a:picLocks noGrp="1" noChangeAspect="1"/>
          </p:cNvPicPr>
          <p:nvPr>
            <p:ph sz="quarter" idx="10"/>
          </p:nvPr>
        </p:nvPicPr>
        <p:blipFill>
          <a:blip r:embed="rId2">
            <a:extLst>
              <a:ext uri="{28A0092B-C50C-407E-A947-70E740481C1C}">
                <a14:useLocalDpi xmlns:a14="http://schemas.microsoft.com/office/drawing/2010/main"/>
              </a:ext>
            </a:extLst>
          </a:blip>
          <a:stretch>
            <a:fillRect/>
          </a:stretch>
        </p:blipFill>
        <p:spPr>
          <a:xfrm>
            <a:off x="1513714" y="1261844"/>
            <a:ext cx="9719467" cy="5330952"/>
          </a:xfrm>
        </p:spPr>
      </p:pic>
    </p:spTree>
    <p:extLst>
      <p:ext uri="{BB962C8B-B14F-4D97-AF65-F5344CB8AC3E}">
        <p14:creationId xmlns:p14="http://schemas.microsoft.com/office/powerpoint/2010/main" val="20147772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5">
            <a:extLst>
              <a:ext uri="{FF2B5EF4-FFF2-40B4-BE49-F238E27FC236}">
                <a16:creationId xmlns:a16="http://schemas.microsoft.com/office/drawing/2014/main" id="{5715FB3A-D26A-66FA-190D-86C0D5A14F28}"/>
              </a:ext>
              <a:ext uri="{C183D7F6-B498-43B3-948B-1728B52AA6E4}">
                <adec:decorative xmlns:adec="http://schemas.microsoft.com/office/drawing/2017/decorative" val="1"/>
              </a:ext>
            </a:extLst>
          </p:cNvPr>
          <p:cNvSpPr/>
          <p:nvPr/>
        </p:nvSpPr>
        <p:spPr bwMode="auto">
          <a:xfrm>
            <a:off x="6894514" y="2017713"/>
            <a:ext cx="4746010" cy="4251326"/>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endParaRPr>
          </a:p>
        </p:txBody>
      </p:sp>
      <p:sp>
        <p:nvSpPr>
          <p:cNvPr id="5" name="Title 32">
            <a:extLst>
              <a:ext uri="{FF2B5EF4-FFF2-40B4-BE49-F238E27FC236}">
                <a16:creationId xmlns:a16="http://schemas.microsoft.com/office/drawing/2014/main" id="{9DFDF7F5-5C03-7503-66D1-33F2D0FA5302}"/>
              </a:ext>
            </a:extLst>
          </p:cNvPr>
          <p:cNvSpPr txBox="1">
            <a:spLocks/>
          </p:cNvSpPr>
          <p:nvPr/>
        </p:nvSpPr>
        <p:spPr>
          <a:xfrm>
            <a:off x="586013" y="2453569"/>
            <a:ext cx="5523513" cy="270118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l" defTabSz="932742" rtl="0" eaLnBrk="1" latinLnBrk="0" hangingPunct="1">
              <a:lnSpc>
                <a:spcPct val="100000"/>
              </a:lnSpc>
              <a:spcBef>
                <a:spcPct val="0"/>
              </a:spcBef>
              <a:buNone/>
              <a:defRPr lang="en-US" sz="2400" b="0" kern="1200" cap="none" spc="-50" baseline="0">
                <a:ln w="3175">
                  <a:noFill/>
                </a:ln>
                <a:gradFill>
                  <a:gsLst>
                    <a:gs pos="0">
                      <a:srgbClr val="FFFFFF"/>
                    </a:gs>
                    <a:gs pos="100000">
                      <a:srgbClr val="FFFFFF"/>
                    </a:gs>
                  </a:gsLst>
                  <a:lin ang="5400000" scaled="1"/>
                </a:gradFill>
                <a:effectLst/>
                <a:latin typeface="+mj-lt"/>
                <a:ea typeface="+mj-lt"/>
                <a:cs typeface="Segoe UI Semibold"/>
              </a:defRPr>
            </a:lvl1p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3200" b="0" i="0" u="none" strike="noStrike" kern="1200" cap="none" spc="-50" normalizeH="0" baseline="0" noProof="0" dirty="0">
                <a:ln w="3175">
                  <a:noFill/>
                </a:ln>
                <a:solidFill>
                  <a:srgbClr val="000000"/>
                </a:solidFill>
                <a:effectLst/>
                <a:uLnTx/>
                <a:uFillTx/>
                <a:latin typeface="Segoe UI"/>
                <a:cs typeface="Segoe UI" panose="020B0502040204020203" pitchFamily="34" charset="0"/>
              </a:rPr>
              <a:t>	ChatGPT</a:t>
            </a:r>
            <a:r>
              <a:rPr kumimoji="0" lang="en-US" sz="3200" b="0" i="0" u="none" strike="noStrike" kern="1200" cap="none" spc="-50" normalizeH="0" baseline="0" noProof="0" dirty="0">
                <a:ln w="3175">
                  <a:noFill/>
                </a:ln>
                <a:solidFill>
                  <a:srgbClr val="000000"/>
                </a:solidFill>
                <a:effectLst/>
                <a:uLnTx/>
                <a:uFillTx/>
                <a:latin typeface="Segoe UI"/>
                <a:cs typeface="Segoe UI Semibold"/>
              </a:rPr>
              <a:t> </a:t>
            </a:r>
          </a:p>
          <a:p>
            <a:pPr marL="0" marR="0" lvl="0" indent="0" algn="l" defTabSz="914400" rtl="0" eaLnBrk="1" fontAlgn="auto" latinLnBrk="0" hangingPunct="1">
              <a:lnSpc>
                <a:spcPct val="150000"/>
              </a:lnSpc>
              <a:spcBef>
                <a:spcPts val="120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0078D4"/>
                    </a:gs>
                    <a:gs pos="100000">
                      <a:srgbClr val="8661C5"/>
                    </a:gs>
                  </a:gsLst>
                  <a:lin ang="2700000" scaled="1"/>
                </a:gradFill>
                <a:effectLst/>
                <a:uLnTx/>
                <a:uFillTx/>
                <a:latin typeface="Segoe UI Semibold"/>
                <a:ea typeface="+mj-lt"/>
                <a:cs typeface="Segoe UI" pitchFamily="34" charset="0"/>
              </a:rPr>
              <a:t>Runs on Azure Kubernetes Service</a:t>
            </a:r>
          </a:p>
          <a:p>
            <a:pPr marL="0" marR="0" lvl="0" indent="0" algn="l" defTabSz="914400" rtl="0" eaLnBrk="1" fontAlgn="auto" latinLnBrk="0" hangingPunct="1">
              <a:lnSpc>
                <a:spcPct val="150000"/>
              </a:lnSpc>
              <a:spcBef>
                <a:spcPts val="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0078D4"/>
                    </a:gs>
                    <a:gs pos="100000">
                      <a:srgbClr val="8661C5"/>
                    </a:gs>
                  </a:gsLst>
                  <a:lin ang="2700000" scaled="1"/>
                </a:gradFill>
                <a:effectLst/>
                <a:uLnTx/>
                <a:uFillTx/>
                <a:latin typeface="Segoe UI Semibold"/>
                <a:ea typeface="+mj-lt"/>
                <a:cs typeface="Segoe UI" pitchFamily="34" charset="0"/>
              </a:rPr>
              <a:t>Backed by Azure Cosmos DB </a:t>
            </a:r>
          </a:p>
          <a:p>
            <a:pPr marL="0" marR="0" lvl="0" indent="0" algn="l" defTabSz="914400" rtl="0" eaLnBrk="1" fontAlgn="auto" latinLnBrk="0" hangingPunct="1">
              <a:lnSpc>
                <a:spcPct val="150000"/>
              </a:lnSpc>
              <a:spcBef>
                <a:spcPts val="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0078D4"/>
                    </a:gs>
                    <a:gs pos="100000">
                      <a:srgbClr val="8661C5"/>
                    </a:gs>
                  </a:gsLst>
                  <a:lin ang="2700000" scaled="1"/>
                </a:gradFill>
                <a:effectLst/>
                <a:uLnTx/>
                <a:uFillTx/>
                <a:latin typeface="Segoe UI Semibold"/>
                <a:ea typeface="+mj-lt"/>
                <a:cs typeface="Segoe UI" pitchFamily="34" charset="0"/>
              </a:rPr>
              <a:t>Developed on GitHub</a:t>
            </a:r>
          </a:p>
        </p:txBody>
      </p:sp>
      <p:grpSp>
        <p:nvGrpSpPr>
          <p:cNvPr id="6" name="Group 5" descr="Arrow Up">
            <a:extLst>
              <a:ext uri="{FF2B5EF4-FFF2-40B4-BE49-F238E27FC236}">
                <a16:creationId xmlns:a16="http://schemas.microsoft.com/office/drawing/2014/main" id="{53EC742A-6A2F-949E-3236-49A46F9725E9}"/>
              </a:ext>
            </a:extLst>
          </p:cNvPr>
          <p:cNvGrpSpPr/>
          <p:nvPr/>
        </p:nvGrpSpPr>
        <p:grpSpPr>
          <a:xfrm>
            <a:off x="7402141" y="2737757"/>
            <a:ext cx="3865800" cy="2939143"/>
            <a:chOff x="6396217" y="2105007"/>
            <a:chExt cx="3579441" cy="3390076"/>
          </a:xfrm>
        </p:grpSpPr>
        <p:sp>
          <p:nvSpPr>
            <p:cNvPr id="7" name="Freeform 17">
              <a:extLst>
                <a:ext uri="{FF2B5EF4-FFF2-40B4-BE49-F238E27FC236}">
                  <a16:creationId xmlns:a16="http://schemas.microsoft.com/office/drawing/2014/main" id="{B36AD210-F16D-E662-AEEA-4B27F706B532}"/>
                </a:ext>
              </a:extLst>
            </p:cNvPr>
            <p:cNvSpPr/>
            <p:nvPr/>
          </p:nvSpPr>
          <p:spPr bwMode="auto">
            <a:xfrm>
              <a:off x="6506285" y="2105007"/>
              <a:ext cx="3469373" cy="3390076"/>
            </a:xfrm>
            <a:custGeom>
              <a:avLst/>
              <a:gdLst>
                <a:gd name="connsiteX0" fmla="*/ 8561769 w 8566067"/>
                <a:gd name="connsiteY0" fmla="*/ 0 h 3390076"/>
                <a:gd name="connsiteX1" fmla="*/ 8566067 w 8566067"/>
                <a:gd name="connsiteY1" fmla="*/ 0 h 3390076"/>
                <a:gd name="connsiteX2" fmla="*/ 8566067 w 8566067"/>
                <a:gd name="connsiteY2" fmla="*/ 3390076 h 3390076"/>
                <a:gd name="connsiteX3" fmla="*/ 0 w 8566067"/>
                <a:gd name="connsiteY3" fmla="*/ 3390076 h 3390076"/>
                <a:gd name="connsiteX4" fmla="*/ 0 w 8566067"/>
                <a:gd name="connsiteY4" fmla="*/ 3385232 h 3390076"/>
                <a:gd name="connsiteX5" fmla="*/ 838135 w 8566067"/>
                <a:gd name="connsiteY5" fmla="*/ 3366765 h 3390076"/>
                <a:gd name="connsiteX6" fmla="*/ 3436921 w 8566067"/>
                <a:gd name="connsiteY6" fmla="*/ 3237691 h 3390076"/>
                <a:gd name="connsiteX7" fmla="*/ 6198768 w 8566067"/>
                <a:gd name="connsiteY7" fmla="*/ 2798617 h 3390076"/>
                <a:gd name="connsiteX8" fmla="*/ 7763815 w 8566067"/>
                <a:gd name="connsiteY8" fmla="*/ 1752311 h 3390076"/>
                <a:gd name="connsiteX9" fmla="*/ 8410198 w 8566067"/>
                <a:gd name="connsiteY9" fmla="*/ 470228 h 3390076"/>
                <a:gd name="connsiteX10" fmla="*/ 8561769 w 8566067"/>
                <a:gd name="connsiteY10" fmla="*/ 0 h 339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66067" h="3390076">
                  <a:moveTo>
                    <a:pt x="8561769" y="0"/>
                  </a:moveTo>
                  <a:lnTo>
                    <a:pt x="8566067" y="0"/>
                  </a:lnTo>
                  <a:lnTo>
                    <a:pt x="8566067" y="3390076"/>
                  </a:lnTo>
                  <a:lnTo>
                    <a:pt x="0" y="3390076"/>
                  </a:lnTo>
                  <a:lnTo>
                    <a:pt x="0" y="3385232"/>
                  </a:lnTo>
                  <a:lnTo>
                    <a:pt x="838135" y="3366765"/>
                  </a:lnTo>
                  <a:cubicBezTo>
                    <a:pt x="1758031" y="3344103"/>
                    <a:pt x="2651111" y="3311259"/>
                    <a:pt x="3436921" y="3237691"/>
                  </a:cubicBezTo>
                  <a:cubicBezTo>
                    <a:pt x="4484669" y="3139601"/>
                    <a:pt x="5477619" y="3046181"/>
                    <a:pt x="6198768" y="2798617"/>
                  </a:cubicBezTo>
                  <a:cubicBezTo>
                    <a:pt x="6919916" y="2551054"/>
                    <a:pt x="7369266" y="2220968"/>
                    <a:pt x="7763815" y="1752311"/>
                  </a:cubicBezTo>
                  <a:cubicBezTo>
                    <a:pt x="8059728" y="1400817"/>
                    <a:pt x="8248371" y="948167"/>
                    <a:pt x="8410198" y="470228"/>
                  </a:cubicBezTo>
                  <a:lnTo>
                    <a:pt x="8561769" y="0"/>
                  </a:lnTo>
                  <a:close/>
                </a:path>
              </a:pathLst>
            </a:custGeom>
            <a:gradFill flip="none" rotWithShape="1">
              <a:gsLst>
                <a:gs pos="0">
                  <a:srgbClr val="FFFFFF">
                    <a:alpha val="0"/>
                  </a:srgbClr>
                </a:gs>
                <a:gs pos="100000">
                  <a:srgbClr val="FFFFFF">
                    <a:alpha val="53000"/>
                  </a:srgb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Segoe UI" pitchFamily="34" charset="0"/>
                <a:cs typeface="Segoe UI" pitchFamily="34" charset="0"/>
              </a:endParaRPr>
            </a:p>
          </p:txBody>
        </p:sp>
        <p:sp>
          <p:nvSpPr>
            <p:cNvPr id="8" name="Freeform 18">
              <a:extLst>
                <a:ext uri="{FF2B5EF4-FFF2-40B4-BE49-F238E27FC236}">
                  <a16:creationId xmlns:a16="http://schemas.microsoft.com/office/drawing/2014/main" id="{3A083AF3-0863-773F-E68F-CB884F2EE105}"/>
                </a:ext>
              </a:extLst>
            </p:cNvPr>
            <p:cNvSpPr/>
            <p:nvPr/>
          </p:nvSpPr>
          <p:spPr bwMode="auto">
            <a:xfrm>
              <a:off x="6396217" y="2105008"/>
              <a:ext cx="3579440" cy="3390065"/>
            </a:xfrm>
            <a:custGeom>
              <a:avLst/>
              <a:gdLst>
                <a:gd name="connsiteX0" fmla="*/ 0 w 5324559"/>
                <a:gd name="connsiteY0" fmla="*/ 2945501 h 2945501"/>
                <a:gd name="connsiteX1" fmla="*/ 2168665 w 5324559"/>
                <a:gd name="connsiteY1" fmla="*/ 2816028 h 2945501"/>
                <a:gd name="connsiteX2" fmla="*/ 3867992 w 5324559"/>
                <a:gd name="connsiteY2" fmla="*/ 2435703 h 2945501"/>
                <a:gd name="connsiteX3" fmla="*/ 4830945 w 5324559"/>
                <a:gd name="connsiteY3" fmla="*/ 1529395 h 2945501"/>
                <a:gd name="connsiteX4" fmla="*/ 5324559 w 5324559"/>
                <a:gd name="connsiteY4" fmla="*/ 0 h 2945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4559" h="2945501">
                  <a:moveTo>
                    <a:pt x="0" y="2945501"/>
                  </a:moveTo>
                  <a:cubicBezTo>
                    <a:pt x="762000" y="2923247"/>
                    <a:pt x="1524000" y="2900994"/>
                    <a:pt x="2168665" y="2816028"/>
                  </a:cubicBezTo>
                  <a:cubicBezTo>
                    <a:pt x="2813330" y="2731062"/>
                    <a:pt x="3424279" y="2650142"/>
                    <a:pt x="3867992" y="2435703"/>
                  </a:cubicBezTo>
                  <a:cubicBezTo>
                    <a:pt x="4311705" y="2221264"/>
                    <a:pt x="4588184" y="1935345"/>
                    <a:pt x="4830945" y="1529395"/>
                  </a:cubicBezTo>
                  <a:cubicBezTo>
                    <a:pt x="5073706" y="1123444"/>
                    <a:pt x="5199132" y="561722"/>
                    <a:pt x="5324559" y="0"/>
                  </a:cubicBezTo>
                </a:path>
              </a:pathLst>
            </a:custGeom>
            <a:noFill/>
            <a:ln w="63500" cap="rnd">
              <a:gradFill flip="none" rotWithShape="1">
                <a:gsLst>
                  <a:gs pos="0">
                    <a:srgbClr val="8DC8E8"/>
                  </a:gs>
                  <a:gs pos="100000">
                    <a:srgbClr val="D59ED7"/>
                  </a:gs>
                </a:gsLst>
                <a:lin ang="18900000" scaled="1"/>
                <a:tileRect/>
              </a:gradFill>
              <a:headEnd type="none" w="med" len="med"/>
              <a:tailEnd type="arrow" w="lg" len="sm"/>
            </a:ln>
            <a:effectLst>
              <a:outerShdw blurRad="63500" dist="63500" dir="2700000" algn="tl" rotWithShape="0">
                <a:prstClr val="black">
                  <a:alpha val="50000"/>
                </a:prst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sp>
        <p:nvSpPr>
          <p:cNvPr id="9" name="TextBox 8">
            <a:extLst>
              <a:ext uri="{FF2B5EF4-FFF2-40B4-BE49-F238E27FC236}">
                <a16:creationId xmlns:a16="http://schemas.microsoft.com/office/drawing/2014/main" id="{4D73CB5D-6756-A38C-664D-BF5A3FF47591}"/>
              </a:ext>
            </a:extLst>
          </p:cNvPr>
          <p:cNvSpPr txBox="1"/>
          <p:nvPr/>
        </p:nvSpPr>
        <p:spPr>
          <a:xfrm>
            <a:off x="9070975" y="2692400"/>
            <a:ext cx="1895402" cy="86177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w="3175">
                  <a:noFill/>
                </a:ln>
                <a:solidFill>
                  <a:srgbClr val="000000"/>
                </a:solidFill>
                <a:effectLst/>
                <a:uLnTx/>
                <a:uFillTx/>
                <a:latin typeface="Segoe UI Semibold"/>
                <a:ea typeface="+mj-lt"/>
                <a:cs typeface="Segoe UI Semibold" panose="020B0502040204020203" pitchFamily="34" charset="0"/>
              </a:rPr>
              <a:t>Fastest </a:t>
            </a:r>
            <a:br>
              <a:rPr kumimoji="0" lang="en-US" sz="2400" b="0" i="0" u="none" strike="noStrike" kern="1200" cap="none" spc="0" normalizeH="0" baseline="0" noProof="0" dirty="0">
                <a:ln w="3175">
                  <a:noFill/>
                </a:ln>
                <a:solidFill>
                  <a:srgbClr val="000000"/>
                </a:solidFill>
                <a:effectLst/>
                <a:uLnTx/>
                <a:uFillTx/>
                <a:latin typeface="Segoe UI Semibold"/>
                <a:ea typeface="+mj-lt"/>
                <a:cs typeface="Segoe UI Semibold" panose="020B0502040204020203" pitchFamily="34" charset="0"/>
              </a:rPr>
            </a:br>
            <a:r>
              <a:rPr kumimoji="0" lang="en-US" sz="1600" b="0" i="0" u="none" strike="noStrike" kern="1200" cap="none" spc="0" normalizeH="0" baseline="0" noProof="0" dirty="0">
                <a:ln w="3175">
                  <a:noFill/>
                </a:ln>
                <a:solidFill>
                  <a:srgbClr val="000000"/>
                </a:solidFill>
                <a:effectLst/>
                <a:uLnTx/>
                <a:uFillTx/>
                <a:latin typeface="Segoe UI Semibold"/>
                <a:ea typeface="+mj-lt"/>
                <a:cs typeface="Segoe UI Semibold" panose="020B0502040204020203" pitchFamily="34" charset="0"/>
              </a:rPr>
              <a:t>growing consumer product in history</a:t>
            </a:r>
          </a:p>
        </p:txBody>
      </p:sp>
      <p:sp>
        <p:nvSpPr>
          <p:cNvPr id="3" name="Freeform 2" descr="Chat GPT logo">
            <a:extLst>
              <a:ext uri="{FF2B5EF4-FFF2-40B4-BE49-F238E27FC236}">
                <a16:creationId xmlns:a16="http://schemas.microsoft.com/office/drawing/2014/main" id="{9A2DC615-3FA3-68D3-1A8C-65C9153D1707}"/>
              </a:ext>
            </a:extLst>
          </p:cNvPr>
          <p:cNvSpPr/>
          <p:nvPr/>
        </p:nvSpPr>
        <p:spPr>
          <a:xfrm>
            <a:off x="606417" y="2372944"/>
            <a:ext cx="641358" cy="649279"/>
          </a:xfrm>
          <a:custGeom>
            <a:avLst/>
            <a:gdLst>
              <a:gd name="connsiteX0" fmla="*/ 2275256 w 5090314"/>
              <a:gd name="connsiteY0" fmla="*/ 14 h 5153214"/>
              <a:gd name="connsiteX1" fmla="*/ 1034772 w 5090314"/>
              <a:gd name="connsiteY1" fmla="*/ 898737 h 5153214"/>
              <a:gd name="connsiteX2" fmla="*/ 175100 w 5090314"/>
              <a:gd name="connsiteY2" fmla="*/ 1521829 h 5153214"/>
              <a:gd name="connsiteX3" fmla="*/ 335861 w 5090314"/>
              <a:gd name="connsiteY3" fmla="*/ 3043358 h 5153214"/>
              <a:gd name="connsiteX4" fmla="*/ 445885 w 5090314"/>
              <a:gd name="connsiteY4" fmla="*/ 4095716 h 5153214"/>
              <a:gd name="connsiteX5" fmla="*/ 1847129 w 5090314"/>
              <a:gd name="connsiteY5" fmla="*/ 4720518 h 5153214"/>
              <a:gd name="connsiteX6" fmla="*/ 2815116 w 5090314"/>
              <a:gd name="connsiteY6" fmla="*/ 5153205 h 5153214"/>
              <a:gd name="connsiteX7" fmla="*/ 4055884 w 5090314"/>
              <a:gd name="connsiteY7" fmla="*/ 4254482 h 5153214"/>
              <a:gd name="connsiteX8" fmla="*/ 4913847 w 5090314"/>
              <a:gd name="connsiteY8" fmla="*/ 3631675 h 5153214"/>
              <a:gd name="connsiteX9" fmla="*/ 4754796 w 5090314"/>
              <a:gd name="connsiteY9" fmla="*/ 2109861 h 5153214"/>
              <a:gd name="connsiteX10" fmla="*/ 4754796 w 5090314"/>
              <a:gd name="connsiteY10" fmla="*/ 2108150 h 5153214"/>
              <a:gd name="connsiteX11" fmla="*/ 4644771 w 5090314"/>
              <a:gd name="connsiteY11" fmla="*/ 1054082 h 5153214"/>
              <a:gd name="connsiteX12" fmla="*/ 3245238 w 5090314"/>
              <a:gd name="connsiteY12" fmla="*/ 430990 h 5153214"/>
              <a:gd name="connsiteX13" fmla="*/ 2275256 w 5090314"/>
              <a:gd name="connsiteY13" fmla="*/ 14 h 5153214"/>
              <a:gd name="connsiteX14" fmla="*/ 2275256 w 5090314"/>
              <a:gd name="connsiteY14" fmla="*/ 334933 h 5153214"/>
              <a:gd name="connsiteX15" fmla="*/ 2273545 w 5090314"/>
              <a:gd name="connsiteY15" fmla="*/ 336643 h 5153214"/>
              <a:gd name="connsiteX16" fmla="*/ 2893787 w 5090314"/>
              <a:gd name="connsiteY16" fmla="*/ 560112 h 5153214"/>
              <a:gd name="connsiteX17" fmla="*/ 2862433 w 5090314"/>
              <a:gd name="connsiteY17" fmla="*/ 577500 h 5153214"/>
              <a:gd name="connsiteX18" fmla="*/ 1834872 w 5090314"/>
              <a:gd name="connsiteY18" fmla="*/ 1169237 h 5153214"/>
              <a:gd name="connsiteX19" fmla="*/ 1751072 w 5090314"/>
              <a:gd name="connsiteY19" fmla="*/ 1315747 h 5153214"/>
              <a:gd name="connsiteX20" fmla="*/ 1751072 w 5090314"/>
              <a:gd name="connsiteY20" fmla="*/ 2704734 h 5153214"/>
              <a:gd name="connsiteX21" fmla="*/ 1308978 w 5090314"/>
              <a:gd name="connsiteY21" fmla="*/ 2449910 h 5153214"/>
              <a:gd name="connsiteX22" fmla="*/ 1308978 w 5090314"/>
              <a:gd name="connsiteY22" fmla="*/ 1301780 h 5153214"/>
              <a:gd name="connsiteX23" fmla="*/ 2275256 w 5090314"/>
              <a:gd name="connsiteY23" fmla="*/ 334933 h 5153214"/>
              <a:gd name="connsiteX24" fmla="*/ 3512888 w 5090314"/>
              <a:gd name="connsiteY24" fmla="*/ 739401 h 5153214"/>
              <a:gd name="connsiteX25" fmla="*/ 4352893 w 5090314"/>
              <a:gd name="connsiteY25" fmla="*/ 1223394 h 5153214"/>
              <a:gd name="connsiteX26" fmla="*/ 4468048 w 5090314"/>
              <a:gd name="connsiteY26" fmla="*/ 1869004 h 5153214"/>
              <a:gd name="connsiteX27" fmla="*/ 4438404 w 5090314"/>
              <a:gd name="connsiteY27" fmla="*/ 1851617 h 5153214"/>
              <a:gd name="connsiteX28" fmla="*/ 3411130 w 5090314"/>
              <a:gd name="connsiteY28" fmla="*/ 1258169 h 5153214"/>
              <a:gd name="connsiteX29" fmla="*/ 3241817 w 5090314"/>
              <a:gd name="connsiteY29" fmla="*/ 1258169 h 5153214"/>
              <a:gd name="connsiteX30" fmla="*/ 2037819 w 5090314"/>
              <a:gd name="connsiteY30" fmla="*/ 1952805 h 5153214"/>
              <a:gd name="connsiteX31" fmla="*/ 2037819 w 5090314"/>
              <a:gd name="connsiteY31" fmla="*/ 1443158 h 5153214"/>
              <a:gd name="connsiteX32" fmla="*/ 3031745 w 5090314"/>
              <a:gd name="connsiteY32" fmla="*/ 869093 h 5153214"/>
              <a:gd name="connsiteX33" fmla="*/ 3512888 w 5090314"/>
              <a:gd name="connsiteY33" fmla="*/ 739401 h 5153214"/>
              <a:gd name="connsiteX34" fmla="*/ 971779 w 5090314"/>
              <a:gd name="connsiteY34" fmla="*/ 1266720 h 5153214"/>
              <a:gd name="connsiteX35" fmla="*/ 971779 w 5090314"/>
              <a:gd name="connsiteY35" fmla="*/ 2486395 h 5153214"/>
              <a:gd name="connsiteX36" fmla="*/ 1055580 w 5090314"/>
              <a:gd name="connsiteY36" fmla="*/ 2632905 h 5153214"/>
              <a:gd name="connsiteX37" fmla="*/ 2257583 w 5090314"/>
              <a:gd name="connsiteY37" fmla="*/ 3325546 h 5153214"/>
              <a:gd name="connsiteX38" fmla="*/ 1813780 w 5090314"/>
              <a:gd name="connsiteY38" fmla="*/ 3582079 h 5153214"/>
              <a:gd name="connsiteX39" fmla="*/ 821279 w 5090314"/>
              <a:gd name="connsiteY39" fmla="*/ 3009724 h 5153214"/>
              <a:gd name="connsiteX40" fmla="*/ 468403 w 5090314"/>
              <a:gd name="connsiteY40" fmla="*/ 1690571 h 5153214"/>
              <a:gd name="connsiteX41" fmla="*/ 971779 w 5090314"/>
              <a:gd name="connsiteY41" fmla="*/ 1266720 h 5153214"/>
              <a:gd name="connsiteX42" fmla="*/ 3274597 w 5090314"/>
              <a:gd name="connsiteY42" fmla="*/ 1568860 h 5153214"/>
              <a:gd name="connsiteX43" fmla="*/ 4268807 w 5090314"/>
              <a:gd name="connsiteY43" fmla="*/ 2141215 h 5153214"/>
              <a:gd name="connsiteX44" fmla="*/ 4621683 w 5090314"/>
              <a:gd name="connsiteY44" fmla="*/ 3460368 h 5153214"/>
              <a:gd name="connsiteX45" fmla="*/ 4623394 w 5090314"/>
              <a:gd name="connsiteY45" fmla="*/ 3462078 h 5153214"/>
              <a:gd name="connsiteX46" fmla="*/ 4120302 w 5090314"/>
              <a:gd name="connsiteY46" fmla="*/ 3884504 h 5153214"/>
              <a:gd name="connsiteX47" fmla="*/ 4120302 w 5090314"/>
              <a:gd name="connsiteY47" fmla="*/ 2664544 h 5153214"/>
              <a:gd name="connsiteX48" fmla="*/ 4036501 w 5090314"/>
              <a:gd name="connsiteY48" fmla="*/ 2518034 h 5153214"/>
              <a:gd name="connsiteX49" fmla="*/ 2832789 w 5090314"/>
              <a:gd name="connsiteY49" fmla="*/ 1823398 h 5153214"/>
              <a:gd name="connsiteX50" fmla="*/ 3274597 w 5090314"/>
              <a:gd name="connsiteY50" fmla="*/ 1568860 h 5153214"/>
              <a:gd name="connsiteX51" fmla="*/ 2544331 w 5090314"/>
              <a:gd name="connsiteY51" fmla="*/ 1989290 h 5153214"/>
              <a:gd name="connsiteX52" fmla="*/ 3051127 w 5090314"/>
              <a:gd name="connsiteY52" fmla="*/ 2282309 h 5153214"/>
              <a:gd name="connsiteX53" fmla="*/ 3051127 w 5090314"/>
              <a:gd name="connsiteY53" fmla="*/ 2866920 h 5153214"/>
              <a:gd name="connsiteX54" fmla="*/ 2544331 w 5090314"/>
              <a:gd name="connsiteY54" fmla="*/ 3159939 h 5153214"/>
              <a:gd name="connsiteX55" fmla="*/ 2037534 w 5090314"/>
              <a:gd name="connsiteY55" fmla="*/ 2866920 h 5153214"/>
              <a:gd name="connsiteX56" fmla="*/ 2037534 w 5090314"/>
              <a:gd name="connsiteY56" fmla="*/ 2282309 h 5153214"/>
              <a:gd name="connsiteX57" fmla="*/ 2544331 w 5090314"/>
              <a:gd name="connsiteY57" fmla="*/ 1989290 h 5153214"/>
              <a:gd name="connsiteX58" fmla="*/ 3341010 w 5090314"/>
              <a:gd name="connsiteY58" fmla="*/ 2449910 h 5153214"/>
              <a:gd name="connsiteX59" fmla="*/ 3783103 w 5090314"/>
              <a:gd name="connsiteY59" fmla="*/ 2704734 h 5153214"/>
              <a:gd name="connsiteX60" fmla="*/ 3783103 w 5090314"/>
              <a:gd name="connsiteY60" fmla="*/ 3851154 h 5153214"/>
              <a:gd name="connsiteX61" fmla="*/ 2816827 w 5090314"/>
              <a:gd name="connsiteY61" fmla="*/ 4818001 h 5153214"/>
              <a:gd name="connsiteX62" fmla="*/ 2816827 w 5090314"/>
              <a:gd name="connsiteY62" fmla="*/ 4816291 h 5153214"/>
              <a:gd name="connsiteX63" fmla="*/ 2198295 w 5090314"/>
              <a:gd name="connsiteY63" fmla="*/ 4592822 h 5153214"/>
              <a:gd name="connsiteX64" fmla="*/ 2229650 w 5090314"/>
              <a:gd name="connsiteY64" fmla="*/ 4575435 h 5153214"/>
              <a:gd name="connsiteX65" fmla="*/ 3256924 w 5090314"/>
              <a:gd name="connsiteY65" fmla="*/ 3983982 h 5153214"/>
              <a:gd name="connsiteX66" fmla="*/ 3340725 w 5090314"/>
              <a:gd name="connsiteY66" fmla="*/ 3837473 h 5153214"/>
              <a:gd name="connsiteX67" fmla="*/ 3341010 w 5090314"/>
              <a:gd name="connsiteY67" fmla="*/ 2449910 h 5153214"/>
              <a:gd name="connsiteX68" fmla="*/ 3052552 w 5090314"/>
              <a:gd name="connsiteY68" fmla="*/ 3200414 h 5153214"/>
              <a:gd name="connsiteX69" fmla="*/ 3052552 w 5090314"/>
              <a:gd name="connsiteY69" fmla="*/ 3710061 h 5153214"/>
              <a:gd name="connsiteX70" fmla="*/ 2058342 w 5090314"/>
              <a:gd name="connsiteY70" fmla="*/ 4282416 h 5153214"/>
              <a:gd name="connsiteX71" fmla="*/ 737478 w 5090314"/>
              <a:gd name="connsiteY71" fmla="*/ 3929825 h 5153214"/>
              <a:gd name="connsiteX72" fmla="*/ 739189 w 5090314"/>
              <a:gd name="connsiteY72" fmla="*/ 3929825 h 5153214"/>
              <a:gd name="connsiteX73" fmla="*/ 623749 w 5090314"/>
              <a:gd name="connsiteY73" fmla="*/ 3284215 h 5153214"/>
              <a:gd name="connsiteX74" fmla="*/ 653392 w 5090314"/>
              <a:gd name="connsiteY74" fmla="*/ 3301602 h 5153214"/>
              <a:gd name="connsiteX75" fmla="*/ 1680667 w 5090314"/>
              <a:gd name="connsiteY75" fmla="*/ 3895050 h 5153214"/>
              <a:gd name="connsiteX76" fmla="*/ 1849979 w 5090314"/>
              <a:gd name="connsiteY76" fmla="*/ 3895050 h 5153214"/>
              <a:gd name="connsiteX77" fmla="*/ 3052552 w 5090314"/>
              <a:gd name="connsiteY77" fmla="*/ 3200414 h 515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090314" h="5153214">
                <a:moveTo>
                  <a:pt x="2275256" y="14"/>
                </a:moveTo>
                <a:cubicBezTo>
                  <a:pt x="1710881" y="14"/>
                  <a:pt x="1209501" y="362866"/>
                  <a:pt x="1034772" y="898737"/>
                </a:cubicBezTo>
                <a:cubicBezTo>
                  <a:pt x="671920" y="973417"/>
                  <a:pt x="358664" y="1200306"/>
                  <a:pt x="175100" y="1521829"/>
                </a:cubicBezTo>
                <a:cubicBezTo>
                  <a:pt x="-107942" y="2010383"/>
                  <a:pt x="-43239" y="2624638"/>
                  <a:pt x="335861" y="3043358"/>
                </a:cubicBezTo>
                <a:cubicBezTo>
                  <a:pt x="218710" y="3394239"/>
                  <a:pt x="258901" y="3777900"/>
                  <a:pt x="445885" y="4095716"/>
                </a:cubicBezTo>
                <a:cubicBezTo>
                  <a:pt x="727217" y="4585981"/>
                  <a:pt x="1293301" y="4837384"/>
                  <a:pt x="1847129" y="4720518"/>
                </a:cubicBezTo>
                <a:cubicBezTo>
                  <a:pt x="2092546" y="4997005"/>
                  <a:pt x="2445138" y="5154631"/>
                  <a:pt x="2815116" y="5153205"/>
                </a:cubicBezTo>
                <a:cubicBezTo>
                  <a:pt x="3379490" y="5153205"/>
                  <a:pt x="3880871" y="4790353"/>
                  <a:pt x="4055884" y="4254482"/>
                </a:cubicBezTo>
                <a:cubicBezTo>
                  <a:pt x="4419307" y="4179518"/>
                  <a:pt x="4731993" y="3952628"/>
                  <a:pt x="4913847" y="3631675"/>
                </a:cubicBezTo>
                <a:cubicBezTo>
                  <a:pt x="5198599" y="3143122"/>
                  <a:pt x="5133896" y="2528866"/>
                  <a:pt x="4754796" y="2109861"/>
                </a:cubicBezTo>
                <a:lnTo>
                  <a:pt x="4754796" y="2108150"/>
                </a:lnTo>
                <a:cubicBezTo>
                  <a:pt x="4871946" y="1757269"/>
                  <a:pt x="4831756" y="1373324"/>
                  <a:pt x="4644771" y="1054082"/>
                </a:cubicBezTo>
                <a:cubicBezTo>
                  <a:pt x="4363440" y="565528"/>
                  <a:pt x="3797355" y="314125"/>
                  <a:pt x="3245238" y="430990"/>
                </a:cubicBezTo>
                <a:cubicBezTo>
                  <a:pt x="2998395" y="155074"/>
                  <a:pt x="2645234" y="-1696"/>
                  <a:pt x="2275256" y="14"/>
                </a:cubicBezTo>
                <a:close/>
                <a:moveTo>
                  <a:pt x="2275256" y="334933"/>
                </a:moveTo>
                <a:lnTo>
                  <a:pt x="2273545" y="336643"/>
                </a:lnTo>
                <a:cubicBezTo>
                  <a:pt x="2500720" y="336643"/>
                  <a:pt x="2719059" y="415028"/>
                  <a:pt x="2893787" y="560112"/>
                </a:cubicBezTo>
                <a:cubicBezTo>
                  <a:pt x="2886661" y="563533"/>
                  <a:pt x="2872694" y="572369"/>
                  <a:pt x="2862433" y="577500"/>
                </a:cubicBezTo>
                <a:lnTo>
                  <a:pt x="1834872" y="1169237"/>
                </a:lnTo>
                <a:cubicBezTo>
                  <a:pt x="1782426" y="1198881"/>
                  <a:pt x="1751072" y="1254749"/>
                  <a:pt x="1751072" y="1315747"/>
                </a:cubicBezTo>
                <a:lnTo>
                  <a:pt x="1751072" y="2704734"/>
                </a:lnTo>
                <a:lnTo>
                  <a:pt x="1308978" y="2449910"/>
                </a:lnTo>
                <a:lnTo>
                  <a:pt x="1308978" y="1301780"/>
                </a:lnTo>
                <a:cubicBezTo>
                  <a:pt x="1308693" y="768475"/>
                  <a:pt x="1741095" y="335788"/>
                  <a:pt x="2275256" y="334933"/>
                </a:cubicBezTo>
                <a:close/>
                <a:moveTo>
                  <a:pt x="3512888" y="739401"/>
                </a:moveTo>
                <a:cubicBezTo>
                  <a:pt x="3859493" y="738831"/>
                  <a:pt x="4179875" y="923250"/>
                  <a:pt x="4352893" y="1223394"/>
                </a:cubicBezTo>
                <a:cubicBezTo>
                  <a:pt x="4464628" y="1418930"/>
                  <a:pt x="4506528" y="1647530"/>
                  <a:pt x="4468048" y="1869004"/>
                </a:cubicBezTo>
                <a:cubicBezTo>
                  <a:pt x="4460922" y="1863873"/>
                  <a:pt x="4447241" y="1856748"/>
                  <a:pt x="4438404" y="1851617"/>
                </a:cubicBezTo>
                <a:lnTo>
                  <a:pt x="3411130" y="1258169"/>
                </a:lnTo>
                <a:cubicBezTo>
                  <a:pt x="3358683" y="1228525"/>
                  <a:pt x="3294264" y="1228525"/>
                  <a:pt x="3241817" y="1258169"/>
                </a:cubicBezTo>
                <a:lnTo>
                  <a:pt x="2037819" y="1952805"/>
                </a:lnTo>
                <a:lnTo>
                  <a:pt x="2037819" y="1443158"/>
                </a:lnTo>
                <a:lnTo>
                  <a:pt x="3031745" y="869093"/>
                </a:lnTo>
                <a:cubicBezTo>
                  <a:pt x="3177969" y="784437"/>
                  <a:pt x="3343860" y="739686"/>
                  <a:pt x="3512888" y="739401"/>
                </a:cubicBezTo>
                <a:close/>
                <a:moveTo>
                  <a:pt x="971779" y="1266720"/>
                </a:moveTo>
                <a:lnTo>
                  <a:pt x="971779" y="2486395"/>
                </a:lnTo>
                <a:cubicBezTo>
                  <a:pt x="971779" y="2547393"/>
                  <a:pt x="1003133" y="2601551"/>
                  <a:pt x="1055580" y="2632905"/>
                </a:cubicBezTo>
                <a:lnTo>
                  <a:pt x="2257583" y="3325546"/>
                </a:lnTo>
                <a:lnTo>
                  <a:pt x="1813780" y="3582079"/>
                </a:lnTo>
                <a:lnTo>
                  <a:pt x="821279" y="3009724"/>
                </a:lnTo>
                <a:cubicBezTo>
                  <a:pt x="359519" y="2742359"/>
                  <a:pt x="201608" y="2152046"/>
                  <a:pt x="468403" y="1690571"/>
                </a:cubicBezTo>
                <a:cubicBezTo>
                  <a:pt x="581563" y="1495035"/>
                  <a:pt x="759426" y="1345105"/>
                  <a:pt x="971779" y="1266720"/>
                </a:cubicBezTo>
                <a:close/>
                <a:moveTo>
                  <a:pt x="3274597" y="1568860"/>
                </a:moveTo>
                <a:lnTo>
                  <a:pt x="4268807" y="2141215"/>
                </a:lnTo>
                <a:cubicBezTo>
                  <a:pt x="4731993" y="2408295"/>
                  <a:pt x="4889049" y="2998037"/>
                  <a:pt x="4621683" y="3460368"/>
                </a:cubicBezTo>
                <a:lnTo>
                  <a:pt x="4623394" y="3462078"/>
                </a:lnTo>
                <a:cubicBezTo>
                  <a:pt x="4509949" y="3657614"/>
                  <a:pt x="4331515" y="3807544"/>
                  <a:pt x="4120302" y="3884504"/>
                </a:cubicBezTo>
                <a:lnTo>
                  <a:pt x="4120302" y="2664544"/>
                </a:lnTo>
                <a:cubicBezTo>
                  <a:pt x="4120302" y="2603546"/>
                  <a:pt x="4088948" y="2547678"/>
                  <a:pt x="4036501" y="2518034"/>
                </a:cubicBezTo>
                <a:lnTo>
                  <a:pt x="2832789" y="1823398"/>
                </a:lnTo>
                <a:lnTo>
                  <a:pt x="3274597" y="1568860"/>
                </a:lnTo>
                <a:close/>
                <a:moveTo>
                  <a:pt x="2544331" y="1989290"/>
                </a:moveTo>
                <a:lnTo>
                  <a:pt x="3051127" y="2282309"/>
                </a:lnTo>
                <a:lnTo>
                  <a:pt x="3051127" y="2866920"/>
                </a:lnTo>
                <a:lnTo>
                  <a:pt x="2544331" y="3159939"/>
                </a:lnTo>
                <a:lnTo>
                  <a:pt x="2037534" y="2866920"/>
                </a:lnTo>
                <a:lnTo>
                  <a:pt x="2037534" y="2282309"/>
                </a:lnTo>
                <a:lnTo>
                  <a:pt x="2544331" y="1989290"/>
                </a:lnTo>
                <a:close/>
                <a:moveTo>
                  <a:pt x="3341010" y="2449910"/>
                </a:moveTo>
                <a:lnTo>
                  <a:pt x="3783103" y="2704734"/>
                </a:lnTo>
                <a:lnTo>
                  <a:pt x="3783103" y="3851154"/>
                </a:lnTo>
                <a:cubicBezTo>
                  <a:pt x="3783103" y="4385030"/>
                  <a:pt x="3349847" y="4818001"/>
                  <a:pt x="2816827" y="4818001"/>
                </a:cubicBezTo>
                <a:lnTo>
                  <a:pt x="2816827" y="4816291"/>
                </a:lnTo>
                <a:cubicBezTo>
                  <a:pt x="2591362" y="4816291"/>
                  <a:pt x="2371313" y="4737621"/>
                  <a:pt x="2198295" y="4592822"/>
                </a:cubicBezTo>
                <a:cubicBezTo>
                  <a:pt x="2205421" y="4589401"/>
                  <a:pt x="2221098" y="4580565"/>
                  <a:pt x="2229650" y="4575435"/>
                </a:cubicBezTo>
                <a:lnTo>
                  <a:pt x="3256924" y="3983982"/>
                </a:lnTo>
                <a:cubicBezTo>
                  <a:pt x="3309371" y="3954338"/>
                  <a:pt x="3342435" y="3898471"/>
                  <a:pt x="3340725" y="3837473"/>
                </a:cubicBezTo>
                <a:lnTo>
                  <a:pt x="3341010" y="2449910"/>
                </a:lnTo>
                <a:close/>
                <a:moveTo>
                  <a:pt x="3052552" y="3200414"/>
                </a:moveTo>
                <a:lnTo>
                  <a:pt x="3052552" y="3710061"/>
                </a:lnTo>
                <a:lnTo>
                  <a:pt x="2058342" y="4282416"/>
                </a:lnTo>
                <a:cubicBezTo>
                  <a:pt x="1595156" y="4547786"/>
                  <a:pt x="1004843" y="4390730"/>
                  <a:pt x="737478" y="3929825"/>
                </a:cubicBezTo>
                <a:lnTo>
                  <a:pt x="739189" y="3929825"/>
                </a:lnTo>
                <a:cubicBezTo>
                  <a:pt x="625744" y="3735999"/>
                  <a:pt x="585269" y="3505689"/>
                  <a:pt x="623749" y="3284215"/>
                </a:cubicBezTo>
                <a:cubicBezTo>
                  <a:pt x="630875" y="3289346"/>
                  <a:pt x="644841" y="3296471"/>
                  <a:pt x="653392" y="3301602"/>
                </a:cubicBezTo>
                <a:lnTo>
                  <a:pt x="1680667" y="3895050"/>
                </a:lnTo>
                <a:cubicBezTo>
                  <a:pt x="1733114" y="3924694"/>
                  <a:pt x="1797533" y="3924694"/>
                  <a:pt x="1849979" y="3895050"/>
                </a:cubicBezTo>
                <a:lnTo>
                  <a:pt x="3052552" y="3200414"/>
                </a:lnTo>
                <a:close/>
              </a:path>
            </a:pathLst>
          </a:custGeom>
          <a:solidFill>
            <a:schemeClr val="tx1"/>
          </a:solidFill>
          <a:ln w="28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 name="Title 1">
            <a:extLst>
              <a:ext uri="{FF2B5EF4-FFF2-40B4-BE49-F238E27FC236}">
                <a16:creationId xmlns:a16="http://schemas.microsoft.com/office/drawing/2014/main" id="{98887736-759D-E69B-ADE1-B659DE9CE20E}"/>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a:ea typeface="+mn-ea"/>
                <a:cs typeface="Segoe UI"/>
              </a:rPr>
              <a:t>Azure powers OpenAI/ChatGPT's innovation</a:t>
            </a:r>
            <a:endPar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cxnSp>
        <p:nvCxnSpPr>
          <p:cNvPr id="13" name="Straight Connector 12">
            <a:extLst>
              <a:ext uri="{FF2B5EF4-FFF2-40B4-BE49-F238E27FC236}">
                <a16:creationId xmlns:a16="http://schemas.microsoft.com/office/drawing/2014/main" id="{CD72800C-2E83-4A49-4993-F72BC1BB0339}"/>
              </a:ext>
              <a:ext uri="{C183D7F6-B498-43B3-948B-1728B52AA6E4}">
                <adec:decorative xmlns:adec="http://schemas.microsoft.com/office/drawing/2017/decorative" val="1"/>
              </a:ext>
            </a:extLst>
          </p:cNvPr>
          <p:cNvCxnSpPr/>
          <p:nvPr/>
        </p:nvCxnSpPr>
        <p:spPr>
          <a:xfrm>
            <a:off x="7133771" y="2692400"/>
            <a:ext cx="65315" cy="3251200"/>
          </a:xfrm>
          <a:prstGeom prst="line">
            <a:avLst/>
          </a:prstGeom>
          <a:ln w="28575">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2C2B77D-1D16-6501-325F-DFCEB2028A72}"/>
              </a:ext>
              <a:ext uri="{C183D7F6-B498-43B3-948B-1728B52AA6E4}">
                <adec:decorative xmlns:adec="http://schemas.microsoft.com/office/drawing/2017/decorative" val="1"/>
              </a:ext>
            </a:extLst>
          </p:cNvPr>
          <p:cNvCxnSpPr>
            <a:cxnSpLocks/>
          </p:cNvCxnSpPr>
          <p:nvPr/>
        </p:nvCxnSpPr>
        <p:spPr>
          <a:xfrm flipH="1">
            <a:off x="7199086" y="5943600"/>
            <a:ext cx="4119509" cy="0"/>
          </a:xfrm>
          <a:prstGeom prst="line">
            <a:avLst/>
          </a:prstGeom>
          <a:ln w="28575">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248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10" presetClass="entr" presetSubtype="0" decel="50000" fill="hold" grpId="0" nodeType="withEffect">
                                  <p:stCondLst>
                                    <p:cond delay="7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50000" fill="hold" grpId="1" nodeType="withEffect">
                                  <p:stCondLst>
                                    <p:cond delay="700"/>
                                  </p:stCondLst>
                                  <p:childTnLst>
                                    <p:animMotion origin="layout" path="M 6.25E-7 3.7037E-7 L 0.02057 0.00046 " pathEditMode="relative" rAng="0" ptsTypes="AA">
                                      <p:cBhvr>
                                        <p:cTn id="12" dur="500" spd="-100000" fill="hold"/>
                                        <p:tgtEl>
                                          <p:spTgt spid="5"/>
                                        </p:tgtEl>
                                        <p:attrNameLst>
                                          <p:attrName>ppt_x</p:attrName>
                                          <p:attrName>ppt_y</p:attrName>
                                        </p:attrNameLst>
                                      </p:cBhvr>
                                      <p:rCtr x="1029" y="23"/>
                                    </p:animMotion>
                                  </p:childTnLst>
                                </p:cTn>
                              </p:par>
                              <p:par>
                                <p:cTn id="13" presetID="10" presetClass="entr" presetSubtype="0" decel="5000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42" presetClass="path" presetSubtype="0" decel="50000" fill="hold" grpId="1" nodeType="withEffect">
                                  <p:stCondLst>
                                    <p:cond delay="500"/>
                                  </p:stCondLst>
                                  <p:childTnLst>
                                    <p:animMotion origin="layout" path="M -4.79167E-6 -4.07407E-6 L 0.02058 0.00047 " pathEditMode="relative" rAng="0" ptsTypes="AA">
                                      <p:cBhvr>
                                        <p:cTn id="17" dur="500" spd="-100000" fill="hold"/>
                                        <p:tgtEl>
                                          <p:spTgt spid="9"/>
                                        </p:tgtEl>
                                        <p:attrNameLst>
                                          <p:attrName>ppt_x</p:attrName>
                                          <p:attrName>ppt_y</p:attrName>
                                        </p:attrNameLst>
                                      </p:cBhvr>
                                      <p:rCtr x="1029" y="23"/>
                                    </p:animMotion>
                                  </p:childTnLst>
                                </p:cTn>
                              </p:par>
                              <p:par>
                                <p:cTn id="18" presetID="10" presetClass="entr" presetSubtype="0" decel="50000" fill="hold" grpId="0" nodeType="withEffect">
                                  <p:stCondLst>
                                    <p:cond delay="7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42" presetClass="path" presetSubtype="0" decel="50000" fill="hold" grpId="1" nodeType="withEffect">
                                  <p:stCondLst>
                                    <p:cond delay="700"/>
                                  </p:stCondLst>
                                  <p:childTnLst>
                                    <p:animMotion origin="layout" path="M -1.66667E-6 2.96296E-6 L 0.02057 0.00046 " pathEditMode="relative" rAng="0" ptsTypes="AA">
                                      <p:cBhvr>
                                        <p:cTn id="22" dur="500" spd="-100000" fill="hold"/>
                                        <p:tgtEl>
                                          <p:spTgt spid="3"/>
                                        </p:tgtEl>
                                        <p:attrNameLst>
                                          <p:attrName>ppt_x</p:attrName>
                                          <p:attrName>ppt_y</p:attrName>
                                        </p:attrNameLst>
                                      </p:cBhvr>
                                      <p:rCtr x="1029" y="23"/>
                                    </p:animMotion>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250"/>
                                        <p:tgtEl>
                                          <p:spTgt spid="4"/>
                                        </p:tgtEl>
                                      </p:cBhvr>
                                    </p:animEffect>
                                  </p:childTnLst>
                                </p:cTn>
                              </p:par>
                              <p:par>
                                <p:cTn id="26" presetID="42" presetClass="path" presetSubtype="0" decel="100000" fill="hold" grpId="1" nodeType="withEffect">
                                  <p:stCondLst>
                                    <p:cond delay="0"/>
                                  </p:stCondLst>
                                  <p:childTnLst>
                                    <p:animMotion origin="layout" path="M 1.25E-6 0.03889 L 1.25E-6 1.85185E-6 " pathEditMode="relative" rAng="0" ptsTypes="AA">
                                      <p:cBhvr>
                                        <p:cTn id="27" dur="500" fill="hold"/>
                                        <p:tgtEl>
                                          <p:spTgt spid="4"/>
                                        </p:tgtEl>
                                        <p:attrNameLst>
                                          <p:attrName>ppt_x</p:attrName>
                                          <p:attrName>ppt_y</p:attrName>
                                        </p:attrNameLst>
                                      </p:cBhvr>
                                      <p:rCtr x="0" y="-1944"/>
                                    </p:animMotion>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9" grpId="0"/>
      <p:bldP spid="9" grpId="1"/>
      <p:bldP spid="3" grpId="0" animBg="1"/>
      <p:bldP spid="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60564-0ED0-807F-6932-5327B757E4A0}"/>
              </a:ext>
            </a:extLst>
          </p:cNvPr>
          <p:cNvSpPr>
            <a:spLocks noGrp="1"/>
          </p:cNvSpPr>
          <p:nvPr>
            <p:ph type="title"/>
          </p:nvPr>
        </p:nvSpPr>
        <p:spPr>
          <a:xfrm>
            <a:off x="588263" y="457200"/>
            <a:ext cx="11018520" cy="984885"/>
          </a:xfrm>
        </p:spPr>
        <p:txBody>
          <a:bodyPr/>
          <a:lstStyle/>
          <a:p>
            <a:r>
              <a:rPr lang="en-US" sz="3200" dirty="0">
                <a:solidFill>
                  <a:srgbClr val="000000"/>
                </a:solidFill>
              </a:rPr>
              <a:t>Microsoft uses the </a:t>
            </a:r>
            <a:r>
              <a:rPr lang="en-US" sz="3200" dirty="0">
                <a:gradFill>
                  <a:gsLst>
                    <a:gs pos="0">
                      <a:schemeClr val="accent1"/>
                    </a:gs>
                    <a:gs pos="100000">
                      <a:srgbClr val="8661C5"/>
                    </a:gs>
                  </a:gsLst>
                  <a:lin ang="2700000" scaled="1"/>
                </a:gradFill>
              </a:rPr>
              <a:t>same services and tools </a:t>
            </a:r>
            <a:r>
              <a:rPr lang="en-US" sz="3200" dirty="0">
                <a:solidFill>
                  <a:schemeClr val="tx1"/>
                </a:solidFill>
              </a:rPr>
              <a:t>for intelligent app innovation</a:t>
            </a:r>
          </a:p>
        </p:txBody>
      </p:sp>
      <p:grpSp>
        <p:nvGrpSpPr>
          <p:cNvPr id="36" name="Group 35">
            <a:extLst>
              <a:ext uri="{FF2B5EF4-FFF2-40B4-BE49-F238E27FC236}">
                <a16:creationId xmlns:a16="http://schemas.microsoft.com/office/drawing/2014/main" id="{34ACC8E3-4E1A-68D5-F006-C1E937FAD890}"/>
              </a:ext>
              <a:ext uri="{C183D7F6-B498-43B3-948B-1728B52AA6E4}">
                <adec:decorative xmlns:adec="http://schemas.microsoft.com/office/drawing/2017/decorative" val="1"/>
              </a:ext>
            </a:extLst>
          </p:cNvPr>
          <p:cNvGrpSpPr/>
          <p:nvPr/>
        </p:nvGrpSpPr>
        <p:grpSpPr>
          <a:xfrm>
            <a:off x="588263" y="2017713"/>
            <a:ext cx="1919043" cy="3172871"/>
            <a:chOff x="644898" y="2131814"/>
            <a:chExt cx="1919043" cy="3172871"/>
          </a:xfrm>
        </p:grpSpPr>
        <p:sp>
          <p:nvSpPr>
            <p:cNvPr id="61" name="Rounded Rectangle 60">
              <a:extLst>
                <a:ext uri="{FF2B5EF4-FFF2-40B4-BE49-F238E27FC236}">
                  <a16:creationId xmlns:a16="http://schemas.microsoft.com/office/drawing/2014/main" id="{D37EC63D-FD31-8E96-6666-5674B5D7D0ED}"/>
                </a:ext>
              </a:extLst>
            </p:cNvPr>
            <p:cNvSpPr/>
            <p:nvPr/>
          </p:nvSpPr>
          <p:spPr bwMode="auto">
            <a:xfrm>
              <a:off x="644898" y="2669939"/>
              <a:ext cx="1913639" cy="2634746"/>
            </a:xfrm>
            <a:prstGeom prst="roundRect">
              <a:avLst>
                <a:gd name="adj" fmla="val 6048"/>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
          <p:nvSpPr>
            <p:cNvPr id="62" name="TextBox 61">
              <a:extLst>
                <a:ext uri="{FF2B5EF4-FFF2-40B4-BE49-F238E27FC236}">
                  <a16:creationId xmlns:a16="http://schemas.microsoft.com/office/drawing/2014/main" id="{486F4DBC-4EB3-CFB3-5238-8DC583A26DDC}"/>
                </a:ext>
              </a:extLst>
            </p:cNvPr>
            <p:cNvSpPr txBox="1"/>
            <p:nvPr/>
          </p:nvSpPr>
          <p:spPr>
            <a:xfrm>
              <a:off x="922097" y="3812101"/>
              <a:ext cx="1340951" cy="787795"/>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AI-based search with ChatGPT</a:t>
              </a:r>
            </a:p>
          </p:txBody>
        </p:sp>
        <p:pic>
          <p:nvPicPr>
            <p:cNvPr id="63" name="Picture 62">
              <a:extLst>
                <a:ext uri="{FF2B5EF4-FFF2-40B4-BE49-F238E27FC236}">
                  <a16:creationId xmlns:a16="http://schemas.microsoft.com/office/drawing/2014/main" id="{7F1EA40D-BB63-DD96-3E29-C373AF2FC77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50302" y="2726934"/>
              <a:ext cx="1913639" cy="671549"/>
            </a:xfrm>
            <a:prstGeom prst="rect">
              <a:avLst/>
            </a:prstGeom>
            <a:ln>
              <a:noFill/>
            </a:ln>
            <a:effectLst>
              <a:outerShdw blurRad="292100" dist="139700" dir="2700000" algn="tl" rotWithShape="0">
                <a:srgbClr val="333333">
                  <a:alpha val="0"/>
                </a:srgbClr>
              </a:outerShdw>
            </a:effectLst>
          </p:spPr>
        </p:pic>
        <p:pic>
          <p:nvPicPr>
            <p:cNvPr id="64" name="Picture 63">
              <a:extLst>
                <a:ext uri="{FF2B5EF4-FFF2-40B4-BE49-F238E27FC236}">
                  <a16:creationId xmlns:a16="http://schemas.microsoft.com/office/drawing/2014/main" id="{86E41D30-790E-2B17-AE38-5808C4770AB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50302" y="2131814"/>
              <a:ext cx="1913639" cy="987965"/>
            </a:xfrm>
            <a:prstGeom prst="roundRect">
              <a:avLst>
                <a:gd name="adj" fmla="val 12445"/>
              </a:avLst>
            </a:prstGeom>
            <a:ln>
              <a:noFill/>
            </a:ln>
            <a:effectLst>
              <a:outerShdw blurRad="292100" dist="139700" dir="2700000" algn="tl" rotWithShape="0">
                <a:srgbClr val="333333">
                  <a:alpha val="0"/>
                </a:srgbClr>
              </a:outerShdw>
            </a:effectLst>
          </p:spPr>
        </p:pic>
        <p:pic>
          <p:nvPicPr>
            <p:cNvPr id="65" name="Picture 64">
              <a:extLst>
                <a:ext uri="{FF2B5EF4-FFF2-40B4-BE49-F238E27FC236}">
                  <a16:creationId xmlns:a16="http://schemas.microsoft.com/office/drawing/2014/main" id="{DF4435D1-8774-BE22-2010-E568648D77D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52333" y="4940597"/>
              <a:ext cx="498769" cy="201845"/>
            </a:xfrm>
            <a:prstGeom prst="rect">
              <a:avLst/>
            </a:prstGeom>
          </p:spPr>
        </p:pic>
      </p:grpSp>
      <p:grpSp>
        <p:nvGrpSpPr>
          <p:cNvPr id="37" name="Group 36">
            <a:extLst>
              <a:ext uri="{FF2B5EF4-FFF2-40B4-BE49-F238E27FC236}">
                <a16:creationId xmlns:a16="http://schemas.microsoft.com/office/drawing/2014/main" id="{E4582719-808C-E54E-3F4E-4AE7599AF0C5}"/>
              </a:ext>
              <a:ext uri="{C183D7F6-B498-43B3-948B-1728B52AA6E4}">
                <adec:decorative xmlns:adec="http://schemas.microsoft.com/office/drawing/2017/decorative" val="1"/>
              </a:ext>
            </a:extLst>
          </p:cNvPr>
          <p:cNvGrpSpPr/>
          <p:nvPr/>
        </p:nvGrpSpPr>
        <p:grpSpPr>
          <a:xfrm>
            <a:off x="5145585" y="2046644"/>
            <a:ext cx="1924449" cy="3143940"/>
            <a:chOff x="5181489" y="2160745"/>
            <a:chExt cx="1924449" cy="3143940"/>
          </a:xfrm>
        </p:grpSpPr>
        <p:sp>
          <p:nvSpPr>
            <p:cNvPr id="56" name="Rounded Rectangle 55">
              <a:extLst>
                <a:ext uri="{FF2B5EF4-FFF2-40B4-BE49-F238E27FC236}">
                  <a16:creationId xmlns:a16="http://schemas.microsoft.com/office/drawing/2014/main" id="{74FA8542-AD6A-B97A-297D-62218F365803}"/>
                </a:ext>
              </a:extLst>
            </p:cNvPr>
            <p:cNvSpPr/>
            <p:nvPr/>
          </p:nvSpPr>
          <p:spPr bwMode="auto">
            <a:xfrm>
              <a:off x="5186894" y="2176412"/>
              <a:ext cx="1913639" cy="3128273"/>
            </a:xfrm>
            <a:prstGeom prst="roundRect">
              <a:avLst>
                <a:gd name="adj" fmla="val 7376"/>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pic>
          <p:nvPicPr>
            <p:cNvPr id="57" name="Picture 56">
              <a:extLst>
                <a:ext uri="{FF2B5EF4-FFF2-40B4-BE49-F238E27FC236}">
                  <a16:creationId xmlns:a16="http://schemas.microsoft.com/office/drawing/2014/main" id="{B006FFD6-6FA7-C19B-6389-8AB38DD3C494}"/>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688815" y="4867860"/>
              <a:ext cx="909796" cy="309516"/>
            </a:xfrm>
            <a:prstGeom prst="rect">
              <a:avLst/>
            </a:prstGeom>
          </p:spPr>
        </p:pic>
        <p:sp>
          <p:nvSpPr>
            <p:cNvPr id="58" name="TextBox 57">
              <a:extLst>
                <a:ext uri="{FF2B5EF4-FFF2-40B4-BE49-F238E27FC236}">
                  <a16:creationId xmlns:a16="http://schemas.microsoft.com/office/drawing/2014/main" id="{BA9CDC6B-9E61-C295-4A61-B6BD5332A6C5}"/>
                </a:ext>
              </a:extLst>
            </p:cNvPr>
            <p:cNvSpPr txBox="1"/>
            <p:nvPr/>
          </p:nvSpPr>
          <p:spPr>
            <a:xfrm>
              <a:off x="5318694" y="3816085"/>
              <a:ext cx="1639227" cy="566196"/>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Biometric identify verification</a:t>
              </a:r>
            </a:p>
          </p:txBody>
        </p:sp>
        <p:pic>
          <p:nvPicPr>
            <p:cNvPr id="59" name="Picture 58">
              <a:extLst>
                <a:ext uri="{FF2B5EF4-FFF2-40B4-BE49-F238E27FC236}">
                  <a16:creationId xmlns:a16="http://schemas.microsoft.com/office/drawing/2014/main" id="{AAD51EF5-F41A-88A3-56EE-7D1E3D586E97}"/>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5186894" y="2160745"/>
              <a:ext cx="1902829" cy="959034"/>
            </a:xfrm>
            <a:prstGeom prst="roundRect">
              <a:avLst>
                <a:gd name="adj" fmla="val 18456"/>
              </a:avLst>
            </a:prstGeom>
            <a:ln>
              <a:noFill/>
            </a:ln>
            <a:effectLst/>
          </p:spPr>
        </p:pic>
        <p:pic>
          <p:nvPicPr>
            <p:cNvPr id="60" name="Picture 59">
              <a:extLst>
                <a:ext uri="{FF2B5EF4-FFF2-40B4-BE49-F238E27FC236}">
                  <a16:creationId xmlns:a16="http://schemas.microsoft.com/office/drawing/2014/main" id="{7C56290E-7588-DB5C-EEC4-D831D893D6A4}"/>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181489" y="2392063"/>
              <a:ext cx="1924449" cy="992101"/>
            </a:xfrm>
            <a:prstGeom prst="roundRect">
              <a:avLst>
                <a:gd name="adj" fmla="val 0"/>
              </a:avLst>
            </a:prstGeom>
            <a:ln>
              <a:noFill/>
            </a:ln>
            <a:effectLst>
              <a:outerShdw blurRad="292100" dist="139700" dir="2700000" algn="tl" rotWithShape="0">
                <a:srgbClr val="333333">
                  <a:alpha val="0"/>
                </a:srgbClr>
              </a:outerShdw>
            </a:effectLst>
          </p:spPr>
        </p:pic>
      </p:grpSp>
      <p:grpSp>
        <p:nvGrpSpPr>
          <p:cNvPr id="38" name="Group 37">
            <a:extLst>
              <a:ext uri="{FF2B5EF4-FFF2-40B4-BE49-F238E27FC236}">
                <a16:creationId xmlns:a16="http://schemas.microsoft.com/office/drawing/2014/main" id="{293F78CF-4784-BDAD-ED8E-74CB22419DE9}"/>
              </a:ext>
              <a:ext uri="{C183D7F6-B498-43B3-948B-1728B52AA6E4}">
                <adec:decorative xmlns:adec="http://schemas.microsoft.com/office/drawing/2017/decorative" val="1"/>
              </a:ext>
            </a:extLst>
          </p:cNvPr>
          <p:cNvGrpSpPr/>
          <p:nvPr/>
        </p:nvGrpSpPr>
        <p:grpSpPr>
          <a:xfrm>
            <a:off x="7433791" y="2046644"/>
            <a:ext cx="1913639" cy="3143940"/>
            <a:chOff x="7466744" y="2160745"/>
            <a:chExt cx="1913639" cy="3143940"/>
          </a:xfrm>
        </p:grpSpPr>
        <p:sp>
          <p:nvSpPr>
            <p:cNvPr id="51" name="Rounded Rectangle 50">
              <a:extLst>
                <a:ext uri="{FF2B5EF4-FFF2-40B4-BE49-F238E27FC236}">
                  <a16:creationId xmlns:a16="http://schemas.microsoft.com/office/drawing/2014/main" id="{F13A6166-D8FD-C596-8746-FC69C3B9FBFE}"/>
                </a:ext>
              </a:extLst>
            </p:cNvPr>
            <p:cNvSpPr/>
            <p:nvPr/>
          </p:nvSpPr>
          <p:spPr bwMode="auto">
            <a:xfrm>
              <a:off x="7466744" y="2176412"/>
              <a:ext cx="1913639" cy="3128273"/>
            </a:xfrm>
            <a:prstGeom prst="roundRect">
              <a:avLst>
                <a:gd name="adj" fmla="val 8039"/>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pic>
          <p:nvPicPr>
            <p:cNvPr id="52" name="Picture 51">
              <a:extLst>
                <a:ext uri="{FF2B5EF4-FFF2-40B4-BE49-F238E27FC236}">
                  <a16:creationId xmlns:a16="http://schemas.microsoft.com/office/drawing/2014/main" id="{E5A6BFFD-9A4D-0FBE-FABD-D4564798589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40211" y="4951065"/>
              <a:ext cx="566704" cy="172226"/>
            </a:xfrm>
            <a:prstGeom prst="rect">
              <a:avLst/>
            </a:prstGeom>
          </p:spPr>
        </p:pic>
        <p:sp>
          <p:nvSpPr>
            <p:cNvPr id="53" name="TextBox 52">
              <a:extLst>
                <a:ext uri="{FF2B5EF4-FFF2-40B4-BE49-F238E27FC236}">
                  <a16:creationId xmlns:a16="http://schemas.microsoft.com/office/drawing/2014/main" id="{D22E44DA-5889-22EC-A36B-0B307392EACA}"/>
                </a:ext>
              </a:extLst>
            </p:cNvPr>
            <p:cNvSpPr txBox="1"/>
            <p:nvPr/>
          </p:nvSpPr>
          <p:spPr>
            <a:xfrm>
              <a:off x="7558151" y="3810779"/>
              <a:ext cx="1730824" cy="566196"/>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Personalized recommendations</a:t>
              </a:r>
            </a:p>
          </p:txBody>
        </p:sp>
        <p:pic>
          <p:nvPicPr>
            <p:cNvPr id="54" name="Picture 53">
              <a:extLst>
                <a:ext uri="{FF2B5EF4-FFF2-40B4-BE49-F238E27FC236}">
                  <a16:creationId xmlns:a16="http://schemas.microsoft.com/office/drawing/2014/main" id="{D6104574-B10B-F3E2-8379-AA994F0B7E97}"/>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477554" y="2160745"/>
              <a:ext cx="1902829" cy="958331"/>
            </a:xfrm>
            <a:prstGeom prst="roundRect">
              <a:avLst>
                <a:gd name="adj" fmla="val 14426"/>
              </a:avLst>
            </a:prstGeom>
            <a:ln>
              <a:noFill/>
            </a:ln>
            <a:effectLst>
              <a:outerShdw blurRad="292100" dist="139700" dir="2700000" algn="tl" rotWithShape="0">
                <a:srgbClr val="333333">
                  <a:alpha val="0"/>
                </a:srgbClr>
              </a:outerShdw>
            </a:effectLst>
          </p:spPr>
        </p:pic>
        <p:pic>
          <p:nvPicPr>
            <p:cNvPr id="55" name="Picture 54">
              <a:extLst>
                <a:ext uri="{FF2B5EF4-FFF2-40B4-BE49-F238E27FC236}">
                  <a16:creationId xmlns:a16="http://schemas.microsoft.com/office/drawing/2014/main" id="{507B3937-7FA2-B841-DCDD-AB18C93E2D04}"/>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7477554" y="2485570"/>
              <a:ext cx="1902829" cy="898594"/>
            </a:xfrm>
            <a:prstGeom prst="roundRect">
              <a:avLst>
                <a:gd name="adj" fmla="val 0"/>
              </a:avLst>
            </a:prstGeom>
            <a:ln>
              <a:noFill/>
            </a:ln>
            <a:effectLst>
              <a:outerShdw blurRad="292100" dist="139700" dir="2700000" algn="tl" rotWithShape="0">
                <a:srgbClr val="333333">
                  <a:alpha val="0"/>
                </a:srgbClr>
              </a:outerShdw>
            </a:effectLst>
          </p:spPr>
        </p:pic>
      </p:grpSp>
      <p:grpSp>
        <p:nvGrpSpPr>
          <p:cNvPr id="39" name="Group 38">
            <a:extLst>
              <a:ext uri="{FF2B5EF4-FFF2-40B4-BE49-F238E27FC236}">
                <a16:creationId xmlns:a16="http://schemas.microsoft.com/office/drawing/2014/main" id="{22625B36-5BCC-C91B-0EA3-E1888DA47038}"/>
              </a:ext>
              <a:ext uri="{C183D7F6-B498-43B3-948B-1728B52AA6E4}">
                <adec:decorative xmlns:adec="http://schemas.microsoft.com/office/drawing/2017/decorative" val="1"/>
              </a:ext>
            </a:extLst>
          </p:cNvPr>
          <p:cNvGrpSpPr/>
          <p:nvPr/>
        </p:nvGrpSpPr>
        <p:grpSpPr>
          <a:xfrm>
            <a:off x="2871063" y="2001466"/>
            <a:ext cx="1910765" cy="3189118"/>
            <a:chOff x="2903867" y="2115567"/>
            <a:chExt cx="1910765" cy="3189118"/>
          </a:xfrm>
        </p:grpSpPr>
        <p:sp>
          <p:nvSpPr>
            <p:cNvPr id="46" name="Rounded Rectangle 45">
              <a:extLst>
                <a:ext uri="{FF2B5EF4-FFF2-40B4-BE49-F238E27FC236}">
                  <a16:creationId xmlns:a16="http://schemas.microsoft.com/office/drawing/2014/main" id="{CA1A5330-2EF1-1D90-0F26-A7AE35F247CC}"/>
                </a:ext>
              </a:extLst>
            </p:cNvPr>
            <p:cNvSpPr/>
            <p:nvPr/>
          </p:nvSpPr>
          <p:spPr bwMode="auto">
            <a:xfrm>
              <a:off x="2907044" y="2726934"/>
              <a:ext cx="1906582" cy="2577751"/>
            </a:xfrm>
            <a:prstGeom prst="roundRect">
              <a:avLst>
                <a:gd name="adj" fmla="val 467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pic>
          <p:nvPicPr>
            <p:cNvPr id="47" name="Picture 46">
              <a:extLst>
                <a:ext uri="{FF2B5EF4-FFF2-40B4-BE49-F238E27FC236}">
                  <a16:creationId xmlns:a16="http://schemas.microsoft.com/office/drawing/2014/main" id="{CE8983D6-A755-31F0-BBC8-6EE558EDCF32}"/>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3561000" y="4956292"/>
              <a:ext cx="598670" cy="192217"/>
            </a:xfrm>
            <a:prstGeom prst="rect">
              <a:avLst/>
            </a:prstGeom>
          </p:spPr>
        </p:pic>
        <p:sp>
          <p:nvSpPr>
            <p:cNvPr id="48" name="TextBox 47">
              <a:extLst>
                <a:ext uri="{FF2B5EF4-FFF2-40B4-BE49-F238E27FC236}">
                  <a16:creationId xmlns:a16="http://schemas.microsoft.com/office/drawing/2014/main" id="{FECD04D0-7C52-DB26-FD97-7D54B89807D4}"/>
                </a:ext>
              </a:extLst>
            </p:cNvPr>
            <p:cNvSpPr txBox="1"/>
            <p:nvPr/>
          </p:nvSpPr>
          <p:spPr>
            <a:xfrm>
              <a:off x="3037544" y="3810779"/>
              <a:ext cx="1639227" cy="566196"/>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Copilot for Work across Office 365</a:t>
              </a:r>
            </a:p>
          </p:txBody>
        </p:sp>
        <p:pic>
          <p:nvPicPr>
            <p:cNvPr id="49" name="Picture 48">
              <a:extLst>
                <a:ext uri="{FF2B5EF4-FFF2-40B4-BE49-F238E27FC236}">
                  <a16:creationId xmlns:a16="http://schemas.microsoft.com/office/drawing/2014/main" id="{3771C11C-01EA-2F4F-B1C4-CDFE63A41848}"/>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t="-1870"/>
            <a:stretch/>
          </p:blipFill>
          <p:spPr>
            <a:xfrm>
              <a:off x="2903867" y="2115567"/>
              <a:ext cx="1906582" cy="1113925"/>
            </a:xfrm>
            <a:prstGeom prst="roundRect">
              <a:avLst>
                <a:gd name="adj" fmla="val 15736"/>
              </a:avLst>
            </a:prstGeom>
          </p:spPr>
        </p:pic>
        <p:pic>
          <p:nvPicPr>
            <p:cNvPr id="50" name="Picture 49">
              <a:extLst>
                <a:ext uri="{FF2B5EF4-FFF2-40B4-BE49-F238E27FC236}">
                  <a16:creationId xmlns:a16="http://schemas.microsoft.com/office/drawing/2014/main" id="{502ADE43-25D9-05B9-3524-7AAE518E0F77}"/>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2907885" y="2374511"/>
              <a:ext cx="1906747" cy="1009653"/>
            </a:xfrm>
            <a:prstGeom prst="roundRect">
              <a:avLst>
                <a:gd name="adj" fmla="val 0"/>
              </a:avLst>
            </a:prstGeom>
            <a:ln>
              <a:noFill/>
            </a:ln>
            <a:effectLst>
              <a:outerShdw blurRad="292100" dist="139700" dir="2700000" algn="tl" rotWithShape="0">
                <a:srgbClr val="333333">
                  <a:alpha val="0"/>
                </a:srgbClr>
              </a:outerShdw>
            </a:effectLst>
          </p:spPr>
        </p:pic>
      </p:grpSp>
      <p:grpSp>
        <p:nvGrpSpPr>
          <p:cNvPr id="40" name="Group 39">
            <a:extLst>
              <a:ext uri="{FF2B5EF4-FFF2-40B4-BE49-F238E27FC236}">
                <a16:creationId xmlns:a16="http://schemas.microsoft.com/office/drawing/2014/main" id="{EA69ED3E-3260-22F6-7E10-BD7A99DE0031}"/>
              </a:ext>
              <a:ext uri="{C183D7F6-B498-43B3-948B-1728B52AA6E4}">
                <adec:decorative xmlns:adec="http://schemas.microsoft.com/office/drawing/2017/decorative" val="1"/>
              </a:ext>
            </a:extLst>
          </p:cNvPr>
          <p:cNvGrpSpPr/>
          <p:nvPr/>
        </p:nvGrpSpPr>
        <p:grpSpPr>
          <a:xfrm>
            <a:off x="9711188" y="2046644"/>
            <a:ext cx="1913639" cy="3142710"/>
            <a:chOff x="9746594" y="2160745"/>
            <a:chExt cx="1913639" cy="3142710"/>
          </a:xfrm>
        </p:grpSpPr>
        <p:sp>
          <p:nvSpPr>
            <p:cNvPr id="41" name="Rounded Rectangle 40">
              <a:extLst>
                <a:ext uri="{FF2B5EF4-FFF2-40B4-BE49-F238E27FC236}">
                  <a16:creationId xmlns:a16="http://schemas.microsoft.com/office/drawing/2014/main" id="{86111C30-20D6-F884-8DC8-DF785E86152D}"/>
                </a:ext>
              </a:extLst>
            </p:cNvPr>
            <p:cNvSpPr/>
            <p:nvPr/>
          </p:nvSpPr>
          <p:spPr bwMode="auto">
            <a:xfrm>
              <a:off x="9746594" y="2176413"/>
              <a:ext cx="1913639" cy="3127042"/>
            </a:xfrm>
            <a:prstGeom prst="roundRect">
              <a:avLst>
                <a:gd name="adj" fmla="val 10030"/>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pic>
          <p:nvPicPr>
            <p:cNvPr id="42" name="Picture 41">
              <a:extLst>
                <a:ext uri="{FF2B5EF4-FFF2-40B4-BE49-F238E27FC236}">
                  <a16:creationId xmlns:a16="http://schemas.microsoft.com/office/drawing/2014/main" id="{D62D50C4-0783-5EB8-6EEC-2E7DA73F2E88}"/>
                </a:ext>
              </a:extLst>
            </p:cNvPr>
            <p:cNvPicPr>
              <a:picLocks noChangeAspect="1"/>
            </p:cNvPicPr>
            <p:nvPr/>
          </p:nvPicPr>
          <p:blipFill>
            <a:blip r:embed="rId15" cstate="print">
              <a:extLst>
                <a:ext uri="{BEBA8EAE-BF5A-486C-A8C5-ECC9F3942E4B}">
                  <a14:imgProps xmlns:a14="http://schemas.microsoft.com/office/drawing/2010/main">
                    <a14:imgLayer r:embed="rId16">
                      <a14:imgEffect>
                        <a14:backgroundRemoval t="10000" b="90000" l="4400" r="95800">
                          <a14:foregroundMark x1="15200" y1="34286" x2="15200" y2="34286"/>
                          <a14:foregroundMark x1="4400" y1="45714" x2="4400" y2="45714"/>
                          <a14:foregroundMark x1="32800" y1="45000" x2="32800" y2="45000"/>
                          <a14:foregroundMark x1="46800" y1="58214" x2="46800" y2="58214"/>
                          <a14:foregroundMark x1="53000" y1="47857" x2="53000" y2="47857"/>
                          <a14:foregroundMark x1="47400" y1="42500" x2="47400" y2="42500"/>
                          <a14:foregroundMark x1="62000" y1="46786" x2="62000" y2="46786"/>
                          <a14:foregroundMark x1="76200" y1="55714" x2="76200" y2="55714"/>
                          <a14:foregroundMark x1="88200" y1="45000" x2="88200" y2="45000"/>
                          <a14:foregroundMark x1="95800" y1="52857" x2="95800" y2="52857"/>
                        </a14:backgroundRemoval>
                      </a14:imgEffect>
                      <a14:imgEffect>
                        <a14:brightnessContrast bright="-77000" contrast="-70000"/>
                      </a14:imgEffect>
                    </a14:imgLayer>
                  </a14:imgProps>
                </a:ext>
                <a:ext uri="{28A0092B-C50C-407E-A947-70E740481C1C}">
                  <a14:useLocalDpi xmlns:a14="http://schemas.microsoft.com/office/drawing/2010/main"/>
                </a:ext>
              </a:extLst>
            </a:blip>
            <a:stretch>
              <a:fillRect/>
            </a:stretch>
          </p:blipFill>
          <p:spPr>
            <a:xfrm>
              <a:off x="10341451" y="4813151"/>
              <a:ext cx="723925" cy="405397"/>
            </a:xfrm>
            <a:prstGeom prst="rect">
              <a:avLst/>
            </a:prstGeom>
          </p:spPr>
        </p:pic>
        <p:sp>
          <p:nvSpPr>
            <p:cNvPr id="43" name="TextBox 42">
              <a:extLst>
                <a:ext uri="{FF2B5EF4-FFF2-40B4-BE49-F238E27FC236}">
                  <a16:creationId xmlns:a16="http://schemas.microsoft.com/office/drawing/2014/main" id="{9ECE5BFC-3B76-C3CC-4E82-3091B9B534A4}"/>
                </a:ext>
              </a:extLst>
            </p:cNvPr>
            <p:cNvSpPr txBox="1"/>
            <p:nvPr/>
          </p:nvSpPr>
          <p:spPr>
            <a:xfrm>
              <a:off x="9854214" y="3810779"/>
              <a:ext cx="1678066" cy="566196"/>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Copilot </a:t>
              </a:r>
              <a:br>
                <a:rPr kumimoji="0" lang="en-US" sz="1600"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br>
              <a:r>
                <a:rPr kumimoji="0" lang="en-US" sz="1600" b="0" i="0" u="none" strike="noStrike" kern="0" cap="none" spc="0" normalizeH="0" baseline="0" noProof="0" dirty="0">
                  <a:ln>
                    <a:noFill/>
                  </a:ln>
                  <a:solidFill>
                    <a:srgbClr val="000000"/>
                  </a:solidFill>
                  <a:effectLst/>
                  <a:uLnTx/>
                  <a:uFillTx/>
                  <a:latin typeface="Segoe UI Semibold"/>
                  <a:ea typeface="+mn-ea"/>
                  <a:cs typeface="Segoe UI" panose="020B0502040204020203" pitchFamily="34" charset="0"/>
                </a:rPr>
                <a:t>assisted coding</a:t>
              </a:r>
            </a:p>
          </p:txBody>
        </p:sp>
        <p:pic>
          <p:nvPicPr>
            <p:cNvPr id="44" name="Picture 43">
              <a:extLst>
                <a:ext uri="{FF2B5EF4-FFF2-40B4-BE49-F238E27FC236}">
                  <a16:creationId xmlns:a16="http://schemas.microsoft.com/office/drawing/2014/main" id="{89E2B3F7-AEC6-11BD-56CD-15ADE7BCF52E}"/>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9746594" y="2160745"/>
              <a:ext cx="1913639" cy="809884"/>
            </a:xfrm>
            <a:prstGeom prst="roundRect">
              <a:avLst>
                <a:gd name="adj" fmla="val 23920"/>
              </a:avLst>
            </a:prstGeom>
            <a:ln>
              <a:noFill/>
            </a:ln>
            <a:effectLst>
              <a:outerShdw blurRad="292100" dist="139700" dir="2700000" algn="tl" rotWithShape="0">
                <a:srgbClr val="333333">
                  <a:alpha val="0"/>
                </a:srgbClr>
              </a:outerShdw>
            </a:effectLst>
          </p:spPr>
        </p:pic>
        <p:pic>
          <p:nvPicPr>
            <p:cNvPr id="45" name="Picture 44">
              <a:extLst>
                <a:ext uri="{FF2B5EF4-FFF2-40B4-BE49-F238E27FC236}">
                  <a16:creationId xmlns:a16="http://schemas.microsoft.com/office/drawing/2014/main" id="{D52F5DF9-A57D-DD00-A645-8A50434363B0}"/>
                </a:ext>
              </a:extLst>
            </p:cNvPr>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a:off x="9746594" y="2485569"/>
              <a:ext cx="1913639" cy="898594"/>
            </a:xfrm>
            <a:prstGeom prst="roundRect">
              <a:avLst>
                <a:gd name="adj" fmla="val 0"/>
              </a:avLst>
            </a:prstGeom>
            <a:ln>
              <a:noFill/>
            </a:ln>
            <a:effectLst>
              <a:outerShdw blurRad="292100" dist="139700" dir="2700000" algn="tl" rotWithShape="0">
                <a:srgbClr val="333333">
                  <a:alpha val="0"/>
                </a:srgbClr>
              </a:outerShdw>
            </a:effectLst>
          </p:spPr>
        </p:pic>
      </p:grpSp>
      <p:sp>
        <p:nvSpPr>
          <p:cNvPr id="67" name="Rounded Rectangle 12">
            <a:extLst>
              <a:ext uri="{FF2B5EF4-FFF2-40B4-BE49-F238E27FC236}">
                <a16:creationId xmlns:a16="http://schemas.microsoft.com/office/drawing/2014/main" id="{3917B7EE-CB2C-DC81-B1FF-5EDC90C992C2}"/>
              </a:ext>
            </a:extLst>
          </p:cNvPr>
          <p:cNvSpPr/>
          <p:nvPr/>
        </p:nvSpPr>
        <p:spPr>
          <a:xfrm>
            <a:off x="584200" y="5788270"/>
            <a:ext cx="11018196" cy="500948"/>
          </a:xfrm>
          <a:prstGeom prst="roundRect">
            <a:avLst>
              <a:gd name="adj" fmla="val 50000"/>
            </a:avLst>
          </a:prstGeom>
          <a:gradFill flip="none" rotWithShape="1">
            <a:gsLst>
              <a:gs pos="0">
                <a:schemeClr val="accent1"/>
              </a:gs>
              <a:gs pos="100000">
                <a:srgbClr val="8661C5"/>
              </a:gs>
            </a:gsLst>
            <a:lin ang="2700000" scaled="1"/>
            <a:tileRect/>
          </a:gradFill>
          <a:effectLst>
            <a:outerShdw blurRad="63500" dist="127000" dir="2700000" algn="tl"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a:ea typeface="+mn-ea"/>
                <a:cs typeface="+mn-cs"/>
              </a:rPr>
              <a:t>Innovate on a pressure tested AI platform</a:t>
            </a: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1513723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8F57F-66B4-34A4-BD39-6CCF768AE8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4F30ED-453A-F9EA-FB95-82847D4247D6}"/>
              </a:ext>
            </a:extLst>
          </p:cNvPr>
          <p:cNvSpPr>
            <a:spLocks noGrp="1"/>
          </p:cNvSpPr>
          <p:nvPr>
            <p:ph type="title"/>
          </p:nvPr>
        </p:nvSpPr>
        <p:spPr>
          <a:xfrm>
            <a:off x="588264" y="515705"/>
            <a:ext cx="4127692" cy="1107996"/>
          </a:xfrm>
        </p:spPr>
        <p:txBody>
          <a:bodyPr anchor="t"/>
          <a:lstStyle/>
          <a:p>
            <a:r>
              <a:rPr lang="en-AU" dirty="0"/>
              <a:t>AI Application Architecture Example 1</a:t>
            </a:r>
          </a:p>
        </p:txBody>
      </p:sp>
      <p:sp>
        <p:nvSpPr>
          <p:cNvPr id="7" name="TextBox 6">
            <a:extLst>
              <a:ext uri="{FF2B5EF4-FFF2-40B4-BE49-F238E27FC236}">
                <a16:creationId xmlns:a16="http://schemas.microsoft.com/office/drawing/2014/main" id="{51D76CB1-C1DE-6957-54D9-50BF7F383749}"/>
              </a:ext>
            </a:extLst>
          </p:cNvPr>
          <p:cNvSpPr txBox="1"/>
          <p:nvPr/>
        </p:nvSpPr>
        <p:spPr>
          <a:xfrm>
            <a:off x="599897" y="2435658"/>
            <a:ext cx="2598624" cy="492443"/>
          </a:xfrm>
          <a:prstGeom prst="rect">
            <a:avLst/>
          </a:prstGeom>
          <a:solidFill>
            <a:schemeClr val="bg1"/>
          </a:solid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C03BC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https://learn.microsoft.com/azure/aks/open-ai-quickstart</a:t>
            </a:r>
            <a:endParaRPr kumimoji="0" lang="en-AU" sz="1600" b="0" i="0" u="none" strike="noStrike" kern="1200" cap="none" spc="0" normalizeH="0" baseline="0" noProof="0">
              <a:ln>
                <a:noFill/>
              </a:ln>
              <a:solidFill>
                <a:srgbClr val="C03BC4"/>
              </a:solidFill>
              <a:effectLst/>
              <a:uLnTx/>
              <a:uFillTx/>
              <a:latin typeface="Segoe UI"/>
              <a:ea typeface="+mn-ea"/>
              <a:cs typeface="+mn-cs"/>
            </a:endParaRPr>
          </a:p>
        </p:txBody>
      </p:sp>
      <p:sp>
        <p:nvSpPr>
          <p:cNvPr id="2" name="!!container">
            <a:extLst>
              <a:ext uri="{FF2B5EF4-FFF2-40B4-BE49-F238E27FC236}">
                <a16:creationId xmlns:a16="http://schemas.microsoft.com/office/drawing/2014/main" id="{8BCA3908-BD32-EF21-4A92-26B48F724F66}"/>
              </a:ext>
              <a:ext uri="{C183D7F6-B498-43B3-948B-1728B52AA6E4}">
                <adec:decorative xmlns:adec="http://schemas.microsoft.com/office/drawing/2017/decorative" val="1"/>
              </a:ext>
            </a:extLst>
          </p:cNvPr>
          <p:cNvSpPr>
            <a:spLocks/>
          </p:cNvSpPr>
          <p:nvPr/>
        </p:nvSpPr>
        <p:spPr bwMode="auto">
          <a:xfrm>
            <a:off x="4065587" y="292101"/>
            <a:ext cx="7832725" cy="6272212"/>
          </a:xfrm>
          <a:prstGeom prst="roundRect">
            <a:avLst>
              <a:gd name="adj" fmla="val 3139"/>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rPr>
              <a:t>a</a:t>
            </a:r>
          </a:p>
        </p:txBody>
      </p:sp>
      <p:grpSp>
        <p:nvGrpSpPr>
          <p:cNvPr id="3" name="Group 2" descr="Example of an AI Application Architecture. The diagram shows a resource group. STarting from the top, Azure Managed Grafana vizualizes Azure Managed Prometheus, which scrapes Azure Kubernetes Services. In Azure Kubernetes Services, it shows an example of a petstore application, which has “CM” providing “env vars” to “pod”. “sa” assigns the “pod”. “ns” leads out of AKS to give namespace name to Federated Credential. AKS also provides OIDC Issuer URL to Federated Credential. “sa” provides Serviceaccount name to Federated Credential. Microsoft Entra ID provides trust to Federated Credential, and aldo provides Managed Identity Principal ID to Managed Identity. Managed Identity then provides Managed Identity Client ID to Federated Credential, and Gofnitive Services OpenAI User to Open AI. Inside AKS, “pod” links to OpenAI.">
            <a:extLst>
              <a:ext uri="{FF2B5EF4-FFF2-40B4-BE49-F238E27FC236}">
                <a16:creationId xmlns:a16="http://schemas.microsoft.com/office/drawing/2014/main" id="{02ABFDD9-F382-E177-EFDD-81D780721A40}"/>
              </a:ext>
            </a:extLst>
          </p:cNvPr>
          <p:cNvGrpSpPr/>
          <p:nvPr/>
        </p:nvGrpSpPr>
        <p:grpSpPr>
          <a:xfrm>
            <a:off x="4211837" y="447273"/>
            <a:ext cx="7411716" cy="5926095"/>
            <a:chOff x="4211837" y="447273"/>
            <a:chExt cx="7411716" cy="5926095"/>
          </a:xfrm>
        </p:grpSpPr>
        <p:sp>
          <p:nvSpPr>
            <p:cNvPr id="6" name="Rounded Rectangle 5">
              <a:extLst>
                <a:ext uri="{FF2B5EF4-FFF2-40B4-BE49-F238E27FC236}">
                  <a16:creationId xmlns:a16="http://schemas.microsoft.com/office/drawing/2014/main" id="{E22FCB3C-C619-03B5-0BA1-ACDADD25E81A}"/>
                </a:ext>
                <a:ext uri="{C183D7F6-B498-43B3-948B-1728B52AA6E4}">
                  <adec:decorative xmlns:adec="http://schemas.microsoft.com/office/drawing/2017/decorative" val="1"/>
                </a:ext>
              </a:extLst>
            </p:cNvPr>
            <p:cNvSpPr/>
            <p:nvPr/>
          </p:nvSpPr>
          <p:spPr bwMode="auto">
            <a:xfrm>
              <a:off x="4211837" y="447273"/>
              <a:ext cx="6342561" cy="5926095"/>
            </a:xfrm>
            <a:prstGeom prst="roundRect">
              <a:avLst>
                <a:gd name="adj" fmla="val 2572"/>
              </a:avLst>
            </a:prstGeom>
            <a:noFill/>
            <a:ln w="12700" cap="rnd">
              <a:solidFill>
                <a:srgbClr val="8DC8E8"/>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8" name="TextBox 7">
              <a:extLst>
                <a:ext uri="{FF2B5EF4-FFF2-40B4-BE49-F238E27FC236}">
                  <a16:creationId xmlns:a16="http://schemas.microsoft.com/office/drawing/2014/main" id="{B62316FC-8DA7-8A1F-6D8C-A5264238D6E1}"/>
                </a:ext>
                <a:ext uri="{C183D7F6-B498-43B3-948B-1728B52AA6E4}">
                  <adec:decorative xmlns:adec="http://schemas.microsoft.com/office/drawing/2017/decorative" val="1"/>
                </a:ext>
              </a:extLst>
            </p:cNvPr>
            <p:cNvSpPr txBox="1"/>
            <p:nvPr/>
          </p:nvSpPr>
          <p:spPr>
            <a:xfrm>
              <a:off x="10784473" y="3716142"/>
              <a:ext cx="839080"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Microsoft Entra ID</a:t>
              </a:r>
            </a:p>
          </p:txBody>
        </p:sp>
        <p:sp>
          <p:nvSpPr>
            <p:cNvPr id="10" name="Rounded Rectangle 9">
              <a:extLst>
                <a:ext uri="{FF2B5EF4-FFF2-40B4-BE49-F238E27FC236}">
                  <a16:creationId xmlns:a16="http://schemas.microsoft.com/office/drawing/2014/main" id="{F6AC603F-E764-A93D-DE75-C3402B582776}"/>
                </a:ext>
                <a:ext uri="{C183D7F6-B498-43B3-948B-1728B52AA6E4}">
                  <adec:decorative xmlns:adec="http://schemas.microsoft.com/office/drawing/2017/decorative" val="1"/>
                </a:ext>
              </a:extLst>
            </p:cNvPr>
            <p:cNvSpPr/>
            <p:nvPr/>
          </p:nvSpPr>
          <p:spPr bwMode="auto">
            <a:xfrm>
              <a:off x="5633195" y="2267430"/>
              <a:ext cx="2971309" cy="3431136"/>
            </a:xfrm>
            <a:prstGeom prst="roundRect">
              <a:avLst>
                <a:gd name="adj" fmla="val 6823"/>
              </a:avLst>
            </a:prstGeom>
            <a:ln w="19050" cap="rnd">
              <a:gradFill flip="none" rotWithShape="1">
                <a:gsLst>
                  <a:gs pos="1000">
                    <a:srgbClr val="FF5C39"/>
                  </a:gs>
                  <a:gs pos="98000">
                    <a:srgbClr val="399A91"/>
                  </a:gs>
                  <a:gs pos="32000">
                    <a:srgbClr val="C03BC4"/>
                  </a:gs>
                  <a:gs pos="74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1" name="Rounded Rectangle 10">
              <a:extLst>
                <a:ext uri="{FF2B5EF4-FFF2-40B4-BE49-F238E27FC236}">
                  <a16:creationId xmlns:a16="http://schemas.microsoft.com/office/drawing/2014/main" id="{264C3E9B-38DA-454A-78F2-9D23BD040EEA}"/>
                </a:ext>
                <a:ext uri="{C183D7F6-B498-43B3-948B-1728B52AA6E4}">
                  <adec:decorative xmlns:adec="http://schemas.microsoft.com/office/drawing/2017/decorative" val="1"/>
                </a:ext>
              </a:extLst>
            </p:cNvPr>
            <p:cNvSpPr/>
            <p:nvPr/>
          </p:nvSpPr>
          <p:spPr bwMode="auto">
            <a:xfrm>
              <a:off x="5795689" y="3982999"/>
              <a:ext cx="2671655" cy="1585698"/>
            </a:xfrm>
            <a:prstGeom prst="roundRect">
              <a:avLst>
                <a:gd name="adj" fmla="val 9077"/>
              </a:avLst>
            </a:prstGeom>
            <a:solidFill>
              <a:srgbClr val="F4F3F5"/>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pic>
          <p:nvPicPr>
            <p:cNvPr id="1026" name="Picture 2">
              <a:extLst>
                <a:ext uri="{FF2B5EF4-FFF2-40B4-BE49-F238E27FC236}">
                  <a16:creationId xmlns:a16="http://schemas.microsoft.com/office/drawing/2014/main" id="{BC9F3A70-EC4A-CB64-F0AB-556152705A03}"/>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850784" y="592808"/>
              <a:ext cx="536130" cy="5314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DDA7DAB-D422-BB74-3675-74367C636272}"/>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661746" y="4942373"/>
              <a:ext cx="470662" cy="47695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D4DEDA9-4734-0F07-D714-6A8AD9102A10}"/>
                </a:ext>
                <a:ext uri="{C183D7F6-B498-43B3-948B-1728B52AA6E4}">
                  <adec:decorative xmlns:adec="http://schemas.microsoft.com/office/drawing/2017/decorative" val="1"/>
                </a:ext>
              </a:extLst>
            </p:cNvPr>
            <p:cNvSpPr txBox="1"/>
            <p:nvPr/>
          </p:nvSpPr>
          <p:spPr>
            <a:xfrm>
              <a:off x="4477537" y="5483122"/>
              <a:ext cx="839080"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OpenAI</a:t>
              </a:r>
            </a:p>
          </p:txBody>
        </p:sp>
        <p:pic>
          <p:nvPicPr>
            <p:cNvPr id="14" name="Graphic 13">
              <a:extLst>
                <a:ext uri="{FF2B5EF4-FFF2-40B4-BE49-F238E27FC236}">
                  <a16:creationId xmlns:a16="http://schemas.microsoft.com/office/drawing/2014/main" id="{F5B70A69-0810-F2C1-D15D-0265A09E1A8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21914" y="2578067"/>
              <a:ext cx="593870" cy="593870"/>
            </a:xfrm>
            <a:prstGeom prst="rect">
              <a:avLst/>
            </a:prstGeom>
          </p:spPr>
        </p:pic>
        <p:sp>
          <p:nvSpPr>
            <p:cNvPr id="15" name="TextBox 14">
              <a:extLst>
                <a:ext uri="{FF2B5EF4-FFF2-40B4-BE49-F238E27FC236}">
                  <a16:creationId xmlns:a16="http://schemas.microsoft.com/office/drawing/2014/main" id="{A6C6709B-9614-41EC-D439-D1E600C7C9F8}"/>
                </a:ext>
                <a:ext uri="{C183D7F6-B498-43B3-948B-1728B52AA6E4}">
                  <adec:decorative xmlns:adec="http://schemas.microsoft.com/office/drawing/2017/decorative" val="1"/>
                </a:ext>
              </a:extLst>
            </p:cNvPr>
            <p:cNvSpPr txBox="1"/>
            <p:nvPr/>
          </p:nvSpPr>
          <p:spPr>
            <a:xfrm>
              <a:off x="6640712" y="3257590"/>
              <a:ext cx="1021960"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Azure Kubernetes Services</a:t>
              </a:r>
            </a:p>
          </p:txBody>
        </p:sp>
        <p:pic>
          <p:nvPicPr>
            <p:cNvPr id="1032" name="Picture 8">
              <a:extLst>
                <a:ext uri="{FF2B5EF4-FFF2-40B4-BE49-F238E27FC236}">
                  <a16:creationId xmlns:a16="http://schemas.microsoft.com/office/drawing/2014/main" id="{08CD7763-F3A2-C0F7-5B20-658CCBEBB569}"/>
                </a:ext>
                <a:ext uri="{C183D7F6-B498-43B3-948B-1728B52AA6E4}">
                  <adec:decorative xmlns:adec="http://schemas.microsoft.com/office/drawing/2017/decorative" val="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108064" y="4147029"/>
              <a:ext cx="445702" cy="4335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361CE80-D35D-4B52-6EBB-2283239A5E86}"/>
                </a:ext>
                <a:ext uri="{C183D7F6-B498-43B3-948B-1728B52AA6E4}">
                  <adec:decorative xmlns:adec="http://schemas.microsoft.com/office/drawing/2017/decorative" val="1"/>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662672" y="4149026"/>
              <a:ext cx="445702" cy="43351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170E012-BBE4-A16D-DB10-45296E75A6EE}"/>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108064" y="4920813"/>
              <a:ext cx="445702" cy="43351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21033FB-E7E4-1877-8906-D2035AD6FF64}"/>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662672" y="4928640"/>
              <a:ext cx="445702" cy="433514"/>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64E18886-1A5E-2F06-70BB-A496F53DF8B4}"/>
                </a:ext>
                <a:ext uri="{C183D7F6-B498-43B3-948B-1728B52AA6E4}">
                  <adec:decorative xmlns:adec="http://schemas.microsoft.com/office/drawing/2017/decorative" val="1"/>
                </a:ext>
              </a:extLst>
            </p:cNvPr>
            <p:cNvSpPr txBox="1"/>
            <p:nvPr/>
          </p:nvSpPr>
          <p:spPr>
            <a:xfrm>
              <a:off x="6597239" y="4196506"/>
              <a:ext cx="1021960" cy="3231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err="1">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Petstore</a:t>
              </a:r>
              <a:r>
                <a:rPr kumimoji="0" lang="en-US" sz="105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 Application</a:t>
              </a:r>
            </a:p>
          </p:txBody>
        </p:sp>
        <p:cxnSp>
          <p:nvCxnSpPr>
            <p:cNvPr id="26" name="Straight Arrow Connector 25">
              <a:extLst>
                <a:ext uri="{FF2B5EF4-FFF2-40B4-BE49-F238E27FC236}">
                  <a16:creationId xmlns:a16="http://schemas.microsoft.com/office/drawing/2014/main" id="{27B6AA10-0A0F-E189-DCDE-D40513262653}"/>
                </a:ext>
                <a:ext uri="{C183D7F6-B498-43B3-948B-1728B52AA6E4}">
                  <adec:decorative xmlns:adec="http://schemas.microsoft.com/office/drawing/2017/decorative" val="1"/>
                </a:ext>
              </a:extLst>
            </p:cNvPr>
            <p:cNvCxnSpPr>
              <a:cxnSpLocks/>
            </p:cNvCxnSpPr>
            <p:nvPr/>
          </p:nvCxnSpPr>
          <p:spPr>
            <a:xfrm rot="5400000">
              <a:off x="6193755" y="4743530"/>
              <a:ext cx="274320"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AA967A1-10F8-6778-5CAD-BE7645004B7B}"/>
                </a:ext>
                <a:ext uri="{C183D7F6-B498-43B3-948B-1728B52AA6E4}">
                  <adec:decorative xmlns:adec="http://schemas.microsoft.com/office/drawing/2017/decorative" val="1"/>
                </a:ext>
              </a:extLst>
            </p:cNvPr>
            <p:cNvCxnSpPr>
              <a:cxnSpLocks/>
            </p:cNvCxnSpPr>
            <p:nvPr/>
          </p:nvCxnSpPr>
          <p:spPr>
            <a:xfrm flipH="1">
              <a:off x="6592020" y="5167924"/>
              <a:ext cx="1025787"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857AE6B-59C2-DD62-4864-A194563486E3}"/>
                </a:ext>
                <a:ext uri="{C183D7F6-B498-43B3-948B-1728B52AA6E4}">
                  <adec:decorative xmlns:adec="http://schemas.microsoft.com/office/drawing/2017/decorative" val="1"/>
                </a:ext>
              </a:extLst>
            </p:cNvPr>
            <p:cNvCxnSpPr>
              <a:cxnSpLocks/>
            </p:cNvCxnSpPr>
            <p:nvPr/>
          </p:nvCxnSpPr>
          <p:spPr>
            <a:xfrm flipH="1">
              <a:off x="5302204" y="5167924"/>
              <a:ext cx="793796"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742999B-8AF1-43E7-8A8C-6A869892F919}"/>
                </a:ext>
                <a:ext uri="{C183D7F6-B498-43B3-948B-1728B52AA6E4}">
                  <adec:decorative xmlns:adec="http://schemas.microsoft.com/office/drawing/2017/decorative" val="1"/>
                </a:ext>
              </a:extLst>
            </p:cNvPr>
            <p:cNvSpPr txBox="1"/>
            <p:nvPr/>
          </p:nvSpPr>
          <p:spPr>
            <a:xfrm>
              <a:off x="6047185" y="4654988"/>
              <a:ext cx="567459" cy="106982"/>
            </a:xfrm>
            <a:prstGeom prst="rect">
              <a:avLst/>
            </a:prstGeom>
            <a:solidFill>
              <a:srgbClr val="F4F3F5"/>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env vars</a:t>
              </a:r>
            </a:p>
          </p:txBody>
        </p:sp>
        <p:sp>
          <p:nvSpPr>
            <p:cNvPr id="32" name="TextBox 31">
              <a:extLst>
                <a:ext uri="{FF2B5EF4-FFF2-40B4-BE49-F238E27FC236}">
                  <a16:creationId xmlns:a16="http://schemas.microsoft.com/office/drawing/2014/main" id="{37E7308B-8AFE-051A-2F83-ECB393E16510}"/>
                </a:ext>
                <a:ext uri="{C183D7F6-B498-43B3-948B-1728B52AA6E4}">
                  <adec:decorative xmlns:adec="http://schemas.microsoft.com/office/drawing/2017/decorative" val="1"/>
                </a:ext>
              </a:extLst>
            </p:cNvPr>
            <p:cNvSpPr txBox="1"/>
            <p:nvPr/>
          </p:nvSpPr>
          <p:spPr>
            <a:xfrm>
              <a:off x="6947009" y="5108899"/>
              <a:ext cx="320316" cy="106982"/>
            </a:xfrm>
            <a:prstGeom prst="rect">
              <a:avLst/>
            </a:prstGeom>
            <a:solidFill>
              <a:srgbClr val="F4F3F5"/>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assign</a:t>
              </a:r>
            </a:p>
          </p:txBody>
        </p:sp>
        <p:pic>
          <p:nvPicPr>
            <p:cNvPr id="34" name="Graphic 33">
              <a:extLst>
                <a:ext uri="{FF2B5EF4-FFF2-40B4-BE49-F238E27FC236}">
                  <a16:creationId xmlns:a16="http://schemas.microsoft.com/office/drawing/2014/main" id="{C7FB07B3-EC1E-FD66-A567-8FD417B454B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612021" y="3151062"/>
              <a:ext cx="518516" cy="518516"/>
            </a:xfrm>
            <a:prstGeom prst="rect">
              <a:avLst/>
            </a:prstGeom>
          </p:spPr>
        </p:pic>
        <p:pic>
          <p:nvPicPr>
            <p:cNvPr id="36" name="Graphic 35">
              <a:extLst>
                <a:ext uri="{FF2B5EF4-FFF2-40B4-BE49-F238E27FC236}">
                  <a16:creationId xmlns:a16="http://schemas.microsoft.com/office/drawing/2014/main" id="{BF616639-E58F-2988-4FE6-E985EA2A1D2F}"/>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15947" y="5419328"/>
              <a:ext cx="577179" cy="577179"/>
            </a:xfrm>
            <a:prstGeom prst="rect">
              <a:avLst/>
            </a:prstGeom>
          </p:spPr>
        </p:pic>
        <p:pic>
          <p:nvPicPr>
            <p:cNvPr id="38" name="Graphic 37">
              <a:extLst>
                <a:ext uri="{FF2B5EF4-FFF2-40B4-BE49-F238E27FC236}">
                  <a16:creationId xmlns:a16="http://schemas.microsoft.com/office/drawing/2014/main" id="{2E128EC4-0B5F-573C-EB33-FD9BE34A418C}"/>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67457" y="3151062"/>
              <a:ext cx="518516" cy="518516"/>
            </a:xfrm>
            <a:prstGeom prst="rect">
              <a:avLst/>
            </a:prstGeom>
          </p:spPr>
        </p:pic>
        <p:sp>
          <p:nvSpPr>
            <p:cNvPr id="39" name="TextBox 38">
              <a:extLst>
                <a:ext uri="{FF2B5EF4-FFF2-40B4-BE49-F238E27FC236}">
                  <a16:creationId xmlns:a16="http://schemas.microsoft.com/office/drawing/2014/main" id="{C77FFBA1-F362-D3F9-58C7-CC6E18973E0F}"/>
                </a:ext>
                <a:ext uri="{C183D7F6-B498-43B3-948B-1728B52AA6E4}">
                  <adec:decorative xmlns:adec="http://schemas.microsoft.com/office/drawing/2017/decorative" val="1"/>
                </a:ext>
              </a:extLst>
            </p:cNvPr>
            <p:cNvSpPr txBox="1"/>
            <p:nvPr/>
          </p:nvSpPr>
          <p:spPr>
            <a:xfrm>
              <a:off x="6363283" y="1214920"/>
              <a:ext cx="151113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Azure Managed Prometheus</a:t>
              </a:r>
            </a:p>
          </p:txBody>
        </p:sp>
        <p:cxnSp>
          <p:nvCxnSpPr>
            <p:cNvPr id="40" name="Straight Arrow Connector 39">
              <a:extLst>
                <a:ext uri="{FF2B5EF4-FFF2-40B4-BE49-F238E27FC236}">
                  <a16:creationId xmlns:a16="http://schemas.microsoft.com/office/drawing/2014/main" id="{90C333B3-8E36-E4AB-897B-4DCE75623972}"/>
                </a:ext>
                <a:ext uri="{C183D7F6-B498-43B3-948B-1728B52AA6E4}">
                  <adec:decorative xmlns:adec="http://schemas.microsoft.com/office/drawing/2017/decorative" val="1"/>
                </a:ext>
              </a:extLst>
            </p:cNvPr>
            <p:cNvCxnSpPr>
              <a:cxnSpLocks/>
            </p:cNvCxnSpPr>
            <p:nvPr/>
          </p:nvCxnSpPr>
          <p:spPr>
            <a:xfrm>
              <a:off x="7126903" y="1698709"/>
              <a:ext cx="0" cy="491904"/>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12B325A1-364B-62CD-2717-D23496BC9E73}"/>
                </a:ext>
                <a:ext uri="{C183D7F6-B498-43B3-948B-1728B52AA6E4}">
                  <adec:decorative xmlns:adec="http://schemas.microsoft.com/office/drawing/2017/decorative" val="1"/>
                </a:ext>
              </a:extLst>
            </p:cNvPr>
            <p:cNvSpPr txBox="1"/>
            <p:nvPr/>
          </p:nvSpPr>
          <p:spPr>
            <a:xfrm>
              <a:off x="6898994" y="1795407"/>
              <a:ext cx="468975" cy="142393"/>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scrape</a:t>
              </a:r>
            </a:p>
          </p:txBody>
        </p:sp>
        <p:pic>
          <p:nvPicPr>
            <p:cNvPr id="44" name="Graphic 43">
              <a:extLst>
                <a:ext uri="{FF2B5EF4-FFF2-40B4-BE49-F238E27FC236}">
                  <a16:creationId xmlns:a16="http://schemas.microsoft.com/office/drawing/2014/main" id="{BDC41827-A46B-87C4-4D84-1CE52680A00A}"/>
                </a:ext>
                <a:ext uri="{C183D7F6-B498-43B3-948B-1728B52AA6E4}">
                  <adec:decorative xmlns:adec="http://schemas.microsoft.com/office/drawing/2017/decorative" val="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321289" y="605214"/>
              <a:ext cx="506642" cy="506642"/>
            </a:xfrm>
            <a:prstGeom prst="rect">
              <a:avLst/>
            </a:prstGeom>
          </p:spPr>
        </p:pic>
        <p:sp>
          <p:nvSpPr>
            <p:cNvPr id="45" name="TextBox 44">
              <a:extLst>
                <a:ext uri="{FF2B5EF4-FFF2-40B4-BE49-F238E27FC236}">
                  <a16:creationId xmlns:a16="http://schemas.microsoft.com/office/drawing/2014/main" id="{2D8E93BF-8518-F1D1-641A-2E6B63024706}"/>
                </a:ext>
                <a:ext uri="{C183D7F6-B498-43B3-948B-1728B52AA6E4}">
                  <adec:decorative xmlns:adec="http://schemas.microsoft.com/office/drawing/2017/decorative" val="1"/>
                </a:ext>
              </a:extLst>
            </p:cNvPr>
            <p:cNvSpPr txBox="1"/>
            <p:nvPr/>
          </p:nvSpPr>
          <p:spPr>
            <a:xfrm>
              <a:off x="8819044" y="1214920"/>
              <a:ext cx="151113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Azure Managed Grafana</a:t>
              </a:r>
            </a:p>
          </p:txBody>
        </p:sp>
        <p:cxnSp>
          <p:nvCxnSpPr>
            <p:cNvPr id="46" name="Straight Arrow Connector 45">
              <a:extLst>
                <a:ext uri="{FF2B5EF4-FFF2-40B4-BE49-F238E27FC236}">
                  <a16:creationId xmlns:a16="http://schemas.microsoft.com/office/drawing/2014/main" id="{67716C81-22F6-E6AE-99D2-159B6780B00A}"/>
                </a:ext>
                <a:ext uri="{C183D7F6-B498-43B3-948B-1728B52AA6E4}">
                  <adec:decorative xmlns:adec="http://schemas.microsoft.com/office/drawing/2017/decorative" val="1"/>
                </a:ext>
              </a:extLst>
            </p:cNvPr>
            <p:cNvCxnSpPr>
              <a:cxnSpLocks/>
            </p:cNvCxnSpPr>
            <p:nvPr/>
          </p:nvCxnSpPr>
          <p:spPr>
            <a:xfrm flipH="1">
              <a:off x="7505974" y="858535"/>
              <a:ext cx="1697232"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79131A5-676D-301A-0DA2-75CB0E3EB8AE}"/>
                </a:ext>
                <a:ext uri="{C183D7F6-B498-43B3-948B-1728B52AA6E4}">
                  <adec:decorative xmlns:adec="http://schemas.microsoft.com/office/drawing/2017/decorative" val="1"/>
                </a:ext>
              </a:extLst>
            </p:cNvPr>
            <p:cNvSpPr txBox="1"/>
            <p:nvPr/>
          </p:nvSpPr>
          <p:spPr>
            <a:xfrm>
              <a:off x="8039967" y="777926"/>
              <a:ext cx="581575" cy="161218"/>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visualize</a:t>
              </a:r>
            </a:p>
          </p:txBody>
        </p:sp>
        <p:sp>
          <p:nvSpPr>
            <p:cNvPr id="49" name="Freeform 48">
              <a:extLst>
                <a:ext uri="{FF2B5EF4-FFF2-40B4-BE49-F238E27FC236}">
                  <a16:creationId xmlns:a16="http://schemas.microsoft.com/office/drawing/2014/main" id="{834A12A4-0CE3-392F-0E38-BE6420CEB79C}"/>
                </a:ext>
                <a:ext uri="{C183D7F6-B498-43B3-948B-1728B52AA6E4}">
                  <adec:decorative xmlns:adec="http://schemas.microsoft.com/office/drawing/2017/decorative" val="1"/>
                </a:ext>
              </a:extLst>
            </p:cNvPr>
            <p:cNvSpPr/>
            <p:nvPr/>
          </p:nvSpPr>
          <p:spPr bwMode="auto">
            <a:xfrm>
              <a:off x="7552023" y="2874768"/>
              <a:ext cx="2241200" cy="210510"/>
            </a:xfrm>
            <a:custGeom>
              <a:avLst/>
              <a:gdLst>
                <a:gd name="connsiteX0" fmla="*/ 0 w 2157721"/>
                <a:gd name="connsiteY0" fmla="*/ 0 h 210510"/>
                <a:gd name="connsiteX1" fmla="*/ 2157721 w 2157721"/>
                <a:gd name="connsiteY1" fmla="*/ 0 h 210510"/>
                <a:gd name="connsiteX2" fmla="*/ 2157721 w 2157721"/>
                <a:gd name="connsiteY2" fmla="*/ 210510 h 210510"/>
              </a:gdLst>
              <a:ahLst/>
              <a:cxnLst>
                <a:cxn ang="0">
                  <a:pos x="connsiteX0" y="connsiteY0"/>
                </a:cxn>
                <a:cxn ang="0">
                  <a:pos x="connsiteX1" y="connsiteY1"/>
                </a:cxn>
                <a:cxn ang="0">
                  <a:pos x="connsiteX2" y="connsiteY2"/>
                </a:cxn>
              </a:cxnLst>
              <a:rect l="l" t="t" r="r" b="b"/>
              <a:pathLst>
                <a:path w="2157721" h="210510">
                  <a:moveTo>
                    <a:pt x="0" y="0"/>
                  </a:moveTo>
                  <a:lnTo>
                    <a:pt x="2157721" y="0"/>
                  </a:lnTo>
                  <a:lnTo>
                    <a:pt x="2157721" y="210510"/>
                  </a:lnTo>
                </a:path>
              </a:pathLst>
            </a:cu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49">
              <a:extLst>
                <a:ext uri="{FF2B5EF4-FFF2-40B4-BE49-F238E27FC236}">
                  <a16:creationId xmlns:a16="http://schemas.microsoft.com/office/drawing/2014/main" id="{93455A50-632C-B4BD-16FC-57E69ACBE2AC}"/>
                </a:ext>
                <a:ext uri="{C183D7F6-B498-43B3-948B-1728B52AA6E4}">
                  <adec:decorative xmlns:adec="http://schemas.microsoft.com/office/drawing/2017/decorative" val="1"/>
                </a:ext>
              </a:extLst>
            </p:cNvPr>
            <p:cNvSpPr/>
            <p:nvPr/>
          </p:nvSpPr>
          <p:spPr bwMode="auto">
            <a:xfrm>
              <a:off x="8170394" y="3394463"/>
              <a:ext cx="1348576" cy="934136"/>
            </a:xfrm>
            <a:custGeom>
              <a:avLst/>
              <a:gdLst>
                <a:gd name="connsiteX0" fmla="*/ 0 w 1348576"/>
                <a:gd name="connsiteY0" fmla="*/ 907822 h 907822"/>
                <a:gd name="connsiteX1" fmla="*/ 638107 w 1348576"/>
                <a:gd name="connsiteY1" fmla="*/ 907822 h 907822"/>
                <a:gd name="connsiteX2" fmla="*/ 638107 w 1348576"/>
                <a:gd name="connsiteY2" fmla="*/ 0 h 907822"/>
                <a:gd name="connsiteX3" fmla="*/ 1348576 w 1348576"/>
                <a:gd name="connsiteY3" fmla="*/ 0 h 907822"/>
              </a:gdLst>
              <a:ahLst/>
              <a:cxnLst>
                <a:cxn ang="0">
                  <a:pos x="connsiteX0" y="connsiteY0"/>
                </a:cxn>
                <a:cxn ang="0">
                  <a:pos x="connsiteX1" y="connsiteY1"/>
                </a:cxn>
                <a:cxn ang="0">
                  <a:pos x="connsiteX2" y="connsiteY2"/>
                </a:cxn>
                <a:cxn ang="0">
                  <a:pos x="connsiteX3" y="connsiteY3"/>
                </a:cxn>
              </a:cxnLst>
              <a:rect l="l" t="t" r="r" b="b"/>
              <a:pathLst>
                <a:path w="1348576" h="907822">
                  <a:moveTo>
                    <a:pt x="0" y="907822"/>
                  </a:moveTo>
                  <a:lnTo>
                    <a:pt x="638107" y="907822"/>
                  </a:lnTo>
                  <a:lnTo>
                    <a:pt x="638107" y="0"/>
                  </a:lnTo>
                  <a:lnTo>
                    <a:pt x="1348576" y="0"/>
                  </a:lnTo>
                </a:path>
              </a:pathLst>
            </a:cu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1">
              <a:extLst>
                <a:ext uri="{FF2B5EF4-FFF2-40B4-BE49-F238E27FC236}">
                  <a16:creationId xmlns:a16="http://schemas.microsoft.com/office/drawing/2014/main" id="{9916AD6D-9A7D-BA59-D38A-C899BFBABEDE}"/>
                </a:ext>
                <a:ext uri="{C183D7F6-B498-43B3-948B-1728B52AA6E4}">
                  <adec:decorative xmlns:adec="http://schemas.microsoft.com/office/drawing/2017/decorative" val="1"/>
                </a:ext>
              </a:extLst>
            </p:cNvPr>
            <p:cNvSpPr/>
            <p:nvPr/>
          </p:nvSpPr>
          <p:spPr bwMode="auto">
            <a:xfrm>
              <a:off x="8150658" y="3545767"/>
              <a:ext cx="1365287" cy="1565663"/>
            </a:xfrm>
            <a:custGeom>
              <a:avLst/>
              <a:gdLst>
                <a:gd name="connsiteX0" fmla="*/ 0 w 1328840"/>
                <a:gd name="connsiteY0" fmla="*/ 1618291 h 1618291"/>
                <a:gd name="connsiteX1" fmla="*/ 743361 w 1328840"/>
                <a:gd name="connsiteY1" fmla="*/ 1618291 h 1618291"/>
                <a:gd name="connsiteX2" fmla="*/ 743361 w 1328840"/>
                <a:gd name="connsiteY2" fmla="*/ 0 h 1618291"/>
                <a:gd name="connsiteX3" fmla="*/ 1328840 w 1328840"/>
                <a:gd name="connsiteY3" fmla="*/ 0 h 1618291"/>
              </a:gdLst>
              <a:ahLst/>
              <a:cxnLst>
                <a:cxn ang="0">
                  <a:pos x="connsiteX0" y="connsiteY0"/>
                </a:cxn>
                <a:cxn ang="0">
                  <a:pos x="connsiteX1" y="connsiteY1"/>
                </a:cxn>
                <a:cxn ang="0">
                  <a:pos x="connsiteX2" y="connsiteY2"/>
                </a:cxn>
                <a:cxn ang="0">
                  <a:pos x="connsiteX3" y="connsiteY3"/>
                </a:cxn>
              </a:cxnLst>
              <a:rect l="l" t="t" r="r" b="b"/>
              <a:pathLst>
                <a:path w="1328840" h="1618291">
                  <a:moveTo>
                    <a:pt x="0" y="1618291"/>
                  </a:moveTo>
                  <a:lnTo>
                    <a:pt x="743361" y="1618291"/>
                  </a:lnTo>
                  <a:lnTo>
                    <a:pt x="743361" y="0"/>
                  </a:lnTo>
                  <a:lnTo>
                    <a:pt x="1328840" y="0"/>
                  </a:lnTo>
                </a:path>
              </a:pathLst>
            </a:cu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2">
              <a:extLst>
                <a:ext uri="{FF2B5EF4-FFF2-40B4-BE49-F238E27FC236}">
                  <a16:creationId xmlns:a16="http://schemas.microsoft.com/office/drawing/2014/main" id="{EFBFB5DB-A3CB-AD77-97F8-A7272A636812}"/>
                </a:ext>
                <a:ext uri="{C183D7F6-B498-43B3-948B-1728B52AA6E4}">
                  <adec:decorative xmlns:adec="http://schemas.microsoft.com/office/drawing/2017/decorative" val="1"/>
                </a:ext>
              </a:extLst>
            </p:cNvPr>
            <p:cNvSpPr/>
            <p:nvPr/>
          </p:nvSpPr>
          <p:spPr bwMode="auto">
            <a:xfrm>
              <a:off x="8130925" y="5236420"/>
              <a:ext cx="1673110" cy="148727"/>
            </a:xfrm>
            <a:custGeom>
              <a:avLst/>
              <a:gdLst>
                <a:gd name="connsiteX0" fmla="*/ 1657762 w 1657762"/>
                <a:gd name="connsiteY0" fmla="*/ 348656 h 348656"/>
                <a:gd name="connsiteX1" fmla="*/ 1657762 w 1657762"/>
                <a:gd name="connsiteY1" fmla="*/ 0 h 348656"/>
                <a:gd name="connsiteX2" fmla="*/ 0 w 1657762"/>
                <a:gd name="connsiteY2" fmla="*/ 0 h 348656"/>
              </a:gdLst>
              <a:ahLst/>
              <a:cxnLst>
                <a:cxn ang="0">
                  <a:pos x="connsiteX0" y="connsiteY0"/>
                </a:cxn>
                <a:cxn ang="0">
                  <a:pos x="connsiteX1" y="connsiteY1"/>
                </a:cxn>
                <a:cxn ang="0">
                  <a:pos x="connsiteX2" y="connsiteY2"/>
                </a:cxn>
              </a:cxnLst>
              <a:rect l="l" t="t" r="r" b="b"/>
              <a:pathLst>
                <a:path w="1657762" h="348656">
                  <a:moveTo>
                    <a:pt x="1657762" y="348656"/>
                  </a:moveTo>
                  <a:lnTo>
                    <a:pt x="1657762" y="0"/>
                  </a:lnTo>
                  <a:lnTo>
                    <a:pt x="0" y="0"/>
                  </a:lnTo>
                </a:path>
              </a:pathLst>
            </a:cu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1D3DD411-AB6F-8E28-9430-DCF5D0987C81}"/>
                </a:ext>
                <a:ext uri="{C183D7F6-B498-43B3-948B-1728B52AA6E4}">
                  <adec:decorative xmlns:adec="http://schemas.microsoft.com/office/drawing/2017/decorative" val="1"/>
                </a:ext>
              </a:extLst>
            </p:cNvPr>
            <p:cNvCxnSpPr>
              <a:cxnSpLocks/>
            </p:cNvCxnSpPr>
            <p:nvPr/>
          </p:nvCxnSpPr>
          <p:spPr>
            <a:xfrm flipV="1">
              <a:off x="9804034" y="4144403"/>
              <a:ext cx="0" cy="1256478"/>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B5C72F3-3AB5-9129-7915-1F8D1F02F573}"/>
                </a:ext>
                <a:ext uri="{C183D7F6-B498-43B3-948B-1728B52AA6E4}">
                  <adec:decorative xmlns:adec="http://schemas.microsoft.com/office/drawing/2017/decorative" val="1"/>
                </a:ext>
              </a:extLst>
            </p:cNvPr>
            <p:cNvSpPr txBox="1"/>
            <p:nvPr/>
          </p:nvSpPr>
          <p:spPr>
            <a:xfrm>
              <a:off x="9293054" y="3735362"/>
              <a:ext cx="1021960" cy="3231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Federated Credential</a:t>
              </a:r>
            </a:p>
          </p:txBody>
        </p:sp>
        <p:sp>
          <p:nvSpPr>
            <p:cNvPr id="59" name="TextBox 58">
              <a:extLst>
                <a:ext uri="{FF2B5EF4-FFF2-40B4-BE49-F238E27FC236}">
                  <a16:creationId xmlns:a16="http://schemas.microsoft.com/office/drawing/2014/main" id="{2E121DDE-C558-AAA8-D297-145385EDA1AD}"/>
                </a:ext>
                <a:ext uri="{C183D7F6-B498-43B3-948B-1728B52AA6E4}">
                  <adec:decorative xmlns:adec="http://schemas.microsoft.com/office/drawing/2017/decorative" val="1"/>
                </a:ext>
              </a:extLst>
            </p:cNvPr>
            <p:cNvSpPr txBox="1"/>
            <p:nvPr/>
          </p:nvSpPr>
          <p:spPr>
            <a:xfrm>
              <a:off x="9293054" y="5998338"/>
              <a:ext cx="1021960" cy="3231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Managed Identity</a:t>
              </a:r>
            </a:p>
          </p:txBody>
        </p:sp>
        <p:sp>
          <p:nvSpPr>
            <p:cNvPr id="60" name="Freeform 59">
              <a:extLst>
                <a:ext uri="{FF2B5EF4-FFF2-40B4-BE49-F238E27FC236}">
                  <a16:creationId xmlns:a16="http://schemas.microsoft.com/office/drawing/2014/main" id="{BD4A1695-BE51-BE28-FBE2-57EB8931A746}"/>
                </a:ext>
                <a:ext uri="{C183D7F6-B498-43B3-948B-1728B52AA6E4}">
                  <adec:decorative xmlns:adec="http://schemas.microsoft.com/office/drawing/2017/decorative" val="1"/>
                </a:ext>
              </a:extLst>
            </p:cNvPr>
            <p:cNvSpPr/>
            <p:nvPr/>
          </p:nvSpPr>
          <p:spPr bwMode="auto">
            <a:xfrm rot="10800000">
              <a:off x="4900921" y="5750402"/>
              <a:ext cx="4511182" cy="406581"/>
            </a:xfrm>
            <a:custGeom>
              <a:avLst/>
              <a:gdLst>
                <a:gd name="connsiteX0" fmla="*/ 0 w 2157721"/>
                <a:gd name="connsiteY0" fmla="*/ 0 h 210510"/>
                <a:gd name="connsiteX1" fmla="*/ 2157721 w 2157721"/>
                <a:gd name="connsiteY1" fmla="*/ 0 h 210510"/>
                <a:gd name="connsiteX2" fmla="*/ 2157721 w 2157721"/>
                <a:gd name="connsiteY2" fmla="*/ 210510 h 210510"/>
              </a:gdLst>
              <a:ahLst/>
              <a:cxnLst>
                <a:cxn ang="0">
                  <a:pos x="connsiteX0" y="connsiteY0"/>
                </a:cxn>
                <a:cxn ang="0">
                  <a:pos x="connsiteX1" y="connsiteY1"/>
                </a:cxn>
                <a:cxn ang="0">
                  <a:pos x="connsiteX2" y="connsiteY2"/>
                </a:cxn>
              </a:cxnLst>
              <a:rect l="l" t="t" r="r" b="b"/>
              <a:pathLst>
                <a:path w="2157721" h="210510">
                  <a:moveTo>
                    <a:pt x="0" y="0"/>
                  </a:moveTo>
                  <a:lnTo>
                    <a:pt x="2157721" y="0"/>
                  </a:lnTo>
                  <a:lnTo>
                    <a:pt x="2157721" y="210510"/>
                  </a:lnTo>
                </a:path>
              </a:pathLst>
            </a:cu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60">
              <a:extLst>
                <a:ext uri="{FF2B5EF4-FFF2-40B4-BE49-F238E27FC236}">
                  <a16:creationId xmlns:a16="http://schemas.microsoft.com/office/drawing/2014/main" id="{AF085FF9-7EC3-D8BB-FB69-D85DBA136B7E}"/>
                </a:ext>
                <a:ext uri="{C183D7F6-B498-43B3-948B-1728B52AA6E4}">
                  <adec:decorative xmlns:adec="http://schemas.microsoft.com/office/drawing/2017/decorative" val="1"/>
                </a:ext>
              </a:extLst>
            </p:cNvPr>
            <p:cNvSpPr/>
            <p:nvPr/>
          </p:nvSpPr>
          <p:spPr bwMode="auto">
            <a:xfrm rot="5400000">
              <a:off x="9915117" y="4462475"/>
              <a:ext cx="1553894" cy="1021959"/>
            </a:xfrm>
            <a:custGeom>
              <a:avLst/>
              <a:gdLst>
                <a:gd name="connsiteX0" fmla="*/ 0 w 2157721"/>
                <a:gd name="connsiteY0" fmla="*/ 0 h 210510"/>
                <a:gd name="connsiteX1" fmla="*/ 2157721 w 2157721"/>
                <a:gd name="connsiteY1" fmla="*/ 0 h 210510"/>
                <a:gd name="connsiteX2" fmla="*/ 2157721 w 2157721"/>
                <a:gd name="connsiteY2" fmla="*/ 210510 h 210510"/>
              </a:gdLst>
              <a:ahLst/>
              <a:cxnLst>
                <a:cxn ang="0">
                  <a:pos x="connsiteX0" y="connsiteY0"/>
                </a:cxn>
                <a:cxn ang="0">
                  <a:pos x="connsiteX1" y="connsiteY1"/>
                </a:cxn>
                <a:cxn ang="0">
                  <a:pos x="connsiteX2" y="connsiteY2"/>
                </a:cxn>
              </a:cxnLst>
              <a:rect l="l" t="t" r="r" b="b"/>
              <a:pathLst>
                <a:path w="2157721" h="210510">
                  <a:moveTo>
                    <a:pt x="0" y="0"/>
                  </a:moveTo>
                  <a:lnTo>
                    <a:pt x="2157721" y="0"/>
                  </a:lnTo>
                  <a:lnTo>
                    <a:pt x="2157721" y="210510"/>
                  </a:lnTo>
                </a:path>
              </a:pathLst>
            </a:cu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62" name="Straight Arrow Connector 61">
              <a:extLst>
                <a:ext uri="{FF2B5EF4-FFF2-40B4-BE49-F238E27FC236}">
                  <a16:creationId xmlns:a16="http://schemas.microsoft.com/office/drawing/2014/main" id="{AA327E25-6E01-7411-51A5-FFBDBD40ADD5}"/>
                </a:ext>
                <a:ext uri="{C183D7F6-B498-43B3-948B-1728B52AA6E4}">
                  <adec:decorative xmlns:adec="http://schemas.microsoft.com/office/drawing/2017/decorative" val="1"/>
                </a:ext>
              </a:extLst>
            </p:cNvPr>
            <p:cNvCxnSpPr>
              <a:cxnSpLocks/>
            </p:cNvCxnSpPr>
            <p:nvPr/>
          </p:nvCxnSpPr>
          <p:spPr>
            <a:xfrm flipH="1">
              <a:off x="10097870" y="3410320"/>
              <a:ext cx="793796"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783AC93A-0399-63D6-DD78-67D43AEF649D}"/>
                </a:ext>
                <a:ext uri="{C183D7F6-B498-43B3-948B-1728B52AA6E4}">
                  <adec:decorative xmlns:adec="http://schemas.microsoft.com/office/drawing/2017/decorative" val="1"/>
                </a:ext>
              </a:extLst>
            </p:cNvPr>
            <p:cNvSpPr txBox="1"/>
            <p:nvPr/>
          </p:nvSpPr>
          <p:spPr>
            <a:xfrm>
              <a:off x="10424358" y="3337242"/>
              <a:ext cx="246645" cy="121125"/>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trust</a:t>
              </a:r>
            </a:p>
          </p:txBody>
        </p:sp>
        <p:sp>
          <p:nvSpPr>
            <p:cNvPr id="1024" name="TextBox 1023">
              <a:extLst>
                <a:ext uri="{FF2B5EF4-FFF2-40B4-BE49-F238E27FC236}">
                  <a16:creationId xmlns:a16="http://schemas.microsoft.com/office/drawing/2014/main" id="{E838CF36-4769-71F2-75F3-4F5720E0B5DF}"/>
                </a:ext>
                <a:ext uri="{C183D7F6-B498-43B3-948B-1728B52AA6E4}">
                  <adec:decorative xmlns:adec="http://schemas.microsoft.com/office/drawing/2017/decorative" val="1"/>
                </a:ext>
              </a:extLst>
            </p:cNvPr>
            <p:cNvSpPr txBox="1"/>
            <p:nvPr/>
          </p:nvSpPr>
          <p:spPr>
            <a:xfrm>
              <a:off x="10836081" y="4684319"/>
              <a:ext cx="697547" cy="400417"/>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Managed Identity Principal ID</a:t>
              </a:r>
            </a:p>
          </p:txBody>
        </p:sp>
        <p:sp>
          <p:nvSpPr>
            <p:cNvPr id="1025" name="TextBox 1024">
              <a:extLst>
                <a:ext uri="{FF2B5EF4-FFF2-40B4-BE49-F238E27FC236}">
                  <a16:creationId xmlns:a16="http://schemas.microsoft.com/office/drawing/2014/main" id="{0B4954DB-BC57-A6D3-8920-B5A30E0451DC}"/>
                </a:ext>
                <a:ext uri="{C183D7F6-B498-43B3-948B-1728B52AA6E4}">
                  <adec:decorative xmlns:adec="http://schemas.microsoft.com/office/drawing/2017/decorative" val="1"/>
                </a:ext>
              </a:extLst>
            </p:cNvPr>
            <p:cNvSpPr txBox="1"/>
            <p:nvPr/>
          </p:nvSpPr>
          <p:spPr>
            <a:xfrm>
              <a:off x="9390200" y="4295525"/>
              <a:ext cx="824628" cy="273490"/>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Managed Identity Client ID</a:t>
              </a:r>
            </a:p>
          </p:txBody>
        </p:sp>
        <p:sp>
          <p:nvSpPr>
            <p:cNvPr id="1027" name="TextBox 1026">
              <a:extLst>
                <a:ext uri="{FF2B5EF4-FFF2-40B4-BE49-F238E27FC236}">
                  <a16:creationId xmlns:a16="http://schemas.microsoft.com/office/drawing/2014/main" id="{90414E6B-1AA7-DC9C-8C0E-DAF4F2677CBB}"/>
                </a:ext>
                <a:ext uri="{C183D7F6-B498-43B3-948B-1728B52AA6E4}">
                  <adec:decorative xmlns:adec="http://schemas.microsoft.com/office/drawing/2017/decorative" val="1"/>
                </a:ext>
              </a:extLst>
            </p:cNvPr>
            <p:cNvSpPr txBox="1"/>
            <p:nvPr/>
          </p:nvSpPr>
          <p:spPr>
            <a:xfrm>
              <a:off x="8634094" y="5136265"/>
              <a:ext cx="824628" cy="273490"/>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Managed Identity Client ID</a:t>
              </a:r>
            </a:p>
          </p:txBody>
        </p:sp>
        <p:sp>
          <p:nvSpPr>
            <p:cNvPr id="1029" name="TextBox 1028">
              <a:extLst>
                <a:ext uri="{FF2B5EF4-FFF2-40B4-BE49-F238E27FC236}">
                  <a16:creationId xmlns:a16="http://schemas.microsoft.com/office/drawing/2014/main" id="{0815A1EE-93B5-BFD8-01A4-52976E9EAC6D}"/>
                </a:ext>
                <a:ext uri="{C183D7F6-B498-43B3-948B-1728B52AA6E4}">
                  <adec:decorative xmlns:adec="http://schemas.microsoft.com/office/drawing/2017/decorative" val="1"/>
                </a:ext>
              </a:extLst>
            </p:cNvPr>
            <p:cNvSpPr txBox="1"/>
            <p:nvPr/>
          </p:nvSpPr>
          <p:spPr>
            <a:xfrm>
              <a:off x="8786482" y="4598404"/>
              <a:ext cx="824628" cy="273490"/>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srgbClr val="000000"/>
                  </a:solidFill>
                  <a:effectLst/>
                  <a:uLnTx/>
                  <a:uFillTx/>
                  <a:latin typeface="Segoe UI"/>
                  <a:ea typeface="+mn-ea"/>
                  <a:cs typeface="Segoe UI" panose="020B0502040204020203" pitchFamily="34" charset="0"/>
                </a:rPr>
                <a:t>ServiceAccount</a:t>
              </a: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name</a:t>
              </a:r>
            </a:p>
          </p:txBody>
        </p:sp>
        <p:sp>
          <p:nvSpPr>
            <p:cNvPr id="1031" name="TextBox 1030">
              <a:extLst>
                <a:ext uri="{FF2B5EF4-FFF2-40B4-BE49-F238E27FC236}">
                  <a16:creationId xmlns:a16="http://schemas.microsoft.com/office/drawing/2014/main" id="{DD7E39EF-0790-10EC-9CF2-0BF4DD8A72AB}"/>
                </a:ext>
                <a:ext uri="{C183D7F6-B498-43B3-948B-1728B52AA6E4}">
                  <adec:decorative xmlns:adec="http://schemas.microsoft.com/office/drawing/2017/decorative" val="1"/>
                </a:ext>
              </a:extLst>
            </p:cNvPr>
            <p:cNvSpPr txBox="1"/>
            <p:nvPr/>
          </p:nvSpPr>
          <p:spPr>
            <a:xfrm>
              <a:off x="8856432" y="3213667"/>
              <a:ext cx="555671" cy="273490"/>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Namespace name</a:t>
              </a:r>
            </a:p>
          </p:txBody>
        </p:sp>
        <p:sp>
          <p:nvSpPr>
            <p:cNvPr id="1033" name="TextBox 1032">
              <a:extLst>
                <a:ext uri="{FF2B5EF4-FFF2-40B4-BE49-F238E27FC236}">
                  <a16:creationId xmlns:a16="http://schemas.microsoft.com/office/drawing/2014/main" id="{575C77C3-CD5A-9147-FB48-D957D76D0E46}"/>
                </a:ext>
                <a:ext uri="{C183D7F6-B498-43B3-948B-1728B52AA6E4}">
                  <adec:decorative xmlns:adec="http://schemas.microsoft.com/office/drawing/2017/decorative" val="1"/>
                </a:ext>
              </a:extLst>
            </p:cNvPr>
            <p:cNvSpPr txBox="1"/>
            <p:nvPr/>
          </p:nvSpPr>
          <p:spPr>
            <a:xfrm>
              <a:off x="8742108" y="2728800"/>
              <a:ext cx="831527" cy="273490"/>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OIDC Issuer URL</a:t>
              </a:r>
            </a:p>
          </p:txBody>
        </p:sp>
        <p:sp>
          <p:nvSpPr>
            <p:cNvPr id="1035" name="TextBox 1034">
              <a:extLst>
                <a:ext uri="{FF2B5EF4-FFF2-40B4-BE49-F238E27FC236}">
                  <a16:creationId xmlns:a16="http://schemas.microsoft.com/office/drawing/2014/main" id="{4A27620B-F4D6-D8AE-7886-5958C7DD51D4}"/>
                </a:ext>
                <a:ext uri="{C183D7F6-B498-43B3-948B-1728B52AA6E4}">
                  <adec:decorative xmlns:adec="http://schemas.microsoft.com/office/drawing/2017/decorative" val="1"/>
                </a:ext>
              </a:extLst>
            </p:cNvPr>
            <p:cNvSpPr txBox="1"/>
            <p:nvPr/>
          </p:nvSpPr>
          <p:spPr>
            <a:xfrm>
              <a:off x="6371475" y="6054541"/>
              <a:ext cx="1570074" cy="186797"/>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Cognitive Services OpenAI User</a:t>
              </a:r>
            </a:p>
          </p:txBody>
        </p:sp>
        <p:grpSp>
          <p:nvGrpSpPr>
            <p:cNvPr id="16" name="Graphic 12">
              <a:extLst>
                <a:ext uri="{FF2B5EF4-FFF2-40B4-BE49-F238E27FC236}">
                  <a16:creationId xmlns:a16="http://schemas.microsoft.com/office/drawing/2014/main" id="{02FE92B5-E0DF-92A3-1E1E-8984E7479604}"/>
                </a:ext>
                <a:ext uri="{C183D7F6-B498-43B3-948B-1728B52AA6E4}">
                  <adec:decorative xmlns:adec="http://schemas.microsoft.com/office/drawing/2017/decorative" val="1"/>
                </a:ext>
              </a:extLst>
            </p:cNvPr>
            <p:cNvGrpSpPr/>
            <p:nvPr/>
          </p:nvGrpSpPr>
          <p:grpSpPr>
            <a:xfrm>
              <a:off x="4403094" y="605214"/>
              <a:ext cx="333005" cy="333930"/>
              <a:chOff x="5132408" y="2465410"/>
              <a:chExt cx="1039791" cy="1042678"/>
            </a:xfrm>
          </p:grpSpPr>
          <p:grpSp>
            <p:nvGrpSpPr>
              <p:cNvPr id="17" name="Graphic 12">
                <a:extLst>
                  <a:ext uri="{FF2B5EF4-FFF2-40B4-BE49-F238E27FC236}">
                    <a16:creationId xmlns:a16="http://schemas.microsoft.com/office/drawing/2014/main" id="{90135A41-F0C1-B833-C90F-1804CB62CE0C}"/>
                  </a:ext>
                </a:extLst>
              </p:cNvPr>
              <p:cNvGrpSpPr/>
              <p:nvPr/>
            </p:nvGrpSpPr>
            <p:grpSpPr>
              <a:xfrm>
                <a:off x="5132408" y="2465410"/>
                <a:ext cx="251257" cy="1042678"/>
                <a:chOff x="5132408" y="2465410"/>
                <a:chExt cx="251257" cy="1042678"/>
              </a:xfrm>
            </p:grpSpPr>
            <p:sp>
              <p:nvSpPr>
                <p:cNvPr id="18" name="Freeform 17">
                  <a:extLst>
                    <a:ext uri="{FF2B5EF4-FFF2-40B4-BE49-F238E27FC236}">
                      <a16:creationId xmlns:a16="http://schemas.microsoft.com/office/drawing/2014/main" id="{172A3B17-D6E5-D0B5-3410-4C1D62268936}"/>
                    </a:ext>
                  </a:extLst>
                </p:cNvPr>
                <p:cNvSpPr/>
                <p:nvPr/>
              </p:nvSpPr>
              <p:spPr>
                <a:xfrm>
                  <a:off x="5132408" y="2465578"/>
                  <a:ext cx="251257" cy="1042510"/>
                </a:xfrm>
                <a:custGeom>
                  <a:avLst/>
                  <a:gdLst>
                    <a:gd name="connsiteX0" fmla="*/ 0 w 251257"/>
                    <a:gd name="connsiteY0" fmla="*/ 916147 h 1042510"/>
                    <a:gd name="connsiteX1" fmla="*/ 4893 w 251257"/>
                    <a:gd name="connsiteY1" fmla="*/ 925245 h 1042510"/>
                    <a:gd name="connsiteX2" fmla="*/ 75844 w 251257"/>
                    <a:gd name="connsiteY2" fmla="*/ 967486 h 1042510"/>
                    <a:gd name="connsiteX3" fmla="*/ 195726 w 251257"/>
                    <a:gd name="connsiteY3" fmla="*/ 1040922 h 1042510"/>
                    <a:gd name="connsiteX4" fmla="*/ 209793 w 251257"/>
                    <a:gd name="connsiteY4" fmla="*/ 1037023 h 1042510"/>
                    <a:gd name="connsiteX5" fmla="*/ 250162 w 251257"/>
                    <a:gd name="connsiteY5" fmla="*/ 964237 h 1042510"/>
                    <a:gd name="connsiteX6" fmla="*/ 246492 w 251257"/>
                    <a:gd name="connsiteY6" fmla="*/ 950590 h 1042510"/>
                    <a:gd name="connsiteX7" fmla="*/ 105814 w 251257"/>
                    <a:gd name="connsiteY7" fmla="*/ 866107 h 1042510"/>
                    <a:gd name="connsiteX8" fmla="*/ 100921 w 251257"/>
                    <a:gd name="connsiteY8" fmla="*/ 857008 h 1042510"/>
                    <a:gd name="connsiteX9" fmla="*/ 100921 w 251257"/>
                    <a:gd name="connsiteY9" fmla="*/ 186343 h 1042510"/>
                    <a:gd name="connsiteX10" fmla="*/ 105814 w 251257"/>
                    <a:gd name="connsiteY10" fmla="*/ 177244 h 1042510"/>
                    <a:gd name="connsiteX11" fmla="*/ 246492 w 251257"/>
                    <a:gd name="connsiteY11" fmla="*/ 92761 h 1042510"/>
                    <a:gd name="connsiteX12" fmla="*/ 250162 w 251257"/>
                    <a:gd name="connsiteY12" fmla="*/ 79114 h 1042510"/>
                    <a:gd name="connsiteX13" fmla="*/ 209793 w 251257"/>
                    <a:gd name="connsiteY13" fmla="*/ 6329 h 1042510"/>
                    <a:gd name="connsiteX14" fmla="*/ 195726 w 251257"/>
                    <a:gd name="connsiteY14" fmla="*/ 1130 h 1042510"/>
                    <a:gd name="connsiteX15" fmla="*/ 195726 w 251257"/>
                    <a:gd name="connsiteY15" fmla="*/ 1130 h 1042510"/>
                    <a:gd name="connsiteX16" fmla="*/ 78290 w 251257"/>
                    <a:gd name="connsiteY16" fmla="*/ 73265 h 1042510"/>
                    <a:gd name="connsiteX17" fmla="*/ 4893 w 251257"/>
                    <a:gd name="connsiteY17" fmla="*/ 116807 h 1042510"/>
                    <a:gd name="connsiteX18" fmla="*/ 0 w 251257"/>
                    <a:gd name="connsiteY18" fmla="*/ 125905 h 1042510"/>
                    <a:gd name="connsiteX19" fmla="*/ 0 w 251257"/>
                    <a:gd name="connsiteY19" fmla="*/ 916147 h 10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257" h="1042510">
                      <a:moveTo>
                        <a:pt x="0" y="916147"/>
                      </a:moveTo>
                      <a:cubicBezTo>
                        <a:pt x="0" y="920046"/>
                        <a:pt x="1835" y="923295"/>
                        <a:pt x="4893" y="925245"/>
                      </a:cubicBezTo>
                      <a:lnTo>
                        <a:pt x="75844" y="967486"/>
                      </a:lnTo>
                      <a:lnTo>
                        <a:pt x="195726" y="1040922"/>
                      </a:lnTo>
                      <a:cubicBezTo>
                        <a:pt x="200619" y="1044171"/>
                        <a:pt x="206735" y="1042222"/>
                        <a:pt x="209793" y="1037023"/>
                      </a:cubicBezTo>
                      <a:lnTo>
                        <a:pt x="250162" y="964237"/>
                      </a:lnTo>
                      <a:cubicBezTo>
                        <a:pt x="252608" y="959688"/>
                        <a:pt x="250773" y="953189"/>
                        <a:pt x="246492" y="950590"/>
                      </a:cubicBezTo>
                      <a:lnTo>
                        <a:pt x="105814" y="866107"/>
                      </a:lnTo>
                      <a:cubicBezTo>
                        <a:pt x="105814" y="866107"/>
                        <a:pt x="100921" y="860908"/>
                        <a:pt x="100921" y="857008"/>
                      </a:cubicBezTo>
                      <a:lnTo>
                        <a:pt x="100921" y="186343"/>
                      </a:lnTo>
                      <a:cubicBezTo>
                        <a:pt x="100921" y="182443"/>
                        <a:pt x="102756" y="179194"/>
                        <a:pt x="105814" y="177244"/>
                      </a:cubicBezTo>
                      <a:lnTo>
                        <a:pt x="246492" y="92761"/>
                      </a:lnTo>
                      <a:cubicBezTo>
                        <a:pt x="250773" y="90162"/>
                        <a:pt x="252608" y="83663"/>
                        <a:pt x="250162" y="79114"/>
                      </a:cubicBezTo>
                      <a:lnTo>
                        <a:pt x="209793" y="6329"/>
                      </a:lnTo>
                      <a:cubicBezTo>
                        <a:pt x="207347" y="480"/>
                        <a:pt x="201230" y="-1470"/>
                        <a:pt x="195726" y="1130"/>
                      </a:cubicBezTo>
                      <a:cubicBezTo>
                        <a:pt x="195726" y="1130"/>
                        <a:pt x="195726" y="1130"/>
                        <a:pt x="195726" y="1130"/>
                      </a:cubicBezTo>
                      <a:lnTo>
                        <a:pt x="78290" y="73265"/>
                      </a:lnTo>
                      <a:lnTo>
                        <a:pt x="4893" y="116807"/>
                      </a:lnTo>
                      <a:cubicBezTo>
                        <a:pt x="4893" y="116807"/>
                        <a:pt x="0" y="122006"/>
                        <a:pt x="0" y="125905"/>
                      </a:cubicBezTo>
                      <a:cubicBezTo>
                        <a:pt x="0" y="125905"/>
                        <a:pt x="0" y="916147"/>
                        <a:pt x="0" y="916147"/>
                      </a:cubicBezTo>
                      <a:close/>
                    </a:path>
                  </a:pathLst>
                </a:custGeom>
                <a:solidFill>
                  <a:srgbClr val="949494"/>
                </a:solidFill>
                <a:ln w="610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18">
                  <a:extLst>
                    <a:ext uri="{FF2B5EF4-FFF2-40B4-BE49-F238E27FC236}">
                      <a16:creationId xmlns:a16="http://schemas.microsoft.com/office/drawing/2014/main" id="{045371D3-6B70-69CA-C280-5D8FB966FE98}"/>
                    </a:ext>
                  </a:extLst>
                </p:cNvPr>
                <p:cNvSpPr/>
                <p:nvPr/>
              </p:nvSpPr>
              <p:spPr>
                <a:xfrm>
                  <a:off x="5132408" y="2465410"/>
                  <a:ext cx="249646" cy="181311"/>
                </a:xfrm>
                <a:custGeom>
                  <a:avLst/>
                  <a:gdLst>
                    <a:gd name="connsiteX0" fmla="*/ 100309 w 249646"/>
                    <a:gd name="connsiteY0" fmla="*/ 181311 h 181311"/>
                    <a:gd name="connsiteX1" fmla="*/ 103979 w 249646"/>
                    <a:gd name="connsiteY1" fmla="*/ 177412 h 181311"/>
                    <a:gd name="connsiteX2" fmla="*/ 244657 w 249646"/>
                    <a:gd name="connsiteY2" fmla="*/ 92929 h 181311"/>
                    <a:gd name="connsiteX3" fmla="*/ 248938 w 249646"/>
                    <a:gd name="connsiteY3" fmla="*/ 81231 h 181311"/>
                    <a:gd name="connsiteX4" fmla="*/ 248327 w 249646"/>
                    <a:gd name="connsiteY4" fmla="*/ 79282 h 181311"/>
                    <a:gd name="connsiteX5" fmla="*/ 207958 w 249646"/>
                    <a:gd name="connsiteY5" fmla="*/ 6496 h 181311"/>
                    <a:gd name="connsiteX6" fmla="*/ 196337 w 249646"/>
                    <a:gd name="connsiteY6" fmla="*/ 647 h 181311"/>
                    <a:gd name="connsiteX7" fmla="*/ 194502 w 249646"/>
                    <a:gd name="connsiteY7" fmla="*/ 1297 h 181311"/>
                    <a:gd name="connsiteX8" fmla="*/ 76455 w 249646"/>
                    <a:gd name="connsiteY8" fmla="*/ 73433 h 181311"/>
                    <a:gd name="connsiteX9" fmla="*/ 3670 w 249646"/>
                    <a:gd name="connsiteY9" fmla="*/ 116974 h 181311"/>
                    <a:gd name="connsiteX10" fmla="*/ 0 w 249646"/>
                    <a:gd name="connsiteY10" fmla="*/ 120873 h 181311"/>
                    <a:gd name="connsiteX11" fmla="*/ 55048 w 249646"/>
                    <a:gd name="connsiteY11" fmla="*/ 154017 h 181311"/>
                    <a:gd name="connsiteX12" fmla="*/ 100309 w 249646"/>
                    <a:gd name="connsiteY12" fmla="*/ 181311 h 18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9646" h="181311">
                      <a:moveTo>
                        <a:pt x="100309" y="181311"/>
                      </a:moveTo>
                      <a:lnTo>
                        <a:pt x="103979" y="177412"/>
                      </a:lnTo>
                      <a:lnTo>
                        <a:pt x="244657" y="92929"/>
                      </a:lnTo>
                      <a:cubicBezTo>
                        <a:pt x="248938" y="90979"/>
                        <a:pt x="250773" y="85780"/>
                        <a:pt x="248938" y="81231"/>
                      </a:cubicBezTo>
                      <a:cubicBezTo>
                        <a:pt x="248938" y="81231"/>
                        <a:pt x="248938" y="79931"/>
                        <a:pt x="248327" y="79282"/>
                      </a:cubicBezTo>
                      <a:lnTo>
                        <a:pt x="207958" y="6496"/>
                      </a:lnTo>
                      <a:cubicBezTo>
                        <a:pt x="206123" y="1297"/>
                        <a:pt x="201230" y="-1302"/>
                        <a:pt x="196337" y="647"/>
                      </a:cubicBezTo>
                      <a:cubicBezTo>
                        <a:pt x="195726" y="647"/>
                        <a:pt x="195114" y="647"/>
                        <a:pt x="194502" y="1297"/>
                      </a:cubicBezTo>
                      <a:lnTo>
                        <a:pt x="76455" y="73433"/>
                      </a:lnTo>
                      <a:lnTo>
                        <a:pt x="3670" y="116974"/>
                      </a:lnTo>
                      <a:cubicBezTo>
                        <a:pt x="3670" y="116974"/>
                        <a:pt x="612" y="116974"/>
                        <a:pt x="0" y="120873"/>
                      </a:cubicBezTo>
                      <a:lnTo>
                        <a:pt x="55048" y="154017"/>
                      </a:lnTo>
                      <a:lnTo>
                        <a:pt x="100309" y="181311"/>
                      </a:lnTo>
                      <a:close/>
                    </a:path>
                  </a:pathLst>
                </a:custGeom>
                <a:solidFill>
                  <a:srgbClr val="A3A3A3"/>
                </a:solidFill>
                <a:ln w="610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19">
                  <a:extLst>
                    <a:ext uri="{FF2B5EF4-FFF2-40B4-BE49-F238E27FC236}">
                      <a16:creationId xmlns:a16="http://schemas.microsoft.com/office/drawing/2014/main" id="{2D24663E-81AF-D861-17F5-2DD483BE3C1E}"/>
                    </a:ext>
                  </a:extLst>
                </p:cNvPr>
                <p:cNvSpPr/>
                <p:nvPr/>
              </p:nvSpPr>
              <p:spPr>
                <a:xfrm>
                  <a:off x="5133019" y="3324536"/>
                  <a:ext cx="250258" cy="181169"/>
                </a:xfrm>
                <a:custGeom>
                  <a:avLst/>
                  <a:gdLst>
                    <a:gd name="connsiteX0" fmla="*/ 244045 w 250258"/>
                    <a:gd name="connsiteY0" fmla="*/ 90332 h 181169"/>
                    <a:gd name="connsiteX1" fmla="*/ 103368 w 250258"/>
                    <a:gd name="connsiteY1" fmla="*/ 5849 h 181169"/>
                    <a:gd name="connsiteX2" fmla="*/ 99086 w 250258"/>
                    <a:gd name="connsiteY2" fmla="*/ 0 h 181169"/>
                    <a:gd name="connsiteX3" fmla="*/ 0 w 250258"/>
                    <a:gd name="connsiteY3" fmla="*/ 64987 h 181169"/>
                    <a:gd name="connsiteX4" fmla="*/ 3058 w 250258"/>
                    <a:gd name="connsiteY4" fmla="*/ 64987 h 181169"/>
                    <a:gd name="connsiteX5" fmla="*/ 73397 w 250258"/>
                    <a:gd name="connsiteY5" fmla="*/ 107229 h 181169"/>
                    <a:gd name="connsiteX6" fmla="*/ 195726 w 250258"/>
                    <a:gd name="connsiteY6" fmla="*/ 179364 h 181169"/>
                    <a:gd name="connsiteX7" fmla="*/ 208570 w 250258"/>
                    <a:gd name="connsiteY7" fmla="*/ 176765 h 181169"/>
                    <a:gd name="connsiteX8" fmla="*/ 209182 w 250258"/>
                    <a:gd name="connsiteY8" fmla="*/ 175465 h 181169"/>
                    <a:gd name="connsiteX9" fmla="*/ 249550 w 250258"/>
                    <a:gd name="connsiteY9" fmla="*/ 102679 h 181169"/>
                    <a:gd name="connsiteX10" fmla="*/ 245269 w 250258"/>
                    <a:gd name="connsiteY10" fmla="*/ 90982 h 181169"/>
                    <a:gd name="connsiteX11" fmla="*/ 244045 w 250258"/>
                    <a:gd name="connsiteY11" fmla="*/ 90982 h 18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0258" h="181169">
                      <a:moveTo>
                        <a:pt x="244045" y="90332"/>
                      </a:moveTo>
                      <a:lnTo>
                        <a:pt x="103368" y="5849"/>
                      </a:lnTo>
                      <a:cubicBezTo>
                        <a:pt x="103368" y="5849"/>
                        <a:pt x="100309" y="2599"/>
                        <a:pt x="99086" y="0"/>
                      </a:cubicBezTo>
                      <a:lnTo>
                        <a:pt x="0" y="64987"/>
                      </a:lnTo>
                      <a:lnTo>
                        <a:pt x="3058" y="64987"/>
                      </a:lnTo>
                      <a:lnTo>
                        <a:pt x="73397" y="107229"/>
                      </a:lnTo>
                      <a:lnTo>
                        <a:pt x="195726" y="179364"/>
                      </a:lnTo>
                      <a:cubicBezTo>
                        <a:pt x="200007" y="182614"/>
                        <a:pt x="205512" y="181314"/>
                        <a:pt x="208570" y="176765"/>
                      </a:cubicBezTo>
                      <a:cubicBezTo>
                        <a:pt x="208570" y="176765"/>
                        <a:pt x="208570" y="176115"/>
                        <a:pt x="209182" y="175465"/>
                      </a:cubicBezTo>
                      <a:lnTo>
                        <a:pt x="249550" y="102679"/>
                      </a:lnTo>
                      <a:cubicBezTo>
                        <a:pt x="251385" y="98130"/>
                        <a:pt x="249550" y="92931"/>
                        <a:pt x="245269" y="90982"/>
                      </a:cubicBezTo>
                      <a:cubicBezTo>
                        <a:pt x="245269" y="90982"/>
                        <a:pt x="244657" y="90982"/>
                        <a:pt x="244045" y="90982"/>
                      </a:cubicBezTo>
                      <a:close/>
                    </a:path>
                  </a:pathLst>
                </a:custGeom>
                <a:solidFill>
                  <a:srgbClr val="A3A3A3"/>
                </a:solidFill>
                <a:ln w="610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1" name="Freeform 20">
                <a:extLst>
                  <a:ext uri="{FF2B5EF4-FFF2-40B4-BE49-F238E27FC236}">
                    <a16:creationId xmlns:a16="http://schemas.microsoft.com/office/drawing/2014/main" id="{BCA62802-4A1A-E162-9B8A-3283C060E92A}"/>
                  </a:ext>
                </a:extLst>
              </p:cNvPr>
              <p:cNvSpPr/>
              <p:nvPr/>
            </p:nvSpPr>
            <p:spPr>
              <a:xfrm>
                <a:off x="5920942" y="2465578"/>
                <a:ext cx="251257" cy="1042510"/>
              </a:xfrm>
              <a:custGeom>
                <a:avLst/>
                <a:gdLst>
                  <a:gd name="connsiteX0" fmla="*/ 251258 w 251257"/>
                  <a:gd name="connsiteY0" fmla="*/ 916147 h 1042510"/>
                  <a:gd name="connsiteX1" fmla="*/ 246364 w 251257"/>
                  <a:gd name="connsiteY1" fmla="*/ 925245 h 1042510"/>
                  <a:gd name="connsiteX2" fmla="*/ 175414 w 251257"/>
                  <a:gd name="connsiteY2" fmla="*/ 967486 h 1042510"/>
                  <a:gd name="connsiteX3" fmla="*/ 55532 w 251257"/>
                  <a:gd name="connsiteY3" fmla="*/ 1040922 h 1042510"/>
                  <a:gd name="connsiteX4" fmla="*/ 41464 w 251257"/>
                  <a:gd name="connsiteY4" fmla="*/ 1037023 h 1042510"/>
                  <a:gd name="connsiteX5" fmla="*/ 1096 w 251257"/>
                  <a:gd name="connsiteY5" fmla="*/ 964237 h 1042510"/>
                  <a:gd name="connsiteX6" fmla="*/ 4766 w 251257"/>
                  <a:gd name="connsiteY6" fmla="*/ 950590 h 1042510"/>
                  <a:gd name="connsiteX7" fmla="*/ 145443 w 251257"/>
                  <a:gd name="connsiteY7" fmla="*/ 866107 h 1042510"/>
                  <a:gd name="connsiteX8" fmla="*/ 150337 w 251257"/>
                  <a:gd name="connsiteY8" fmla="*/ 857008 h 1042510"/>
                  <a:gd name="connsiteX9" fmla="*/ 150337 w 251257"/>
                  <a:gd name="connsiteY9" fmla="*/ 186343 h 1042510"/>
                  <a:gd name="connsiteX10" fmla="*/ 145443 w 251257"/>
                  <a:gd name="connsiteY10" fmla="*/ 177244 h 1042510"/>
                  <a:gd name="connsiteX11" fmla="*/ 4766 w 251257"/>
                  <a:gd name="connsiteY11" fmla="*/ 92761 h 1042510"/>
                  <a:gd name="connsiteX12" fmla="*/ 1096 w 251257"/>
                  <a:gd name="connsiteY12" fmla="*/ 79114 h 1042510"/>
                  <a:gd name="connsiteX13" fmla="*/ 41464 w 251257"/>
                  <a:gd name="connsiteY13" fmla="*/ 6329 h 1042510"/>
                  <a:gd name="connsiteX14" fmla="*/ 55532 w 251257"/>
                  <a:gd name="connsiteY14" fmla="*/ 1130 h 1042510"/>
                  <a:gd name="connsiteX15" fmla="*/ 55532 w 251257"/>
                  <a:gd name="connsiteY15" fmla="*/ 1130 h 1042510"/>
                  <a:gd name="connsiteX16" fmla="*/ 172967 w 251257"/>
                  <a:gd name="connsiteY16" fmla="*/ 71966 h 1042510"/>
                  <a:gd name="connsiteX17" fmla="*/ 246364 w 251257"/>
                  <a:gd name="connsiteY17" fmla="*/ 115507 h 1042510"/>
                  <a:gd name="connsiteX18" fmla="*/ 251258 w 251257"/>
                  <a:gd name="connsiteY18" fmla="*/ 124605 h 1042510"/>
                  <a:gd name="connsiteX19" fmla="*/ 251258 w 251257"/>
                  <a:gd name="connsiteY19" fmla="*/ 916147 h 1042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1257" h="1042510">
                    <a:moveTo>
                      <a:pt x="251258" y="916147"/>
                    </a:moveTo>
                    <a:cubicBezTo>
                      <a:pt x="251258" y="920046"/>
                      <a:pt x="249423" y="923295"/>
                      <a:pt x="246364" y="925245"/>
                    </a:cubicBezTo>
                    <a:lnTo>
                      <a:pt x="175414" y="967486"/>
                    </a:lnTo>
                    <a:lnTo>
                      <a:pt x="55532" y="1040922"/>
                    </a:lnTo>
                    <a:cubicBezTo>
                      <a:pt x="50639" y="1044171"/>
                      <a:pt x="44522" y="1042222"/>
                      <a:pt x="41464" y="1037023"/>
                    </a:cubicBezTo>
                    <a:lnTo>
                      <a:pt x="1096" y="964237"/>
                    </a:lnTo>
                    <a:cubicBezTo>
                      <a:pt x="-1351" y="959688"/>
                      <a:pt x="484" y="953189"/>
                      <a:pt x="4766" y="950590"/>
                    </a:cubicBezTo>
                    <a:lnTo>
                      <a:pt x="145443" y="866107"/>
                    </a:lnTo>
                    <a:cubicBezTo>
                      <a:pt x="145443" y="866107"/>
                      <a:pt x="150337" y="860908"/>
                      <a:pt x="150337" y="857008"/>
                    </a:cubicBezTo>
                    <a:lnTo>
                      <a:pt x="150337" y="186343"/>
                    </a:lnTo>
                    <a:cubicBezTo>
                      <a:pt x="150337" y="182443"/>
                      <a:pt x="148502" y="179194"/>
                      <a:pt x="145443" y="177244"/>
                    </a:cubicBezTo>
                    <a:lnTo>
                      <a:pt x="4766" y="92761"/>
                    </a:lnTo>
                    <a:cubicBezTo>
                      <a:pt x="484" y="90162"/>
                      <a:pt x="-1351" y="83663"/>
                      <a:pt x="1096" y="79114"/>
                    </a:cubicBezTo>
                    <a:lnTo>
                      <a:pt x="41464" y="6329"/>
                    </a:lnTo>
                    <a:cubicBezTo>
                      <a:pt x="43911" y="480"/>
                      <a:pt x="50027" y="-1470"/>
                      <a:pt x="55532" y="1130"/>
                    </a:cubicBezTo>
                    <a:cubicBezTo>
                      <a:pt x="55532" y="1130"/>
                      <a:pt x="55532" y="1130"/>
                      <a:pt x="55532" y="1130"/>
                    </a:cubicBezTo>
                    <a:lnTo>
                      <a:pt x="172967" y="71966"/>
                    </a:lnTo>
                    <a:lnTo>
                      <a:pt x="246364" y="115507"/>
                    </a:lnTo>
                    <a:cubicBezTo>
                      <a:pt x="246364" y="115507"/>
                      <a:pt x="251258" y="120706"/>
                      <a:pt x="251258" y="124605"/>
                    </a:cubicBezTo>
                    <a:lnTo>
                      <a:pt x="251258" y="916147"/>
                    </a:lnTo>
                    <a:close/>
                  </a:path>
                </a:pathLst>
              </a:custGeom>
              <a:solidFill>
                <a:srgbClr val="949494"/>
              </a:solidFill>
              <a:ln w="610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21">
                <a:extLst>
                  <a:ext uri="{FF2B5EF4-FFF2-40B4-BE49-F238E27FC236}">
                    <a16:creationId xmlns:a16="http://schemas.microsoft.com/office/drawing/2014/main" id="{00A8F076-1D8B-DF94-77CD-CF75BFB1FD2B}"/>
                  </a:ext>
                </a:extLst>
              </p:cNvPr>
              <p:cNvSpPr/>
              <p:nvPr/>
            </p:nvSpPr>
            <p:spPr>
              <a:xfrm>
                <a:off x="5922553" y="2465410"/>
                <a:ext cx="249646" cy="181311"/>
              </a:xfrm>
              <a:custGeom>
                <a:avLst/>
                <a:gdLst>
                  <a:gd name="connsiteX0" fmla="*/ 149338 w 249646"/>
                  <a:gd name="connsiteY0" fmla="*/ 181311 h 181311"/>
                  <a:gd name="connsiteX1" fmla="*/ 145668 w 249646"/>
                  <a:gd name="connsiteY1" fmla="*/ 177412 h 181311"/>
                  <a:gd name="connsiteX2" fmla="*/ 4990 w 249646"/>
                  <a:gd name="connsiteY2" fmla="*/ 92929 h 181311"/>
                  <a:gd name="connsiteX3" fmla="*/ 709 w 249646"/>
                  <a:gd name="connsiteY3" fmla="*/ 81231 h 181311"/>
                  <a:gd name="connsiteX4" fmla="*/ 1320 w 249646"/>
                  <a:gd name="connsiteY4" fmla="*/ 79282 h 181311"/>
                  <a:gd name="connsiteX5" fmla="*/ 41689 w 249646"/>
                  <a:gd name="connsiteY5" fmla="*/ 6496 h 181311"/>
                  <a:gd name="connsiteX6" fmla="*/ 53310 w 249646"/>
                  <a:gd name="connsiteY6" fmla="*/ 647 h 181311"/>
                  <a:gd name="connsiteX7" fmla="*/ 55145 w 249646"/>
                  <a:gd name="connsiteY7" fmla="*/ 1297 h 181311"/>
                  <a:gd name="connsiteX8" fmla="*/ 173192 w 249646"/>
                  <a:gd name="connsiteY8" fmla="*/ 72133 h 181311"/>
                  <a:gd name="connsiteX9" fmla="*/ 245977 w 249646"/>
                  <a:gd name="connsiteY9" fmla="*/ 115674 h 181311"/>
                  <a:gd name="connsiteX10" fmla="*/ 249647 w 249646"/>
                  <a:gd name="connsiteY10" fmla="*/ 119574 h 181311"/>
                  <a:gd name="connsiteX11" fmla="*/ 194599 w 249646"/>
                  <a:gd name="connsiteY11" fmla="*/ 152717 h 181311"/>
                  <a:gd name="connsiteX12" fmla="*/ 149338 w 249646"/>
                  <a:gd name="connsiteY12" fmla="*/ 181311 h 181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9646" h="181311">
                    <a:moveTo>
                      <a:pt x="149338" y="181311"/>
                    </a:moveTo>
                    <a:lnTo>
                      <a:pt x="145668" y="177412"/>
                    </a:lnTo>
                    <a:lnTo>
                      <a:pt x="4990" y="92929"/>
                    </a:lnTo>
                    <a:cubicBezTo>
                      <a:pt x="709" y="90979"/>
                      <a:pt x="-1126" y="85780"/>
                      <a:pt x="709" y="81231"/>
                    </a:cubicBezTo>
                    <a:cubicBezTo>
                      <a:pt x="709" y="81231"/>
                      <a:pt x="709" y="79931"/>
                      <a:pt x="1320" y="79282"/>
                    </a:cubicBezTo>
                    <a:lnTo>
                      <a:pt x="41689" y="6496"/>
                    </a:lnTo>
                    <a:cubicBezTo>
                      <a:pt x="43523" y="1297"/>
                      <a:pt x="48417" y="-1302"/>
                      <a:pt x="53310" y="647"/>
                    </a:cubicBezTo>
                    <a:cubicBezTo>
                      <a:pt x="53921" y="647"/>
                      <a:pt x="54533" y="647"/>
                      <a:pt x="55145" y="1297"/>
                    </a:cubicBezTo>
                    <a:lnTo>
                      <a:pt x="173192" y="72133"/>
                    </a:lnTo>
                    <a:lnTo>
                      <a:pt x="245977" y="115674"/>
                    </a:lnTo>
                    <a:lnTo>
                      <a:pt x="249647" y="119574"/>
                    </a:lnTo>
                    <a:lnTo>
                      <a:pt x="194599" y="152717"/>
                    </a:lnTo>
                    <a:lnTo>
                      <a:pt x="149338" y="181311"/>
                    </a:lnTo>
                    <a:close/>
                  </a:path>
                </a:pathLst>
              </a:custGeom>
              <a:solidFill>
                <a:srgbClr val="A3A3A3"/>
              </a:solidFill>
              <a:ln w="610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22">
                <a:extLst>
                  <a:ext uri="{FF2B5EF4-FFF2-40B4-BE49-F238E27FC236}">
                    <a16:creationId xmlns:a16="http://schemas.microsoft.com/office/drawing/2014/main" id="{F12B0CFA-4DB2-D649-4795-B3310DA1A073}"/>
                  </a:ext>
                </a:extLst>
              </p:cNvPr>
              <p:cNvSpPr/>
              <p:nvPr/>
            </p:nvSpPr>
            <p:spPr>
              <a:xfrm>
                <a:off x="5923823" y="3324536"/>
                <a:ext cx="247764" cy="181169"/>
              </a:xfrm>
              <a:custGeom>
                <a:avLst/>
                <a:gdLst>
                  <a:gd name="connsiteX0" fmla="*/ 3719 w 247764"/>
                  <a:gd name="connsiteY0" fmla="*/ 90332 h 181169"/>
                  <a:gd name="connsiteX1" fmla="*/ 144397 w 247764"/>
                  <a:gd name="connsiteY1" fmla="*/ 5849 h 181169"/>
                  <a:gd name="connsiteX2" fmla="*/ 148679 w 247764"/>
                  <a:gd name="connsiteY2" fmla="*/ 0 h 181169"/>
                  <a:gd name="connsiteX3" fmla="*/ 247765 w 247764"/>
                  <a:gd name="connsiteY3" fmla="*/ 64987 h 181169"/>
                  <a:gd name="connsiteX4" fmla="*/ 247765 w 247764"/>
                  <a:gd name="connsiteY4" fmla="*/ 64987 h 181169"/>
                  <a:gd name="connsiteX5" fmla="*/ 177426 w 247764"/>
                  <a:gd name="connsiteY5" fmla="*/ 107229 h 181169"/>
                  <a:gd name="connsiteX6" fmla="*/ 55097 w 247764"/>
                  <a:gd name="connsiteY6" fmla="*/ 179364 h 181169"/>
                  <a:gd name="connsiteX7" fmla="*/ 42253 w 247764"/>
                  <a:gd name="connsiteY7" fmla="*/ 176765 h 181169"/>
                  <a:gd name="connsiteX8" fmla="*/ 41641 w 247764"/>
                  <a:gd name="connsiteY8" fmla="*/ 175465 h 181169"/>
                  <a:gd name="connsiteX9" fmla="*/ 1273 w 247764"/>
                  <a:gd name="connsiteY9" fmla="*/ 102679 h 181169"/>
                  <a:gd name="connsiteX10" fmla="*/ 3719 w 247764"/>
                  <a:gd name="connsiteY10" fmla="*/ 90332 h 18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764" h="181169">
                    <a:moveTo>
                      <a:pt x="3719" y="90332"/>
                    </a:moveTo>
                    <a:lnTo>
                      <a:pt x="144397" y="5849"/>
                    </a:lnTo>
                    <a:cubicBezTo>
                      <a:pt x="144397" y="5849"/>
                      <a:pt x="147455" y="2599"/>
                      <a:pt x="148679" y="0"/>
                    </a:cubicBezTo>
                    <a:lnTo>
                      <a:pt x="247765" y="64987"/>
                    </a:lnTo>
                    <a:lnTo>
                      <a:pt x="247765" y="64987"/>
                    </a:lnTo>
                    <a:lnTo>
                      <a:pt x="177426" y="107229"/>
                    </a:lnTo>
                    <a:lnTo>
                      <a:pt x="55097" y="179364"/>
                    </a:lnTo>
                    <a:cubicBezTo>
                      <a:pt x="50816" y="182614"/>
                      <a:pt x="45311" y="181314"/>
                      <a:pt x="42253" y="176765"/>
                    </a:cubicBezTo>
                    <a:cubicBezTo>
                      <a:pt x="42253" y="176765"/>
                      <a:pt x="42253" y="176115"/>
                      <a:pt x="41641" y="175465"/>
                    </a:cubicBezTo>
                    <a:lnTo>
                      <a:pt x="1273" y="102679"/>
                    </a:lnTo>
                    <a:cubicBezTo>
                      <a:pt x="-1174" y="98780"/>
                      <a:pt x="50" y="92931"/>
                      <a:pt x="3719" y="90332"/>
                    </a:cubicBezTo>
                    <a:close/>
                  </a:path>
                </a:pathLst>
              </a:custGeom>
              <a:solidFill>
                <a:srgbClr val="A3A3A3"/>
              </a:solidFill>
              <a:ln w="610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23">
                <a:extLst>
                  <a:ext uri="{FF2B5EF4-FFF2-40B4-BE49-F238E27FC236}">
                    <a16:creationId xmlns:a16="http://schemas.microsoft.com/office/drawing/2014/main" id="{90B9395F-57C9-F9AF-89C2-5A74ED1A12F9}"/>
                  </a:ext>
                </a:extLst>
              </p:cNvPr>
              <p:cNvSpPr/>
              <p:nvPr/>
            </p:nvSpPr>
            <p:spPr>
              <a:xfrm>
                <a:off x="5651692" y="2787093"/>
                <a:ext cx="325393" cy="599830"/>
              </a:xfrm>
              <a:custGeom>
                <a:avLst/>
                <a:gdLst>
                  <a:gd name="connsiteX0" fmla="*/ 325394 w 325393"/>
                  <a:gd name="connsiteY0" fmla="*/ 0 h 599830"/>
                  <a:gd name="connsiteX1" fmla="*/ 325394 w 325393"/>
                  <a:gd name="connsiteY1" fmla="*/ 399020 h 599830"/>
                  <a:gd name="connsiteX2" fmla="*/ 0 w 325393"/>
                  <a:gd name="connsiteY2" fmla="*/ 599830 h 599830"/>
                  <a:gd name="connsiteX3" fmla="*/ 0 w 325393"/>
                  <a:gd name="connsiteY3" fmla="*/ 200160 h 599830"/>
                  <a:gd name="connsiteX4" fmla="*/ 325394 w 325393"/>
                  <a:gd name="connsiteY4" fmla="*/ 0 h 59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393" h="599830">
                    <a:moveTo>
                      <a:pt x="325394" y="0"/>
                    </a:moveTo>
                    <a:lnTo>
                      <a:pt x="325394" y="399020"/>
                    </a:lnTo>
                    <a:lnTo>
                      <a:pt x="0" y="599830"/>
                    </a:lnTo>
                    <a:lnTo>
                      <a:pt x="0" y="200160"/>
                    </a:lnTo>
                    <a:lnTo>
                      <a:pt x="325394" y="0"/>
                    </a:lnTo>
                    <a:close/>
                  </a:path>
                </a:pathLst>
              </a:custGeom>
              <a:solidFill>
                <a:srgbClr val="32BEDD"/>
              </a:solidFill>
              <a:ln w="610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27">
                <a:extLst>
                  <a:ext uri="{FF2B5EF4-FFF2-40B4-BE49-F238E27FC236}">
                    <a16:creationId xmlns:a16="http://schemas.microsoft.com/office/drawing/2014/main" id="{FCACB5A5-5948-5864-432B-215C03FFF895}"/>
                  </a:ext>
                </a:extLst>
              </p:cNvPr>
              <p:cNvSpPr/>
              <p:nvPr/>
            </p:nvSpPr>
            <p:spPr>
              <a:xfrm>
                <a:off x="5326910" y="2586283"/>
                <a:ext cx="650175" cy="401619"/>
              </a:xfrm>
              <a:custGeom>
                <a:avLst/>
                <a:gdLst>
                  <a:gd name="connsiteX0" fmla="*/ 650176 w 650175"/>
                  <a:gd name="connsiteY0" fmla="*/ 200810 h 401619"/>
                  <a:gd name="connsiteX1" fmla="*/ 325394 w 650175"/>
                  <a:gd name="connsiteY1" fmla="*/ 401620 h 401619"/>
                  <a:gd name="connsiteX2" fmla="*/ 0 w 650175"/>
                  <a:gd name="connsiteY2" fmla="*/ 200810 h 401619"/>
                  <a:gd name="connsiteX3" fmla="*/ 325394 w 650175"/>
                  <a:gd name="connsiteY3" fmla="*/ 0 h 401619"/>
                  <a:gd name="connsiteX4" fmla="*/ 650176 w 650175"/>
                  <a:gd name="connsiteY4" fmla="*/ 200810 h 40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175" h="401619">
                    <a:moveTo>
                      <a:pt x="650176" y="200810"/>
                    </a:moveTo>
                    <a:lnTo>
                      <a:pt x="325394" y="401620"/>
                    </a:lnTo>
                    <a:lnTo>
                      <a:pt x="0" y="200810"/>
                    </a:lnTo>
                    <a:lnTo>
                      <a:pt x="325394" y="0"/>
                    </a:lnTo>
                    <a:lnTo>
                      <a:pt x="650176" y="200810"/>
                    </a:lnTo>
                    <a:close/>
                  </a:path>
                </a:pathLst>
              </a:custGeom>
              <a:solidFill>
                <a:srgbClr val="9CEBFF"/>
              </a:solidFill>
              <a:ln w="610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29">
                <a:extLst>
                  <a:ext uri="{FF2B5EF4-FFF2-40B4-BE49-F238E27FC236}">
                    <a16:creationId xmlns:a16="http://schemas.microsoft.com/office/drawing/2014/main" id="{AECE48FA-D9A5-B7D9-BCCF-B0E0C44AF3D2}"/>
                  </a:ext>
                </a:extLst>
              </p:cNvPr>
              <p:cNvSpPr/>
              <p:nvPr/>
            </p:nvSpPr>
            <p:spPr>
              <a:xfrm>
                <a:off x="5326910" y="2787093"/>
                <a:ext cx="324782" cy="599830"/>
              </a:xfrm>
              <a:custGeom>
                <a:avLst/>
                <a:gdLst>
                  <a:gd name="connsiteX0" fmla="*/ 324782 w 324782"/>
                  <a:gd name="connsiteY0" fmla="*/ 200810 h 599830"/>
                  <a:gd name="connsiteX1" fmla="*/ 324782 w 324782"/>
                  <a:gd name="connsiteY1" fmla="*/ 599830 h 599830"/>
                  <a:gd name="connsiteX2" fmla="*/ 0 w 324782"/>
                  <a:gd name="connsiteY2" fmla="*/ 399020 h 599830"/>
                  <a:gd name="connsiteX3" fmla="*/ 0 w 324782"/>
                  <a:gd name="connsiteY3" fmla="*/ 0 h 599830"/>
                  <a:gd name="connsiteX4" fmla="*/ 324782 w 324782"/>
                  <a:gd name="connsiteY4" fmla="*/ 200810 h 59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782" h="599830">
                    <a:moveTo>
                      <a:pt x="324782" y="200810"/>
                    </a:moveTo>
                    <a:lnTo>
                      <a:pt x="324782" y="599830"/>
                    </a:lnTo>
                    <a:lnTo>
                      <a:pt x="0" y="399020"/>
                    </a:lnTo>
                    <a:lnTo>
                      <a:pt x="0" y="0"/>
                    </a:lnTo>
                    <a:lnTo>
                      <a:pt x="324782" y="200810"/>
                    </a:lnTo>
                    <a:close/>
                  </a:path>
                </a:pathLst>
              </a:custGeom>
              <a:solidFill>
                <a:srgbClr val="50E6FF"/>
              </a:solidFill>
              <a:ln w="610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32">
                <a:extLst>
                  <a:ext uri="{FF2B5EF4-FFF2-40B4-BE49-F238E27FC236}">
                    <a16:creationId xmlns:a16="http://schemas.microsoft.com/office/drawing/2014/main" id="{E9E9E6D0-5E03-6B5A-8411-21994D677EF8}"/>
                  </a:ext>
                </a:extLst>
              </p:cNvPr>
              <p:cNvSpPr/>
              <p:nvPr/>
            </p:nvSpPr>
            <p:spPr>
              <a:xfrm>
                <a:off x="5326910" y="2987253"/>
                <a:ext cx="324782" cy="399670"/>
              </a:xfrm>
              <a:custGeom>
                <a:avLst/>
                <a:gdLst>
                  <a:gd name="connsiteX0" fmla="*/ 0 w 324782"/>
                  <a:gd name="connsiteY0" fmla="*/ 198860 h 399670"/>
                  <a:gd name="connsiteX1" fmla="*/ 324782 w 324782"/>
                  <a:gd name="connsiteY1" fmla="*/ 0 h 399670"/>
                  <a:gd name="connsiteX2" fmla="*/ 324782 w 324782"/>
                  <a:gd name="connsiteY2" fmla="*/ 399670 h 399670"/>
                  <a:gd name="connsiteX3" fmla="*/ 0 w 324782"/>
                  <a:gd name="connsiteY3" fmla="*/ 198860 h 399670"/>
                </a:gdLst>
                <a:ahLst/>
                <a:cxnLst>
                  <a:cxn ang="0">
                    <a:pos x="connsiteX0" y="connsiteY0"/>
                  </a:cxn>
                  <a:cxn ang="0">
                    <a:pos x="connsiteX1" y="connsiteY1"/>
                  </a:cxn>
                  <a:cxn ang="0">
                    <a:pos x="connsiteX2" y="connsiteY2"/>
                  </a:cxn>
                  <a:cxn ang="0">
                    <a:pos x="connsiteX3" y="connsiteY3"/>
                  </a:cxn>
                </a:cxnLst>
                <a:rect l="l" t="t" r="r" b="b"/>
                <a:pathLst>
                  <a:path w="324782" h="399670">
                    <a:moveTo>
                      <a:pt x="0" y="198860"/>
                    </a:moveTo>
                    <a:lnTo>
                      <a:pt x="324782" y="0"/>
                    </a:lnTo>
                    <a:lnTo>
                      <a:pt x="324782" y="399670"/>
                    </a:lnTo>
                    <a:lnTo>
                      <a:pt x="0" y="198860"/>
                    </a:lnTo>
                    <a:close/>
                  </a:path>
                </a:pathLst>
              </a:custGeom>
              <a:solidFill>
                <a:srgbClr val="9CEBFF"/>
              </a:solidFill>
              <a:ln w="610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34">
                <a:extLst>
                  <a:ext uri="{FF2B5EF4-FFF2-40B4-BE49-F238E27FC236}">
                    <a16:creationId xmlns:a16="http://schemas.microsoft.com/office/drawing/2014/main" id="{EB029C54-CEBD-8569-C520-C568402D1649}"/>
                  </a:ext>
                </a:extLst>
              </p:cNvPr>
              <p:cNvSpPr/>
              <p:nvPr/>
            </p:nvSpPr>
            <p:spPr>
              <a:xfrm>
                <a:off x="5651692" y="2987253"/>
                <a:ext cx="325393" cy="399670"/>
              </a:xfrm>
              <a:custGeom>
                <a:avLst/>
                <a:gdLst>
                  <a:gd name="connsiteX0" fmla="*/ 325394 w 325393"/>
                  <a:gd name="connsiteY0" fmla="*/ 198860 h 399670"/>
                  <a:gd name="connsiteX1" fmla="*/ 0 w 325393"/>
                  <a:gd name="connsiteY1" fmla="*/ 0 h 399670"/>
                  <a:gd name="connsiteX2" fmla="*/ 0 w 325393"/>
                  <a:gd name="connsiteY2" fmla="*/ 399670 h 399670"/>
                  <a:gd name="connsiteX3" fmla="*/ 325394 w 325393"/>
                  <a:gd name="connsiteY3" fmla="*/ 198860 h 399670"/>
                </a:gdLst>
                <a:ahLst/>
                <a:cxnLst>
                  <a:cxn ang="0">
                    <a:pos x="connsiteX0" y="connsiteY0"/>
                  </a:cxn>
                  <a:cxn ang="0">
                    <a:pos x="connsiteX1" y="connsiteY1"/>
                  </a:cxn>
                  <a:cxn ang="0">
                    <a:pos x="connsiteX2" y="connsiteY2"/>
                  </a:cxn>
                  <a:cxn ang="0">
                    <a:pos x="connsiteX3" y="connsiteY3"/>
                  </a:cxn>
                </a:cxnLst>
                <a:rect l="l" t="t" r="r" b="b"/>
                <a:pathLst>
                  <a:path w="325393" h="399670">
                    <a:moveTo>
                      <a:pt x="325394" y="198860"/>
                    </a:moveTo>
                    <a:lnTo>
                      <a:pt x="0" y="0"/>
                    </a:lnTo>
                    <a:lnTo>
                      <a:pt x="0" y="399670"/>
                    </a:lnTo>
                    <a:lnTo>
                      <a:pt x="325394" y="198860"/>
                    </a:lnTo>
                    <a:close/>
                  </a:path>
                </a:pathLst>
              </a:custGeom>
              <a:solidFill>
                <a:srgbClr val="50E6FF"/>
              </a:solidFill>
              <a:ln w="610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7" name="TextBox 36">
              <a:extLst>
                <a:ext uri="{FF2B5EF4-FFF2-40B4-BE49-F238E27FC236}">
                  <a16:creationId xmlns:a16="http://schemas.microsoft.com/office/drawing/2014/main" id="{C412674C-5767-27FE-8A89-6C619BE1107C}"/>
                </a:ext>
                <a:ext uri="{C183D7F6-B498-43B3-948B-1728B52AA6E4}">
                  <adec:decorative xmlns:adec="http://schemas.microsoft.com/office/drawing/2017/decorative" val="1"/>
                </a:ext>
              </a:extLst>
            </p:cNvPr>
            <p:cNvSpPr txBox="1"/>
            <p:nvPr/>
          </p:nvSpPr>
          <p:spPr>
            <a:xfrm>
              <a:off x="4860343" y="687542"/>
              <a:ext cx="1032965" cy="1692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Resource Group</a:t>
              </a:r>
            </a:p>
          </p:txBody>
        </p:sp>
      </p:grpSp>
    </p:spTree>
    <p:extLst>
      <p:ext uri="{BB962C8B-B14F-4D97-AF65-F5344CB8AC3E}">
        <p14:creationId xmlns:p14="http://schemas.microsoft.com/office/powerpoint/2010/main" val="241440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6BDD9-5821-D89A-CF58-815C8ABC91A7}"/>
            </a:ext>
          </a:extLst>
        </p:cNvPr>
        <p:cNvGrpSpPr/>
        <p:nvPr/>
      </p:nvGrpSpPr>
      <p:grpSpPr>
        <a:xfrm>
          <a:off x="0" y="0"/>
          <a:ext cx="0" cy="0"/>
          <a:chOff x="0" y="0"/>
          <a:chExt cx="0" cy="0"/>
        </a:xfrm>
      </p:grpSpPr>
      <p:sp>
        <p:nvSpPr>
          <p:cNvPr id="141" name="Title 3">
            <a:extLst>
              <a:ext uri="{FF2B5EF4-FFF2-40B4-BE49-F238E27FC236}">
                <a16:creationId xmlns:a16="http://schemas.microsoft.com/office/drawing/2014/main" id="{59CB89EC-2098-C7AF-A293-09C279A7D32B}"/>
              </a:ext>
            </a:extLst>
          </p:cNvPr>
          <p:cNvSpPr>
            <a:spLocks noGrp="1"/>
          </p:cNvSpPr>
          <p:nvPr>
            <p:ph type="title"/>
          </p:nvPr>
        </p:nvSpPr>
        <p:spPr>
          <a:xfrm>
            <a:off x="588264" y="515711"/>
            <a:ext cx="4127692" cy="1107996"/>
          </a:xfrm>
        </p:spPr>
        <p:txBody>
          <a:bodyPr vert="horz" wrap="square" lIns="0" tIns="0" rIns="0" bIns="0" rtlCol="0" anchor="t">
            <a:spAutoFit/>
          </a:bodyPr>
          <a:lstStyle/>
          <a:p>
            <a:r>
              <a:rPr lang="en-AU" dirty="0"/>
              <a:t>AI Application Architecture Example 2</a:t>
            </a:r>
          </a:p>
        </p:txBody>
      </p:sp>
      <p:sp>
        <p:nvSpPr>
          <p:cNvPr id="138" name="TextBox 137">
            <a:extLst>
              <a:ext uri="{FF2B5EF4-FFF2-40B4-BE49-F238E27FC236}">
                <a16:creationId xmlns:a16="http://schemas.microsoft.com/office/drawing/2014/main" id="{A34146FA-BA27-F3A2-C68F-58B9A89F19C5}"/>
              </a:ext>
            </a:extLst>
          </p:cNvPr>
          <p:cNvSpPr txBox="1"/>
          <p:nvPr/>
        </p:nvSpPr>
        <p:spPr>
          <a:xfrm>
            <a:off x="588962" y="2427302"/>
            <a:ext cx="2900988" cy="892552"/>
          </a:xfrm>
          <a:prstGeom prst="rect">
            <a:avLst/>
          </a:prstGeom>
          <a:solidFill>
            <a:schemeClr val="bg1"/>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C03BC4"/>
                </a:solidFill>
                <a:effectLst/>
                <a:uLnTx/>
                <a:uFillTx/>
                <a:latin typeface="Segoe UI" panose="020B0502040204020203"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github.com/dotnet/eshop</a:t>
            </a:r>
            <a:r>
              <a:rPr kumimoji="0" lang="en-US" sz="1600" b="0" i="0" u="none" strike="noStrike" kern="1200" cap="none" spc="0" normalizeH="0" baseline="0" noProof="0">
                <a:ln>
                  <a:noFill/>
                </a:ln>
                <a:solidFill>
                  <a:srgbClr val="C03BC4"/>
                </a:solidFill>
                <a:effectLst/>
                <a:uLnTx/>
                <a:uFillTx/>
                <a:latin typeface="Segoe UI" panose="020B0502040204020203" pitchFamily="34"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C03BC4"/>
                </a:solidFill>
                <a:effectLst/>
                <a:uLnTx/>
                <a:uFillTx/>
                <a:latin typeface="Segoe UI" panose="020B0502040204020203"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github.com/Azure-Samples/</a:t>
            </a:r>
            <a:br>
              <a:rPr kumimoji="0" lang="en-US" sz="1600" b="0" i="0" u="none" strike="noStrike" kern="1200" cap="none" spc="0" normalizeH="0" baseline="0" noProof="0">
                <a:ln>
                  <a:noFill/>
                </a:ln>
                <a:solidFill>
                  <a:srgbClr val="C03BC4"/>
                </a:solidFill>
                <a:effectLst/>
                <a:uLnTx/>
                <a:uFillTx/>
                <a:latin typeface="Segoe UI" panose="020B0502040204020203"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br>
            <a:r>
              <a:rPr kumimoji="0" lang="en-US" sz="1600" b="0" i="0" u="none" strike="noStrike" kern="1200" cap="none" spc="0" normalizeH="0" baseline="0" noProof="0">
                <a:ln>
                  <a:noFill/>
                </a:ln>
                <a:solidFill>
                  <a:srgbClr val="C03BC4"/>
                </a:solidFill>
                <a:effectLst/>
                <a:uLnTx/>
                <a:uFillTx/>
                <a:latin typeface="Segoe UI" panose="020B0502040204020203"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eShopOnAzure</a:t>
            </a:r>
            <a:endParaRPr kumimoji="0" lang="en-US" sz="1600" b="0" i="0" u="none" strike="noStrike" kern="1200" cap="none" spc="0" normalizeH="0" baseline="0" noProof="0">
              <a:ln>
                <a:noFill/>
              </a:ln>
              <a:solidFill>
                <a:srgbClr val="C03BC4"/>
              </a:solidFill>
              <a:effectLst/>
              <a:uLnTx/>
              <a:uFillTx/>
              <a:latin typeface="Segoe UI" panose="020B0502040204020203" pitchFamily="34" charset="0"/>
              <a:ea typeface="+mn-ea"/>
              <a:cs typeface="Segoe UI" panose="020B0502040204020203" pitchFamily="34" charset="0"/>
            </a:endParaRPr>
          </a:p>
        </p:txBody>
      </p:sp>
      <p:sp>
        <p:nvSpPr>
          <p:cNvPr id="271" name="!!container">
            <a:extLst>
              <a:ext uri="{FF2B5EF4-FFF2-40B4-BE49-F238E27FC236}">
                <a16:creationId xmlns:a16="http://schemas.microsoft.com/office/drawing/2014/main" id="{212CC3D3-73D2-3452-C4D7-E3BD94F01F27}"/>
              </a:ext>
              <a:ext uri="{C183D7F6-B498-43B3-948B-1728B52AA6E4}">
                <adec:decorative xmlns:adec="http://schemas.microsoft.com/office/drawing/2017/decorative" val="1"/>
              </a:ext>
            </a:extLst>
          </p:cNvPr>
          <p:cNvSpPr>
            <a:spLocks/>
          </p:cNvSpPr>
          <p:nvPr/>
        </p:nvSpPr>
        <p:spPr bwMode="auto">
          <a:xfrm>
            <a:off x="4065587" y="292101"/>
            <a:ext cx="7832725" cy="6272212"/>
          </a:xfrm>
          <a:prstGeom prst="roundRect">
            <a:avLst>
              <a:gd name="adj" fmla="val 3139"/>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rPr>
              <a:t>a</a:t>
            </a:r>
          </a:p>
        </p:txBody>
      </p:sp>
      <p:grpSp>
        <p:nvGrpSpPr>
          <p:cNvPr id="2" name="Group 1" descr="An example of AI Application Architecture Example, showing how client apps interacts with Cloud services. In client apps, there are two separate apps called Mobile App and Browser. Mobile App leads into Cloud Services and connects to Mobile API under Mobile BFF. Browser App connects to Blazor App under Web App inside Cloud services.&#10;&#10;Both Mobile API and Blazor App connects to the APIs under Identity Service, Catalog Service, Order Service, and Basket Service. Identity, catalog, and order uses PostgreSQL, whereas Basket Service is handled by Redis.&#10;&#10;Catalog Service is linked to OpenAI. Event Bus facilitates the databases under Catalog Service, Order Service, Basket Service and Payment Service.&#10;&#10;Event Bus leads into the PostgreSQL database under Webhooks service under Admin services. It also leads back into Blazor App.&#10;&#10;Admin Services has Webhook Client leading to Webhooks API under Webhooks Services. It also has Observability enabled. &#10;&#10;Finally, Blazor App leads to OpenAI as well.">
            <a:extLst>
              <a:ext uri="{FF2B5EF4-FFF2-40B4-BE49-F238E27FC236}">
                <a16:creationId xmlns:a16="http://schemas.microsoft.com/office/drawing/2014/main" id="{312A1553-3B71-5D9F-0F95-6F453ECC6CA5}"/>
              </a:ext>
            </a:extLst>
          </p:cNvPr>
          <p:cNvGrpSpPr/>
          <p:nvPr/>
        </p:nvGrpSpPr>
        <p:grpSpPr>
          <a:xfrm>
            <a:off x="2914378" y="457200"/>
            <a:ext cx="8799202" cy="5811838"/>
            <a:chOff x="2914378" y="457200"/>
            <a:chExt cx="8799202" cy="5811838"/>
          </a:xfrm>
        </p:grpSpPr>
        <p:pic>
          <p:nvPicPr>
            <p:cNvPr id="142" name="Picture 141">
              <a:extLst>
                <a:ext uri="{FF2B5EF4-FFF2-40B4-BE49-F238E27FC236}">
                  <a16:creationId xmlns:a16="http://schemas.microsoft.com/office/drawing/2014/main" id="{0869C815-9FC2-3965-A3E2-4463467A8505}"/>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914378" y="4558961"/>
              <a:ext cx="2598624" cy="1480032"/>
            </a:xfrm>
            <a:prstGeom prst="roundRect">
              <a:avLst>
                <a:gd name="adj" fmla="val 6584"/>
              </a:avLst>
            </a:prstGeom>
            <a:effectLst>
              <a:outerShdw blurRad="63500" dist="63500" dir="2700000" algn="ctr" rotWithShape="0">
                <a:srgbClr val="000000">
                  <a:alpha val="20000"/>
                </a:srgbClr>
              </a:outerShdw>
            </a:effectLst>
          </p:spPr>
        </p:pic>
        <p:sp>
          <p:nvSpPr>
            <p:cNvPr id="146" name="Rounded Rectangle 2">
              <a:extLst>
                <a:ext uri="{FF2B5EF4-FFF2-40B4-BE49-F238E27FC236}">
                  <a16:creationId xmlns:a16="http://schemas.microsoft.com/office/drawing/2014/main" id="{394B4803-075E-7DAC-0670-1CAF3D0E77ED}"/>
                </a:ext>
                <a:ext uri="{C183D7F6-B498-43B3-948B-1728B52AA6E4}">
                  <adec:decorative xmlns:adec="http://schemas.microsoft.com/office/drawing/2017/decorative" val="1"/>
                </a:ext>
              </a:extLst>
            </p:cNvPr>
            <p:cNvSpPr/>
            <p:nvPr/>
          </p:nvSpPr>
          <p:spPr>
            <a:xfrm>
              <a:off x="5770157" y="616819"/>
              <a:ext cx="4850314" cy="5652219"/>
            </a:xfrm>
            <a:prstGeom prst="roundRect">
              <a:avLst>
                <a:gd name="adj" fmla="val 2119"/>
              </a:avLst>
            </a:prstGeom>
            <a:ln w="19050" cap="rnd">
              <a:gradFill flip="none" rotWithShape="1">
                <a:gsLst>
                  <a:gs pos="1000">
                    <a:srgbClr val="FF5C39"/>
                  </a:gs>
                  <a:gs pos="98000">
                    <a:srgbClr val="399A91"/>
                  </a:gs>
                  <a:gs pos="32000">
                    <a:srgbClr val="C03BC4"/>
                  </a:gs>
                  <a:gs pos="74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47" name="Rounded Rectangle 51">
              <a:extLst>
                <a:ext uri="{FF2B5EF4-FFF2-40B4-BE49-F238E27FC236}">
                  <a16:creationId xmlns:a16="http://schemas.microsoft.com/office/drawing/2014/main" id="{ECD618C6-7869-BA65-6E95-7BF3EF3DAA11}"/>
                </a:ext>
                <a:ext uri="{C183D7F6-B498-43B3-948B-1728B52AA6E4}">
                  <adec:decorative xmlns:adec="http://schemas.microsoft.com/office/drawing/2017/decorative" val="1"/>
                </a:ext>
              </a:extLst>
            </p:cNvPr>
            <p:cNvSpPr/>
            <p:nvPr/>
          </p:nvSpPr>
          <p:spPr>
            <a:xfrm>
              <a:off x="7075072" y="1094264"/>
              <a:ext cx="2254258" cy="3778013"/>
            </a:xfrm>
            <a:prstGeom prst="roundRect">
              <a:avLst>
                <a:gd name="adj" fmla="val 2532"/>
              </a:avLst>
            </a:prstGeom>
            <a:solidFill>
              <a:srgbClr val="F4F3F5"/>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48" name="Rounded Rectangle 189">
              <a:extLst>
                <a:ext uri="{FF2B5EF4-FFF2-40B4-BE49-F238E27FC236}">
                  <a16:creationId xmlns:a16="http://schemas.microsoft.com/office/drawing/2014/main" id="{B063640D-F194-9985-914E-51360FE63162}"/>
                </a:ext>
                <a:ext uri="{C183D7F6-B498-43B3-948B-1728B52AA6E4}">
                  <adec:decorative xmlns:adec="http://schemas.microsoft.com/office/drawing/2017/decorative" val="1"/>
                </a:ext>
              </a:extLst>
            </p:cNvPr>
            <p:cNvSpPr/>
            <p:nvPr/>
          </p:nvSpPr>
          <p:spPr>
            <a:xfrm>
              <a:off x="7149427" y="1897328"/>
              <a:ext cx="2105548" cy="600388"/>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49" name="Rounded Rectangle 39">
              <a:extLst>
                <a:ext uri="{FF2B5EF4-FFF2-40B4-BE49-F238E27FC236}">
                  <a16:creationId xmlns:a16="http://schemas.microsoft.com/office/drawing/2014/main" id="{30F4156C-E52B-25A2-9A7B-7EE39D62AE4E}"/>
                </a:ext>
                <a:ext uri="{C183D7F6-B498-43B3-948B-1728B52AA6E4}">
                  <adec:decorative xmlns:adec="http://schemas.microsoft.com/office/drawing/2017/decorative" val="1"/>
                </a:ext>
              </a:extLst>
            </p:cNvPr>
            <p:cNvSpPr/>
            <p:nvPr/>
          </p:nvSpPr>
          <p:spPr>
            <a:xfrm>
              <a:off x="7255511" y="2166966"/>
              <a:ext cx="963646" cy="254626"/>
            </a:xfrm>
            <a:prstGeom prst="roundRect">
              <a:avLst>
                <a:gd name="adj" fmla="val 26451"/>
              </a:avLst>
            </a:prstGeom>
            <a:gradFill>
              <a:gsLst>
                <a:gs pos="96000">
                  <a:srgbClr val="399A91"/>
                </a:gs>
                <a:gs pos="66000">
                  <a:schemeClr val="accent2"/>
                </a:gs>
                <a:gs pos="2000">
                  <a:srgbClr val="FF5C39"/>
                </a:gs>
                <a:gs pos="35000">
                  <a:srgbClr val="C03BC4"/>
                </a:gs>
              </a:gsLst>
              <a:lin ang="12600000" scaled="0"/>
            </a:gra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mn-ea"/>
                  <a:cs typeface="+mn-cs"/>
                </a:rPr>
                <a:t>Catalog API</a:t>
              </a:r>
            </a:p>
          </p:txBody>
        </p:sp>
        <p:sp>
          <p:nvSpPr>
            <p:cNvPr id="150" name="Rounded Rectangle 38">
              <a:extLst>
                <a:ext uri="{FF2B5EF4-FFF2-40B4-BE49-F238E27FC236}">
                  <a16:creationId xmlns:a16="http://schemas.microsoft.com/office/drawing/2014/main" id="{4BFF633E-638F-3C44-35B6-8E605FA9A658}"/>
                </a:ext>
                <a:ext uri="{C183D7F6-B498-43B3-948B-1728B52AA6E4}">
                  <adec:decorative xmlns:adec="http://schemas.microsoft.com/office/drawing/2017/decorative" val="1"/>
                </a:ext>
              </a:extLst>
            </p:cNvPr>
            <p:cNvSpPr/>
            <p:nvPr/>
          </p:nvSpPr>
          <p:spPr>
            <a:xfrm>
              <a:off x="7255035" y="2828152"/>
              <a:ext cx="963646" cy="254626"/>
            </a:xfrm>
            <a:prstGeom prst="roundRect">
              <a:avLst>
                <a:gd name="adj" fmla="val 16386"/>
              </a:avLst>
            </a:prstGeom>
            <a:gradFill flip="none" rotWithShape="1">
              <a:gsLst>
                <a:gs pos="49000">
                  <a:srgbClr val="3802DB"/>
                </a:gs>
                <a:gs pos="0">
                  <a:srgbClr val="C039C4"/>
                </a:gs>
              </a:gsLst>
              <a:lin ang="12600000" scaled="0"/>
              <a:tileRect/>
            </a:gra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Ordering API</a:t>
              </a:r>
            </a:p>
          </p:txBody>
        </p:sp>
        <p:sp>
          <p:nvSpPr>
            <p:cNvPr id="151" name="Rounded Rectangle 199">
              <a:extLst>
                <a:ext uri="{FF2B5EF4-FFF2-40B4-BE49-F238E27FC236}">
                  <a16:creationId xmlns:a16="http://schemas.microsoft.com/office/drawing/2014/main" id="{3F00235F-BB45-9D0D-7B85-BB0B3002A87F}"/>
                </a:ext>
                <a:ext uri="{C183D7F6-B498-43B3-948B-1728B52AA6E4}">
                  <adec:decorative xmlns:adec="http://schemas.microsoft.com/office/drawing/2017/decorative" val="1"/>
                </a:ext>
              </a:extLst>
            </p:cNvPr>
            <p:cNvSpPr/>
            <p:nvPr/>
          </p:nvSpPr>
          <p:spPr>
            <a:xfrm>
              <a:off x="7149427" y="2559110"/>
              <a:ext cx="2105548" cy="882171"/>
            </a:xfrm>
            <a:prstGeom prst="roundRect">
              <a:avLst>
                <a:gd name="adj" fmla="val 5327"/>
              </a:avLst>
            </a:prstGeom>
            <a:solidFill>
              <a:srgbClr val="FFFFFF"/>
            </a:solidFill>
            <a:ln w="12700"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52" name="Rounded Rectangle 203">
              <a:extLst>
                <a:ext uri="{FF2B5EF4-FFF2-40B4-BE49-F238E27FC236}">
                  <a16:creationId xmlns:a16="http://schemas.microsoft.com/office/drawing/2014/main" id="{C1E87E45-55B3-C788-148B-06BB3BFA2C2D}"/>
                </a:ext>
                <a:ext uri="{C183D7F6-B498-43B3-948B-1728B52AA6E4}">
                  <adec:decorative xmlns:adec="http://schemas.microsoft.com/office/drawing/2017/decorative" val="1"/>
                </a:ext>
              </a:extLst>
            </p:cNvPr>
            <p:cNvSpPr/>
            <p:nvPr/>
          </p:nvSpPr>
          <p:spPr>
            <a:xfrm>
              <a:off x="8423033" y="2966301"/>
              <a:ext cx="752041" cy="254457"/>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53" name="TextBox 152">
              <a:extLst>
                <a:ext uri="{FF2B5EF4-FFF2-40B4-BE49-F238E27FC236}">
                  <a16:creationId xmlns:a16="http://schemas.microsoft.com/office/drawing/2014/main" id="{6C2045BA-37C6-144C-F0D9-D75B3E1C4293}"/>
                </a:ext>
                <a:ext uri="{C183D7F6-B498-43B3-948B-1728B52AA6E4}">
                  <adec:decorative xmlns:adec="http://schemas.microsoft.com/office/drawing/2017/decorative" val="1"/>
                </a:ext>
              </a:extLst>
            </p:cNvPr>
            <p:cNvSpPr txBox="1"/>
            <p:nvPr/>
          </p:nvSpPr>
          <p:spPr>
            <a:xfrm>
              <a:off x="8642460" y="2993502"/>
              <a:ext cx="489428" cy="200055"/>
            </a:xfrm>
            <a:prstGeom prst="rect">
              <a:avLst/>
            </a:prstGeom>
            <a:noFill/>
          </p:spPr>
          <p:txBody>
            <a:bodyPr wrap="square" lIns="0" r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ysClr val="windowText" lastClr="000000"/>
                  </a:solidFill>
                  <a:effectLst/>
                  <a:uLnTx/>
                  <a:uFillTx/>
                  <a:latin typeface="Segoe UI Semibold"/>
                  <a:ea typeface="+mn-ea"/>
                  <a:cs typeface="Calibri" panose="020F0502020204030204" pitchFamily="34" charset="0"/>
                </a:rPr>
                <a:t>PostgreSQL</a:t>
              </a:r>
            </a:p>
          </p:txBody>
        </p:sp>
        <p:sp>
          <p:nvSpPr>
            <p:cNvPr id="155" name="TextBox 154">
              <a:extLst>
                <a:ext uri="{FF2B5EF4-FFF2-40B4-BE49-F238E27FC236}">
                  <a16:creationId xmlns:a16="http://schemas.microsoft.com/office/drawing/2014/main" id="{E52C3EC8-029B-0F85-72BA-8183F12F0509}"/>
                </a:ext>
                <a:ext uri="{C183D7F6-B498-43B3-948B-1728B52AA6E4}">
                  <adec:decorative xmlns:adec="http://schemas.microsoft.com/office/drawing/2017/decorative" val="1"/>
                </a:ext>
              </a:extLst>
            </p:cNvPr>
            <p:cNvSpPr txBox="1"/>
            <p:nvPr/>
          </p:nvSpPr>
          <p:spPr>
            <a:xfrm>
              <a:off x="7247475" y="2576332"/>
              <a:ext cx="1909452"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mn-cs"/>
                </a:rPr>
                <a:t>Order Service</a:t>
              </a:r>
            </a:p>
          </p:txBody>
        </p:sp>
        <p:sp>
          <p:nvSpPr>
            <p:cNvPr id="156" name="Rounded Rectangle 224">
              <a:extLst>
                <a:ext uri="{FF2B5EF4-FFF2-40B4-BE49-F238E27FC236}">
                  <a16:creationId xmlns:a16="http://schemas.microsoft.com/office/drawing/2014/main" id="{786F6BE5-1993-4DD4-5BE8-53282BD47EF5}"/>
                </a:ext>
                <a:ext uri="{C183D7F6-B498-43B3-948B-1728B52AA6E4}">
                  <adec:decorative xmlns:adec="http://schemas.microsoft.com/office/drawing/2017/decorative" val="1"/>
                </a:ext>
              </a:extLst>
            </p:cNvPr>
            <p:cNvSpPr/>
            <p:nvPr/>
          </p:nvSpPr>
          <p:spPr>
            <a:xfrm>
              <a:off x="7255738" y="3120894"/>
              <a:ext cx="963646" cy="253694"/>
            </a:xfrm>
            <a:prstGeom prst="roundRect">
              <a:avLst>
                <a:gd name="adj" fmla="val 28172"/>
              </a:avLst>
            </a:prstGeom>
            <a:solidFill>
              <a:srgbClr val="ECE9EF"/>
            </a:solidFill>
            <a:ln w="10795" cap="flat" cmpd="sng" algn="ctr">
              <a:noFill/>
              <a:prstDash val="solid"/>
            </a:ln>
            <a:effectLst/>
          </p:spPr>
          <p:txBody>
            <a:bodyPr lIns="72000" rIns="7200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ysClr val="windowText" lastClr="000000"/>
                  </a:solidFill>
                  <a:effectLst/>
                  <a:uLnTx/>
                  <a:uFillTx/>
                  <a:latin typeface="Segoe UI Semibold"/>
                  <a:ea typeface="+mn-ea"/>
                  <a:cs typeface="+mn-cs"/>
                </a:rPr>
                <a:t>Order Processor</a:t>
              </a:r>
            </a:p>
          </p:txBody>
        </p:sp>
        <p:cxnSp>
          <p:nvCxnSpPr>
            <p:cNvPr id="157" name="Elbow Connector 58">
              <a:extLst>
                <a:ext uri="{FF2B5EF4-FFF2-40B4-BE49-F238E27FC236}">
                  <a16:creationId xmlns:a16="http://schemas.microsoft.com/office/drawing/2014/main" id="{21F3F39C-A793-EC1B-0D7A-01999C61A1A3}"/>
                </a:ext>
                <a:ext uri="{C183D7F6-B498-43B3-948B-1728B52AA6E4}">
                  <adec:decorative xmlns:adec="http://schemas.microsoft.com/office/drawing/2017/decorative" val="1"/>
                </a:ext>
              </a:extLst>
            </p:cNvPr>
            <p:cNvCxnSpPr>
              <a:cxnSpLocks/>
              <a:endCxn id="152" idx="1"/>
            </p:cNvCxnSpPr>
            <p:nvPr/>
          </p:nvCxnSpPr>
          <p:spPr>
            <a:xfrm>
              <a:off x="8219157" y="2956061"/>
              <a:ext cx="203876" cy="137469"/>
            </a:xfrm>
            <a:prstGeom prst="bentConnector3">
              <a:avLst>
                <a:gd name="adj1" fmla="val 50000"/>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58" name="Elbow Connector 64">
              <a:extLst>
                <a:ext uri="{FF2B5EF4-FFF2-40B4-BE49-F238E27FC236}">
                  <a16:creationId xmlns:a16="http://schemas.microsoft.com/office/drawing/2014/main" id="{8BA07B4E-2A19-1F3C-971E-703D09FEE04E}"/>
                </a:ext>
                <a:ext uri="{C183D7F6-B498-43B3-948B-1728B52AA6E4}">
                  <adec:decorative xmlns:adec="http://schemas.microsoft.com/office/drawing/2017/decorative" val="1"/>
                </a:ext>
              </a:extLst>
            </p:cNvPr>
            <p:cNvCxnSpPr>
              <a:cxnSpLocks/>
              <a:stCxn id="156" idx="3"/>
              <a:endCxn id="152" idx="1"/>
            </p:cNvCxnSpPr>
            <p:nvPr/>
          </p:nvCxnSpPr>
          <p:spPr>
            <a:xfrm flipV="1">
              <a:off x="8219384" y="3093530"/>
              <a:ext cx="203649" cy="154211"/>
            </a:xfrm>
            <a:prstGeom prst="bentConnector3">
              <a:avLst>
                <a:gd name="adj1" fmla="val 50000"/>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59" name="Rounded Rectangle 5">
              <a:extLst>
                <a:ext uri="{FF2B5EF4-FFF2-40B4-BE49-F238E27FC236}">
                  <a16:creationId xmlns:a16="http://schemas.microsoft.com/office/drawing/2014/main" id="{479EA75E-B8EA-453A-0EE5-29F24467B544}"/>
                </a:ext>
                <a:ext uri="{C183D7F6-B498-43B3-948B-1728B52AA6E4}">
                  <adec:decorative xmlns:adec="http://schemas.microsoft.com/office/drawing/2017/decorative" val="1"/>
                </a:ext>
              </a:extLst>
            </p:cNvPr>
            <p:cNvSpPr/>
            <p:nvPr/>
          </p:nvSpPr>
          <p:spPr>
            <a:xfrm>
              <a:off x="9534463" y="2844019"/>
              <a:ext cx="909488" cy="1217313"/>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60" name="Rounded Rectangle 33">
              <a:extLst>
                <a:ext uri="{FF2B5EF4-FFF2-40B4-BE49-F238E27FC236}">
                  <a16:creationId xmlns:a16="http://schemas.microsoft.com/office/drawing/2014/main" id="{CFFE44B9-E72A-4312-62F5-35DEE3933751}"/>
                </a:ext>
                <a:ext uri="{C183D7F6-B498-43B3-948B-1728B52AA6E4}">
                  <adec:decorative xmlns:adec="http://schemas.microsoft.com/office/drawing/2017/decorative" val="1"/>
                </a:ext>
              </a:extLst>
            </p:cNvPr>
            <p:cNvSpPr/>
            <p:nvPr/>
          </p:nvSpPr>
          <p:spPr>
            <a:xfrm>
              <a:off x="4356100" y="1147659"/>
              <a:ext cx="1170605" cy="3197348"/>
            </a:xfrm>
            <a:prstGeom prst="roundRect">
              <a:avLst>
                <a:gd name="adj" fmla="val 7086"/>
              </a:avLst>
            </a:prstGeom>
            <a:ln w="19050" cap="rnd">
              <a:gradFill flip="none" rotWithShape="1">
                <a:gsLst>
                  <a:gs pos="1000">
                    <a:srgbClr val="FF5C39"/>
                  </a:gs>
                  <a:gs pos="98000">
                    <a:srgbClr val="399A91"/>
                  </a:gs>
                  <a:gs pos="32000">
                    <a:srgbClr val="C03BC4"/>
                  </a:gs>
                  <a:gs pos="74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61" name="Rounded Rectangle 91">
              <a:extLst>
                <a:ext uri="{FF2B5EF4-FFF2-40B4-BE49-F238E27FC236}">
                  <a16:creationId xmlns:a16="http://schemas.microsoft.com/office/drawing/2014/main" id="{D1B01B70-ED32-88E1-09C2-A45988100876}"/>
                </a:ext>
                <a:ext uri="{C183D7F6-B498-43B3-948B-1728B52AA6E4}">
                  <adec:decorative xmlns:adec="http://schemas.microsoft.com/office/drawing/2017/decorative" val="1"/>
                </a:ext>
              </a:extLst>
            </p:cNvPr>
            <p:cNvSpPr/>
            <p:nvPr/>
          </p:nvSpPr>
          <p:spPr>
            <a:xfrm>
              <a:off x="5963739" y="5079140"/>
              <a:ext cx="4400425" cy="1032534"/>
            </a:xfrm>
            <a:prstGeom prst="roundRect">
              <a:avLst>
                <a:gd name="adj" fmla="val 6599"/>
              </a:avLst>
            </a:prstGeom>
            <a:solidFill>
              <a:srgbClr val="F4F3F5"/>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62" name="TextBox 161">
              <a:extLst>
                <a:ext uri="{FF2B5EF4-FFF2-40B4-BE49-F238E27FC236}">
                  <a16:creationId xmlns:a16="http://schemas.microsoft.com/office/drawing/2014/main" id="{D61F636F-F5BF-FE81-0F04-50AFEEA822EB}"/>
                </a:ext>
                <a:ext uri="{C183D7F6-B498-43B3-948B-1728B52AA6E4}">
                  <adec:decorative xmlns:adec="http://schemas.microsoft.com/office/drawing/2017/decorative" val="1"/>
                </a:ext>
              </a:extLst>
            </p:cNvPr>
            <p:cNvSpPr txBox="1"/>
            <p:nvPr/>
          </p:nvSpPr>
          <p:spPr>
            <a:xfrm>
              <a:off x="4468092" y="997341"/>
              <a:ext cx="946620" cy="256604"/>
            </a:xfrm>
            <a:prstGeom prst="roundRect">
              <a:avLst/>
            </a:prstGeom>
            <a:solidFill>
              <a:srgbClr val="FFFFFF"/>
            </a:solidFill>
          </p:spPr>
          <p:txBody>
            <a:bodyPr wrap="none" lIns="91440" rIns="91440" rtlCol="0">
              <a:noAutofit/>
            </a:bodyPr>
            <a:lstStyle>
              <a:defPPr>
                <a:defRPr lang="en-US"/>
              </a:defPPr>
              <a:lvl1pPr algn="ctr">
                <a:defRPr sz="1400" b="1">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mn-ea"/>
                  <a:cs typeface="+mn-cs"/>
                </a:rPr>
                <a:t>Client Apps</a:t>
              </a:r>
            </a:p>
          </p:txBody>
        </p:sp>
        <p:sp>
          <p:nvSpPr>
            <p:cNvPr id="268" name="Rounded Rectangle 267">
              <a:extLst>
                <a:ext uri="{FF2B5EF4-FFF2-40B4-BE49-F238E27FC236}">
                  <a16:creationId xmlns:a16="http://schemas.microsoft.com/office/drawing/2014/main" id="{71165A3A-D42B-2294-5F93-7CDD84DB2F4F}"/>
                </a:ext>
                <a:ext uri="{C183D7F6-B498-43B3-948B-1728B52AA6E4}">
                  <adec:decorative xmlns:adec="http://schemas.microsoft.com/office/drawing/2017/decorative" val="1"/>
                </a:ext>
              </a:extLst>
            </p:cNvPr>
            <p:cNvSpPr/>
            <p:nvPr/>
          </p:nvSpPr>
          <p:spPr>
            <a:xfrm>
              <a:off x="9607173" y="3038790"/>
              <a:ext cx="829603" cy="827773"/>
            </a:xfrm>
            <a:prstGeom prst="roundRect">
              <a:avLst>
                <a:gd name="adj" fmla="val 4924"/>
              </a:avLst>
            </a:prstGeom>
            <a:solidFill>
              <a:srgbClr val="ECE9EF"/>
            </a:solidFill>
            <a:ln w="19050" cap="flat" cmpd="sng" algn="ctr">
              <a:gradFill flip="none" rotWithShape="1">
                <a:gsLst>
                  <a:gs pos="0">
                    <a:srgbClr val="C03BC4"/>
                  </a:gs>
                  <a:gs pos="94000">
                    <a:schemeClr val="accent2"/>
                  </a:gs>
                </a:gsLst>
                <a:lin ang="13500000" scaled="1"/>
                <a:tileRect/>
              </a:gra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270" name="TextBox 269">
              <a:extLst>
                <a:ext uri="{FF2B5EF4-FFF2-40B4-BE49-F238E27FC236}">
                  <a16:creationId xmlns:a16="http://schemas.microsoft.com/office/drawing/2014/main" id="{A5AD75DD-CA2A-92B2-7398-AE3529106D79}"/>
                </a:ext>
                <a:ext uri="{C183D7F6-B498-43B3-948B-1728B52AA6E4}">
                  <adec:decorative xmlns:adec="http://schemas.microsoft.com/office/drawing/2017/decorative" val="1"/>
                </a:ext>
              </a:extLst>
            </p:cNvPr>
            <p:cNvSpPr txBox="1"/>
            <p:nvPr/>
          </p:nvSpPr>
          <p:spPr>
            <a:xfrm>
              <a:off x="9643454" y="3121409"/>
              <a:ext cx="757041" cy="22945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Event Bus</a:t>
              </a:r>
            </a:p>
          </p:txBody>
        </p:sp>
        <p:sp>
          <p:nvSpPr>
            <p:cNvPr id="263" name="Rounded Rectangle 86">
              <a:extLst>
                <a:ext uri="{FF2B5EF4-FFF2-40B4-BE49-F238E27FC236}">
                  <a16:creationId xmlns:a16="http://schemas.microsoft.com/office/drawing/2014/main" id="{3229D83F-A0EF-1C32-F510-8A8C2D99E05B}"/>
                </a:ext>
                <a:ext uri="{C183D7F6-B498-43B3-948B-1728B52AA6E4}">
                  <adec:decorative xmlns:adec="http://schemas.microsoft.com/office/drawing/2017/decorative" val="1"/>
                </a:ext>
              </a:extLst>
            </p:cNvPr>
            <p:cNvSpPr/>
            <p:nvPr/>
          </p:nvSpPr>
          <p:spPr>
            <a:xfrm>
              <a:off x="10804092" y="1448782"/>
              <a:ext cx="909488" cy="1217314"/>
            </a:xfrm>
            <a:prstGeom prst="roundRect">
              <a:avLst>
                <a:gd name="adj" fmla="val 6599"/>
              </a:avLst>
            </a:prstGeom>
            <a:solidFill>
              <a:srgbClr val="FFFFFF"/>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64" name="Rounded Rectangle 88">
              <a:extLst>
                <a:ext uri="{FF2B5EF4-FFF2-40B4-BE49-F238E27FC236}">
                  <a16:creationId xmlns:a16="http://schemas.microsoft.com/office/drawing/2014/main" id="{9391C6E7-1467-F608-0B46-5EA705C5FC43}"/>
                </a:ext>
                <a:ext uri="{C183D7F6-B498-43B3-948B-1728B52AA6E4}">
                  <adec:decorative xmlns:adec="http://schemas.microsoft.com/office/drawing/2017/decorative" val="1"/>
                </a:ext>
              </a:extLst>
            </p:cNvPr>
            <p:cNvSpPr/>
            <p:nvPr/>
          </p:nvSpPr>
          <p:spPr>
            <a:xfrm>
              <a:off x="10876851" y="1620852"/>
              <a:ext cx="763970" cy="873174"/>
            </a:xfrm>
            <a:prstGeom prst="roundRect">
              <a:avLst>
                <a:gd name="adj" fmla="val 4924"/>
              </a:avLst>
            </a:prstGeom>
            <a:solidFill>
              <a:srgbClr val="ECE9EF"/>
            </a:solidFill>
            <a:ln w="19050" cap="rnd">
              <a:gradFill flip="none" rotWithShape="1">
                <a:gsLst>
                  <a:gs pos="1000">
                    <a:srgbClr val="FF5C39"/>
                  </a:gs>
                  <a:gs pos="98000">
                    <a:srgbClr val="399A91"/>
                  </a:gs>
                  <a:gs pos="32000">
                    <a:srgbClr val="C03BC4"/>
                  </a:gs>
                  <a:gs pos="74000">
                    <a:srgbClr val="0078D4"/>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265" name="Rectangle 264">
              <a:extLst>
                <a:ext uri="{FF2B5EF4-FFF2-40B4-BE49-F238E27FC236}">
                  <a16:creationId xmlns:a16="http://schemas.microsoft.com/office/drawing/2014/main" id="{09BF5406-9C5A-E4B7-FDDB-737AF624EDD7}"/>
                </a:ext>
                <a:ext uri="{C183D7F6-B498-43B3-948B-1728B52AA6E4}">
                  <adec:decorative xmlns:adec="http://schemas.microsoft.com/office/drawing/2017/decorative" val="1"/>
                </a:ext>
              </a:extLst>
            </p:cNvPr>
            <p:cNvSpPr/>
            <p:nvPr/>
          </p:nvSpPr>
          <p:spPr>
            <a:xfrm>
              <a:off x="10880494" y="1967826"/>
              <a:ext cx="649466" cy="812151"/>
            </a:xfrm>
            <a:prstGeom prst="rect">
              <a:avLst/>
            </a:prstGeom>
            <a:no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266" name="TextBox 265">
              <a:extLst>
                <a:ext uri="{FF2B5EF4-FFF2-40B4-BE49-F238E27FC236}">
                  <a16:creationId xmlns:a16="http://schemas.microsoft.com/office/drawing/2014/main" id="{D245DE35-109D-4750-7C51-F5D8096659BA}"/>
                </a:ext>
                <a:ext uri="{C183D7F6-B498-43B3-948B-1728B52AA6E4}">
                  <adec:decorative xmlns:adec="http://schemas.microsoft.com/office/drawing/2017/decorative" val="1"/>
                </a:ext>
              </a:extLst>
            </p:cNvPr>
            <p:cNvSpPr txBox="1"/>
            <p:nvPr/>
          </p:nvSpPr>
          <p:spPr>
            <a:xfrm>
              <a:off x="10884179" y="1675414"/>
              <a:ext cx="749314" cy="230832"/>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OpenAI</a:t>
              </a:r>
            </a:p>
          </p:txBody>
        </p:sp>
        <p:sp>
          <p:nvSpPr>
            <p:cNvPr id="166" name="TextBox 165">
              <a:extLst>
                <a:ext uri="{FF2B5EF4-FFF2-40B4-BE49-F238E27FC236}">
                  <a16:creationId xmlns:a16="http://schemas.microsoft.com/office/drawing/2014/main" id="{F77E52E7-EB6E-DFA8-4E07-AC21B46BB3A5}"/>
                </a:ext>
                <a:ext uri="{C183D7F6-B498-43B3-948B-1728B52AA6E4}">
                  <adec:decorative xmlns:adec="http://schemas.microsoft.com/office/drawing/2017/decorative" val="1"/>
                </a:ext>
              </a:extLst>
            </p:cNvPr>
            <p:cNvSpPr txBox="1"/>
            <p:nvPr/>
          </p:nvSpPr>
          <p:spPr>
            <a:xfrm>
              <a:off x="7605757" y="457200"/>
              <a:ext cx="1179114" cy="247926"/>
            </a:xfrm>
            <a:prstGeom prst="roundRect">
              <a:avLst/>
            </a:prstGeom>
            <a:solidFill>
              <a:srgbClr val="FFFFFF"/>
            </a:solidFill>
          </p:spPr>
          <p:txBody>
            <a:bodyPr wrap="none" lIns="91440" rIns="91440" rtlCol="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Segoe UI Semibold"/>
                  <a:ea typeface="+mn-ea"/>
                  <a:cs typeface="+mn-cs"/>
                </a:rPr>
                <a:t>Cloud Services</a:t>
              </a:r>
            </a:p>
          </p:txBody>
        </p:sp>
        <p:cxnSp>
          <p:nvCxnSpPr>
            <p:cNvPr id="167" name="Straight Connector 166">
              <a:extLst>
                <a:ext uri="{FF2B5EF4-FFF2-40B4-BE49-F238E27FC236}">
                  <a16:creationId xmlns:a16="http://schemas.microsoft.com/office/drawing/2014/main" id="{E34F9BD0-6836-565C-8EC4-D59F96425ACD}"/>
                </a:ext>
                <a:ext uri="{C183D7F6-B498-43B3-948B-1728B52AA6E4}">
                  <adec:decorative xmlns:adec="http://schemas.microsoft.com/office/drawing/2017/decorative" val="1"/>
                </a:ext>
              </a:extLst>
            </p:cNvPr>
            <p:cNvCxnSpPr>
              <a:cxnSpLocks/>
            </p:cNvCxnSpPr>
            <p:nvPr/>
          </p:nvCxnSpPr>
          <p:spPr>
            <a:xfrm flipV="1">
              <a:off x="6971364" y="1630938"/>
              <a:ext cx="0" cy="2278963"/>
            </a:xfrm>
            <a:prstGeom prst="line">
              <a:avLst/>
            </a:prstGeom>
            <a:ln w="12700" cap="rnd">
              <a:solidFill>
                <a:srgbClr val="94949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68" name="Rounded Rectangle 56">
              <a:extLst>
                <a:ext uri="{FF2B5EF4-FFF2-40B4-BE49-F238E27FC236}">
                  <a16:creationId xmlns:a16="http://schemas.microsoft.com/office/drawing/2014/main" id="{11A883DB-7CBE-7CCB-48FC-5465EAD4F93B}"/>
                </a:ext>
                <a:ext uri="{C183D7F6-B498-43B3-948B-1728B52AA6E4}">
                  <adec:decorative xmlns:adec="http://schemas.microsoft.com/office/drawing/2017/decorative" val="1"/>
                </a:ext>
              </a:extLst>
            </p:cNvPr>
            <p:cNvSpPr/>
            <p:nvPr/>
          </p:nvSpPr>
          <p:spPr>
            <a:xfrm>
              <a:off x="7148751" y="4173538"/>
              <a:ext cx="2106900" cy="600388"/>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69" name="TextBox 168">
              <a:extLst>
                <a:ext uri="{FF2B5EF4-FFF2-40B4-BE49-F238E27FC236}">
                  <a16:creationId xmlns:a16="http://schemas.microsoft.com/office/drawing/2014/main" id="{8EFA3DAC-2D56-748E-8830-D3BA46B3CBE6}"/>
                </a:ext>
                <a:ext uri="{C183D7F6-B498-43B3-948B-1728B52AA6E4}">
                  <adec:decorative xmlns:adec="http://schemas.microsoft.com/office/drawing/2017/decorative" val="1"/>
                </a:ext>
              </a:extLst>
            </p:cNvPr>
            <p:cNvSpPr txBox="1"/>
            <p:nvPr/>
          </p:nvSpPr>
          <p:spPr>
            <a:xfrm>
              <a:off x="7238063" y="4190760"/>
              <a:ext cx="1928276"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mn-cs"/>
                </a:rPr>
                <a:t>Payment Service</a:t>
              </a:r>
            </a:p>
          </p:txBody>
        </p:sp>
        <p:sp>
          <p:nvSpPr>
            <p:cNvPr id="170" name="Rounded Rectangle 55">
              <a:extLst>
                <a:ext uri="{FF2B5EF4-FFF2-40B4-BE49-F238E27FC236}">
                  <a16:creationId xmlns:a16="http://schemas.microsoft.com/office/drawing/2014/main" id="{1057A4DF-E88B-D360-4C80-63843C217222}"/>
                </a:ext>
                <a:ext uri="{C183D7F6-B498-43B3-948B-1728B52AA6E4}">
                  <adec:decorative xmlns:adec="http://schemas.microsoft.com/office/drawing/2017/decorative" val="1"/>
                </a:ext>
              </a:extLst>
            </p:cNvPr>
            <p:cNvSpPr/>
            <p:nvPr/>
          </p:nvSpPr>
          <p:spPr>
            <a:xfrm>
              <a:off x="7663061" y="4438326"/>
              <a:ext cx="1072368" cy="254626"/>
            </a:xfrm>
            <a:prstGeom prst="roundRect">
              <a:avLst>
                <a:gd name="adj" fmla="val 29806"/>
              </a:avLst>
            </a:prstGeom>
            <a:solidFill>
              <a:srgbClr val="ECE9EF"/>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ysClr val="windowText" lastClr="000000"/>
                  </a:solidFill>
                  <a:effectLst/>
                  <a:uLnTx/>
                  <a:uFillTx/>
                  <a:latin typeface="Segoe UI Semibold"/>
                  <a:ea typeface="+mn-ea"/>
                  <a:cs typeface="+mn-cs"/>
                </a:rPr>
                <a:t>Payment Processor</a:t>
              </a:r>
            </a:p>
          </p:txBody>
        </p:sp>
        <p:sp>
          <p:nvSpPr>
            <p:cNvPr id="171" name="Rounded Rectangle 32">
              <a:extLst>
                <a:ext uri="{FF2B5EF4-FFF2-40B4-BE49-F238E27FC236}">
                  <a16:creationId xmlns:a16="http://schemas.microsoft.com/office/drawing/2014/main" id="{220C93FD-F7C4-642D-FD48-C08647C8A2B0}"/>
                </a:ext>
                <a:ext uri="{C183D7F6-B498-43B3-948B-1728B52AA6E4}">
                  <adec:decorative xmlns:adec="http://schemas.microsoft.com/office/drawing/2017/decorative" val="1"/>
                </a:ext>
              </a:extLst>
            </p:cNvPr>
            <p:cNvSpPr/>
            <p:nvPr/>
          </p:nvSpPr>
          <p:spPr>
            <a:xfrm>
              <a:off x="7149427" y="1235545"/>
              <a:ext cx="2105548" cy="600388"/>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72" name="Rounded Rectangle 179">
              <a:extLst>
                <a:ext uri="{FF2B5EF4-FFF2-40B4-BE49-F238E27FC236}">
                  <a16:creationId xmlns:a16="http://schemas.microsoft.com/office/drawing/2014/main" id="{9513A638-A003-5148-EE79-B3B39E4CA430}"/>
                </a:ext>
                <a:ext uri="{C183D7F6-B498-43B3-948B-1728B52AA6E4}">
                  <adec:decorative xmlns:adec="http://schemas.microsoft.com/office/drawing/2017/decorative" val="1"/>
                </a:ext>
              </a:extLst>
            </p:cNvPr>
            <p:cNvSpPr/>
            <p:nvPr/>
          </p:nvSpPr>
          <p:spPr>
            <a:xfrm>
              <a:off x="8423033" y="1511725"/>
              <a:ext cx="752041" cy="254457"/>
            </a:xfrm>
            <a:prstGeom prst="roundRect">
              <a:avLst>
                <a:gd name="adj" fmla="val 20736"/>
              </a:avLst>
            </a:prstGeom>
            <a:solidFill>
              <a:srgbClr val="ECE9EF"/>
            </a:solidFill>
            <a:ln w="12700"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73" name="TextBox 172">
              <a:extLst>
                <a:ext uri="{FF2B5EF4-FFF2-40B4-BE49-F238E27FC236}">
                  <a16:creationId xmlns:a16="http://schemas.microsoft.com/office/drawing/2014/main" id="{C2E60EF6-CD5B-16E8-DAF0-B5C976358DE2}"/>
                </a:ext>
                <a:ext uri="{C183D7F6-B498-43B3-948B-1728B52AA6E4}">
                  <adec:decorative xmlns:adec="http://schemas.microsoft.com/office/drawing/2017/decorative" val="1"/>
                </a:ext>
              </a:extLst>
            </p:cNvPr>
            <p:cNvSpPr txBox="1"/>
            <p:nvPr/>
          </p:nvSpPr>
          <p:spPr>
            <a:xfrm>
              <a:off x="8642459" y="1538926"/>
              <a:ext cx="493619" cy="200055"/>
            </a:xfrm>
            <a:prstGeom prst="rect">
              <a:avLst/>
            </a:prstGeom>
            <a:noFill/>
          </p:spPr>
          <p:txBody>
            <a:bodyPr wrap="square" lIns="0" r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ysClr val="windowText" lastClr="000000"/>
                  </a:solidFill>
                  <a:effectLst/>
                  <a:uLnTx/>
                  <a:uFillTx/>
                  <a:latin typeface="Segoe UI Semibold"/>
                  <a:ea typeface="+mn-ea"/>
                  <a:cs typeface="Calibri" panose="020F0502020204030204" pitchFamily="34" charset="0"/>
                </a:rPr>
                <a:t>PostgreSQL</a:t>
              </a:r>
            </a:p>
          </p:txBody>
        </p:sp>
        <p:sp>
          <p:nvSpPr>
            <p:cNvPr id="175" name="TextBox 174">
              <a:extLst>
                <a:ext uri="{FF2B5EF4-FFF2-40B4-BE49-F238E27FC236}">
                  <a16:creationId xmlns:a16="http://schemas.microsoft.com/office/drawing/2014/main" id="{A72CC018-F96B-5FD2-CB1C-613186A9BFC3}"/>
                </a:ext>
                <a:ext uri="{C183D7F6-B498-43B3-948B-1728B52AA6E4}">
                  <adec:decorative xmlns:adec="http://schemas.microsoft.com/office/drawing/2017/decorative" val="1"/>
                </a:ext>
              </a:extLst>
            </p:cNvPr>
            <p:cNvSpPr txBox="1"/>
            <p:nvPr/>
          </p:nvSpPr>
          <p:spPr>
            <a:xfrm>
              <a:off x="7240906" y="1252766"/>
              <a:ext cx="1922590"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mn-cs"/>
                </a:rPr>
                <a:t>Identity Service</a:t>
              </a:r>
            </a:p>
          </p:txBody>
        </p:sp>
        <p:sp>
          <p:nvSpPr>
            <p:cNvPr id="176" name="Rounded Rectangle 12">
              <a:extLst>
                <a:ext uri="{FF2B5EF4-FFF2-40B4-BE49-F238E27FC236}">
                  <a16:creationId xmlns:a16="http://schemas.microsoft.com/office/drawing/2014/main" id="{F15BC0EA-78BE-CC9B-DA5A-7A50E678F538}"/>
                </a:ext>
                <a:ext uri="{C183D7F6-B498-43B3-948B-1728B52AA6E4}">
                  <adec:decorative xmlns:adec="http://schemas.microsoft.com/office/drawing/2017/decorative" val="1"/>
                </a:ext>
              </a:extLst>
            </p:cNvPr>
            <p:cNvSpPr/>
            <p:nvPr/>
          </p:nvSpPr>
          <p:spPr>
            <a:xfrm>
              <a:off x="7255511" y="1505183"/>
              <a:ext cx="963646" cy="254626"/>
            </a:xfrm>
            <a:prstGeom prst="roundRect">
              <a:avLst>
                <a:gd name="adj" fmla="val 26451"/>
              </a:avLst>
            </a:prstGeom>
            <a:gradFill>
              <a:gsLst>
                <a:gs pos="96000">
                  <a:srgbClr val="399A91"/>
                </a:gs>
                <a:gs pos="66000">
                  <a:schemeClr val="accent2"/>
                </a:gs>
                <a:gs pos="2000">
                  <a:srgbClr val="FF5C39"/>
                </a:gs>
                <a:gs pos="35000">
                  <a:srgbClr val="C03BC4"/>
                </a:gs>
              </a:gsLst>
              <a:lin ang="12600000" scaled="0"/>
            </a:gra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mn-ea"/>
                  <a:cs typeface="+mn-cs"/>
                </a:rPr>
                <a:t>Identity API</a:t>
              </a:r>
            </a:p>
          </p:txBody>
        </p:sp>
        <p:cxnSp>
          <p:nvCxnSpPr>
            <p:cNvPr id="177" name="Straight Arrow Connector 176">
              <a:extLst>
                <a:ext uri="{FF2B5EF4-FFF2-40B4-BE49-F238E27FC236}">
                  <a16:creationId xmlns:a16="http://schemas.microsoft.com/office/drawing/2014/main" id="{7C048CA6-914F-9F42-8168-1E0DBB1B2BEA}"/>
                </a:ext>
                <a:ext uri="{C183D7F6-B498-43B3-948B-1728B52AA6E4}">
                  <adec:decorative xmlns:adec="http://schemas.microsoft.com/office/drawing/2017/decorative" val="1"/>
                </a:ext>
              </a:extLst>
            </p:cNvPr>
            <p:cNvCxnSpPr>
              <a:cxnSpLocks/>
            </p:cNvCxnSpPr>
            <p:nvPr/>
          </p:nvCxnSpPr>
          <p:spPr>
            <a:xfrm>
              <a:off x="8219157" y="1629035"/>
              <a:ext cx="199213" cy="3117"/>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78" name="Rounded Rectangle 193">
              <a:extLst>
                <a:ext uri="{FF2B5EF4-FFF2-40B4-BE49-F238E27FC236}">
                  <a16:creationId xmlns:a16="http://schemas.microsoft.com/office/drawing/2014/main" id="{9D08E8C4-ACFC-730B-0F7A-3A8969D1E446}"/>
                </a:ext>
                <a:ext uri="{C183D7F6-B498-43B3-948B-1728B52AA6E4}">
                  <adec:decorative xmlns:adec="http://schemas.microsoft.com/office/drawing/2017/decorative" val="1"/>
                </a:ext>
              </a:extLst>
            </p:cNvPr>
            <p:cNvSpPr/>
            <p:nvPr/>
          </p:nvSpPr>
          <p:spPr>
            <a:xfrm>
              <a:off x="8423033" y="2173508"/>
              <a:ext cx="752041" cy="254457"/>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79" name="TextBox 178">
              <a:extLst>
                <a:ext uri="{FF2B5EF4-FFF2-40B4-BE49-F238E27FC236}">
                  <a16:creationId xmlns:a16="http://schemas.microsoft.com/office/drawing/2014/main" id="{F0902A0E-562F-7572-2337-E87ED767931C}"/>
                </a:ext>
                <a:ext uri="{C183D7F6-B498-43B3-948B-1728B52AA6E4}">
                  <adec:decorative xmlns:adec="http://schemas.microsoft.com/office/drawing/2017/decorative" val="1"/>
                </a:ext>
              </a:extLst>
            </p:cNvPr>
            <p:cNvSpPr txBox="1"/>
            <p:nvPr/>
          </p:nvSpPr>
          <p:spPr>
            <a:xfrm>
              <a:off x="8642459" y="2200709"/>
              <a:ext cx="493619" cy="200055"/>
            </a:xfrm>
            <a:prstGeom prst="rect">
              <a:avLst/>
            </a:prstGeom>
            <a:noFill/>
          </p:spPr>
          <p:txBody>
            <a:bodyPr wrap="square" lIns="0" r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ysClr val="windowText" lastClr="000000"/>
                  </a:solidFill>
                  <a:effectLst/>
                  <a:uLnTx/>
                  <a:uFillTx/>
                  <a:latin typeface="Segoe UI Semibold"/>
                  <a:ea typeface="+mn-ea"/>
                  <a:cs typeface="Calibri" panose="020F0502020204030204" pitchFamily="34" charset="0"/>
                </a:rPr>
                <a:t>PostgreSQL</a:t>
              </a:r>
            </a:p>
          </p:txBody>
        </p:sp>
        <p:sp>
          <p:nvSpPr>
            <p:cNvPr id="181" name="TextBox 180">
              <a:extLst>
                <a:ext uri="{FF2B5EF4-FFF2-40B4-BE49-F238E27FC236}">
                  <a16:creationId xmlns:a16="http://schemas.microsoft.com/office/drawing/2014/main" id="{861FBF64-0010-1DAE-58E7-F872D30F16F3}"/>
                </a:ext>
                <a:ext uri="{C183D7F6-B498-43B3-948B-1728B52AA6E4}">
                  <adec:decorative xmlns:adec="http://schemas.microsoft.com/office/drawing/2017/decorative" val="1"/>
                </a:ext>
              </a:extLst>
            </p:cNvPr>
            <p:cNvSpPr txBox="1"/>
            <p:nvPr/>
          </p:nvSpPr>
          <p:spPr>
            <a:xfrm>
              <a:off x="7249905" y="1914550"/>
              <a:ext cx="1904593"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mn-cs"/>
                </a:rPr>
                <a:t>Catalog Service</a:t>
              </a:r>
            </a:p>
          </p:txBody>
        </p:sp>
        <p:cxnSp>
          <p:nvCxnSpPr>
            <p:cNvPr id="182" name="Straight Arrow Connector 181">
              <a:extLst>
                <a:ext uri="{FF2B5EF4-FFF2-40B4-BE49-F238E27FC236}">
                  <a16:creationId xmlns:a16="http://schemas.microsoft.com/office/drawing/2014/main" id="{07CBFADC-8147-2644-BC89-141B6C71D405}"/>
                </a:ext>
                <a:ext uri="{C183D7F6-B498-43B3-948B-1728B52AA6E4}">
                  <adec:decorative xmlns:adec="http://schemas.microsoft.com/office/drawing/2017/decorative" val="1"/>
                </a:ext>
              </a:extLst>
            </p:cNvPr>
            <p:cNvCxnSpPr>
              <a:cxnSpLocks/>
            </p:cNvCxnSpPr>
            <p:nvPr/>
          </p:nvCxnSpPr>
          <p:spPr>
            <a:xfrm>
              <a:off x="8219157" y="2290819"/>
              <a:ext cx="199213" cy="3461"/>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83" name="Rounded Rectangle 209">
              <a:extLst>
                <a:ext uri="{FF2B5EF4-FFF2-40B4-BE49-F238E27FC236}">
                  <a16:creationId xmlns:a16="http://schemas.microsoft.com/office/drawing/2014/main" id="{FBA417AD-3456-FD52-DB6D-F176262AB643}"/>
                </a:ext>
                <a:ext uri="{C183D7F6-B498-43B3-948B-1728B52AA6E4}">
                  <adec:decorative xmlns:adec="http://schemas.microsoft.com/office/drawing/2017/decorative" val="1"/>
                </a:ext>
              </a:extLst>
            </p:cNvPr>
            <p:cNvSpPr/>
            <p:nvPr/>
          </p:nvSpPr>
          <p:spPr>
            <a:xfrm>
              <a:off x="7149427" y="3506234"/>
              <a:ext cx="2105548" cy="600388"/>
            </a:xfrm>
            <a:prstGeom prst="roundRect">
              <a:avLst>
                <a:gd name="adj" fmla="val 7331"/>
              </a:avLst>
            </a:prstGeom>
            <a:solidFill>
              <a:srgbClr val="FFFFFF"/>
            </a:solidFill>
            <a:ln w="12700"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84" name="Rounded Rectangle 213">
              <a:extLst>
                <a:ext uri="{FF2B5EF4-FFF2-40B4-BE49-F238E27FC236}">
                  <a16:creationId xmlns:a16="http://schemas.microsoft.com/office/drawing/2014/main" id="{4D3F19C4-0BC2-9FF3-CD65-B31D6949EB18}"/>
                </a:ext>
                <a:ext uri="{C183D7F6-B498-43B3-948B-1728B52AA6E4}">
                  <adec:decorative xmlns:adec="http://schemas.microsoft.com/office/drawing/2017/decorative" val="1"/>
                </a:ext>
              </a:extLst>
            </p:cNvPr>
            <p:cNvSpPr/>
            <p:nvPr/>
          </p:nvSpPr>
          <p:spPr>
            <a:xfrm>
              <a:off x="8423033" y="3782414"/>
              <a:ext cx="752041" cy="254457"/>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86" name="TextBox 185">
              <a:extLst>
                <a:ext uri="{FF2B5EF4-FFF2-40B4-BE49-F238E27FC236}">
                  <a16:creationId xmlns:a16="http://schemas.microsoft.com/office/drawing/2014/main" id="{E138641A-31F5-2CC8-9726-B1E7F22787EF}"/>
                </a:ext>
                <a:ext uri="{C183D7F6-B498-43B3-948B-1728B52AA6E4}">
                  <adec:decorative xmlns:adec="http://schemas.microsoft.com/office/drawing/2017/decorative" val="1"/>
                </a:ext>
              </a:extLst>
            </p:cNvPr>
            <p:cNvSpPr txBox="1"/>
            <p:nvPr/>
          </p:nvSpPr>
          <p:spPr>
            <a:xfrm>
              <a:off x="8767190" y="3809614"/>
              <a:ext cx="226589" cy="200055"/>
            </a:xfrm>
            <a:prstGeom prst="rect">
              <a:avLst/>
            </a:prstGeom>
            <a:noFill/>
          </p:spPr>
          <p:txBody>
            <a:bodyPr wrap="square" lIns="0" r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ysClr val="windowText" lastClr="000000"/>
                  </a:solidFill>
                  <a:effectLst/>
                  <a:uLnTx/>
                  <a:uFillTx/>
                  <a:latin typeface="Segoe UI Semibold"/>
                  <a:ea typeface="+mn-ea"/>
                  <a:cs typeface="Calibri" panose="020F0502020204030204" pitchFamily="34" charset="0"/>
                </a:rPr>
                <a:t>Redis</a:t>
              </a:r>
            </a:p>
          </p:txBody>
        </p:sp>
        <p:sp>
          <p:nvSpPr>
            <p:cNvPr id="187" name="TextBox 186">
              <a:extLst>
                <a:ext uri="{FF2B5EF4-FFF2-40B4-BE49-F238E27FC236}">
                  <a16:creationId xmlns:a16="http://schemas.microsoft.com/office/drawing/2014/main" id="{5525B2D0-4A6A-3BCE-C551-3C49F18A25B5}"/>
                </a:ext>
                <a:ext uri="{C183D7F6-B498-43B3-948B-1728B52AA6E4}">
                  <adec:decorative xmlns:adec="http://schemas.microsoft.com/office/drawing/2017/decorative" val="1"/>
                </a:ext>
              </a:extLst>
            </p:cNvPr>
            <p:cNvSpPr txBox="1"/>
            <p:nvPr/>
          </p:nvSpPr>
          <p:spPr>
            <a:xfrm>
              <a:off x="7662104" y="3523457"/>
              <a:ext cx="1080195"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mn-cs"/>
                </a:rPr>
                <a:t>Basket Service</a:t>
              </a:r>
            </a:p>
          </p:txBody>
        </p:sp>
        <p:sp>
          <p:nvSpPr>
            <p:cNvPr id="188" name="Rounded Rectangle 208">
              <a:extLst>
                <a:ext uri="{FF2B5EF4-FFF2-40B4-BE49-F238E27FC236}">
                  <a16:creationId xmlns:a16="http://schemas.microsoft.com/office/drawing/2014/main" id="{6F77E480-5C6D-18DE-974D-9C1B574CAD64}"/>
                </a:ext>
                <a:ext uri="{C183D7F6-B498-43B3-948B-1728B52AA6E4}">
                  <adec:decorative xmlns:adec="http://schemas.microsoft.com/office/drawing/2017/decorative" val="1"/>
                </a:ext>
              </a:extLst>
            </p:cNvPr>
            <p:cNvSpPr/>
            <p:nvPr/>
          </p:nvSpPr>
          <p:spPr>
            <a:xfrm>
              <a:off x="7255511" y="3775872"/>
              <a:ext cx="963646" cy="254626"/>
            </a:xfrm>
            <a:prstGeom prst="roundRect">
              <a:avLst>
                <a:gd name="adj" fmla="val 28128"/>
              </a:avLst>
            </a:prstGeom>
            <a:gradFill>
              <a:gsLst>
                <a:gs pos="96000">
                  <a:srgbClr val="399A91"/>
                </a:gs>
                <a:gs pos="66000">
                  <a:schemeClr val="accent2"/>
                </a:gs>
                <a:gs pos="2000">
                  <a:srgbClr val="FF5C39"/>
                </a:gs>
                <a:gs pos="35000">
                  <a:srgbClr val="C03BC4"/>
                </a:gs>
              </a:gsLst>
              <a:lin ang="12600000" scaled="0"/>
            </a:gra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mn-ea"/>
                  <a:cs typeface="+mn-cs"/>
                </a:rPr>
                <a:t>    Basket API</a:t>
              </a:r>
            </a:p>
          </p:txBody>
        </p:sp>
        <p:cxnSp>
          <p:nvCxnSpPr>
            <p:cNvPr id="191" name="Straight Arrow Connector 190">
              <a:extLst>
                <a:ext uri="{FF2B5EF4-FFF2-40B4-BE49-F238E27FC236}">
                  <a16:creationId xmlns:a16="http://schemas.microsoft.com/office/drawing/2014/main" id="{077A2415-31E1-E348-48F8-4CBB380913DC}"/>
                </a:ext>
                <a:ext uri="{C183D7F6-B498-43B3-948B-1728B52AA6E4}">
                  <adec:decorative xmlns:adec="http://schemas.microsoft.com/office/drawing/2017/decorative" val="1"/>
                </a:ext>
              </a:extLst>
            </p:cNvPr>
            <p:cNvCxnSpPr>
              <a:cxnSpLocks/>
            </p:cNvCxnSpPr>
            <p:nvPr/>
          </p:nvCxnSpPr>
          <p:spPr>
            <a:xfrm>
              <a:off x="8214068" y="3903187"/>
              <a:ext cx="204302" cy="0"/>
            </a:xfrm>
            <a:prstGeom prst="straightConnector1">
              <a:avLst/>
            </a:prstGeom>
            <a:noFill/>
            <a:ln w="12700" cap="flat" cmpd="sng" algn="ctr">
              <a:solidFill>
                <a:srgbClr val="C039C4"/>
              </a:solidFill>
              <a:prstDash val="solid"/>
              <a:headEnd type="none" w="med" len="med"/>
              <a:tailEnd type="arrow" w="med" len="med"/>
            </a:ln>
            <a:effectLst/>
          </p:spPr>
        </p:cxnSp>
        <p:sp>
          <p:nvSpPr>
            <p:cNvPr id="192" name="Rounded Rectangle 96">
              <a:extLst>
                <a:ext uri="{FF2B5EF4-FFF2-40B4-BE49-F238E27FC236}">
                  <a16:creationId xmlns:a16="http://schemas.microsoft.com/office/drawing/2014/main" id="{5A0B867D-9CA1-4142-A4E1-F287792A5DA0}"/>
                </a:ext>
                <a:ext uri="{C183D7F6-B498-43B3-948B-1728B52AA6E4}">
                  <adec:decorative xmlns:adec="http://schemas.microsoft.com/office/drawing/2017/decorative" val="1"/>
                </a:ext>
              </a:extLst>
            </p:cNvPr>
            <p:cNvSpPr/>
            <p:nvPr/>
          </p:nvSpPr>
          <p:spPr>
            <a:xfrm>
              <a:off x="7152093" y="5352137"/>
              <a:ext cx="2105548" cy="600388"/>
            </a:xfrm>
            <a:prstGeom prst="roundRect">
              <a:avLst>
                <a:gd name="adj" fmla="val 8095"/>
              </a:avLst>
            </a:prstGeom>
            <a:solidFill>
              <a:srgbClr val="FFFFFF"/>
            </a:solidFill>
            <a:ln w="12700"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73" b="0" i="0" u="none" strike="noStrike" kern="0" cap="none" spc="0" normalizeH="0" baseline="0" noProof="0">
                <a:ln>
                  <a:noFill/>
                </a:ln>
                <a:solidFill>
                  <a:srgbClr val="091F2C"/>
                </a:solidFill>
                <a:effectLst/>
                <a:uLnTx/>
                <a:uFillTx/>
                <a:latin typeface="Segoe UI Semibold"/>
                <a:ea typeface="+mn-ea"/>
                <a:cs typeface="+mn-cs"/>
              </a:endParaRPr>
            </a:p>
          </p:txBody>
        </p:sp>
        <p:sp>
          <p:nvSpPr>
            <p:cNvPr id="193" name="Rounded Rectangle 100">
              <a:extLst>
                <a:ext uri="{FF2B5EF4-FFF2-40B4-BE49-F238E27FC236}">
                  <a16:creationId xmlns:a16="http://schemas.microsoft.com/office/drawing/2014/main" id="{C80755AD-29C1-E698-4B4B-8BD2843CC31E}"/>
                </a:ext>
                <a:ext uri="{C183D7F6-B498-43B3-948B-1728B52AA6E4}">
                  <adec:decorative xmlns:adec="http://schemas.microsoft.com/office/drawing/2017/decorative" val="1"/>
                </a:ext>
              </a:extLst>
            </p:cNvPr>
            <p:cNvSpPr/>
            <p:nvPr/>
          </p:nvSpPr>
          <p:spPr>
            <a:xfrm>
              <a:off x="8418370" y="5617967"/>
              <a:ext cx="752041" cy="254626"/>
            </a:xfrm>
            <a:prstGeom prst="roundRect">
              <a:avLst>
                <a:gd name="adj" fmla="val 20736"/>
              </a:avLst>
            </a:prstGeom>
            <a:solidFill>
              <a:srgbClr val="ECE9EF"/>
            </a:soli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Segoe UI Semibold"/>
                <a:ea typeface="+mn-ea"/>
                <a:cs typeface="+mn-cs"/>
              </a:endParaRPr>
            </a:p>
          </p:txBody>
        </p:sp>
        <p:sp>
          <p:nvSpPr>
            <p:cNvPr id="196" name="TextBox 195">
              <a:extLst>
                <a:ext uri="{FF2B5EF4-FFF2-40B4-BE49-F238E27FC236}">
                  <a16:creationId xmlns:a16="http://schemas.microsoft.com/office/drawing/2014/main" id="{F37F3678-17E1-7FF2-7533-0AE13954B3CA}"/>
                </a:ext>
                <a:ext uri="{C183D7F6-B498-43B3-948B-1728B52AA6E4}">
                  <adec:decorative xmlns:adec="http://schemas.microsoft.com/office/drawing/2017/decorative" val="1"/>
                </a:ext>
              </a:extLst>
            </p:cNvPr>
            <p:cNvSpPr txBox="1"/>
            <p:nvPr/>
          </p:nvSpPr>
          <p:spPr>
            <a:xfrm>
              <a:off x="7587282" y="5362305"/>
              <a:ext cx="1235172" cy="215444"/>
            </a:xfrm>
            <a:prstGeom prst="rect">
              <a:avLst/>
            </a:prstGeom>
            <a:noFill/>
            <a:ln>
              <a:no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ysClr val="windowText" lastClr="000000"/>
                  </a:solidFill>
                  <a:effectLst/>
                  <a:uLnTx/>
                  <a:uFillTx/>
                  <a:latin typeface="Segoe UI Semibold"/>
                  <a:ea typeface="+mn-ea"/>
                  <a:cs typeface="+mn-cs"/>
                </a:rPr>
                <a:t>Webhooks Service</a:t>
              </a:r>
            </a:p>
          </p:txBody>
        </p:sp>
        <p:cxnSp>
          <p:nvCxnSpPr>
            <p:cNvPr id="198" name="Straight Arrow Connector 197">
              <a:extLst>
                <a:ext uri="{FF2B5EF4-FFF2-40B4-BE49-F238E27FC236}">
                  <a16:creationId xmlns:a16="http://schemas.microsoft.com/office/drawing/2014/main" id="{72AF7C91-41CE-C03A-F829-F6962B095C92}"/>
                </a:ext>
                <a:ext uri="{C183D7F6-B498-43B3-948B-1728B52AA6E4}">
                  <adec:decorative xmlns:adec="http://schemas.microsoft.com/office/drawing/2017/decorative" val="1"/>
                </a:ext>
              </a:extLst>
            </p:cNvPr>
            <p:cNvCxnSpPr>
              <a:cxnSpLocks/>
              <a:stCxn id="197" idx="3"/>
              <a:endCxn id="193" idx="1"/>
            </p:cNvCxnSpPr>
            <p:nvPr/>
          </p:nvCxnSpPr>
          <p:spPr>
            <a:xfrm flipV="1">
              <a:off x="8219157" y="5745280"/>
              <a:ext cx="199213" cy="183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61" name="TextBox 260">
              <a:extLst>
                <a:ext uri="{FF2B5EF4-FFF2-40B4-BE49-F238E27FC236}">
                  <a16:creationId xmlns:a16="http://schemas.microsoft.com/office/drawing/2014/main" id="{A1734A6D-40FD-D4EA-5AC3-C8C822598373}"/>
                </a:ext>
                <a:ext uri="{C183D7F6-B498-43B3-948B-1728B52AA6E4}">
                  <adec:decorative xmlns:adec="http://schemas.microsoft.com/office/drawing/2017/decorative" val="1"/>
                </a:ext>
              </a:extLst>
            </p:cNvPr>
            <p:cNvSpPr txBox="1"/>
            <p:nvPr/>
          </p:nvSpPr>
          <p:spPr>
            <a:xfrm>
              <a:off x="6175204" y="5361823"/>
              <a:ext cx="625652" cy="307777"/>
            </a:xfrm>
            <a:prstGeom prst="rect">
              <a:avLst/>
            </a:prstGeom>
            <a:noFill/>
          </p:spPr>
          <p:txBody>
            <a:bodyPr wrap="square" rtlCol="0">
              <a:spAutoFit/>
            </a:bodyPr>
            <a:lstStyle>
              <a:defPPr>
                <a:defRPr lang="en-US"/>
              </a:defPPr>
              <a:lvl1pPr algn="ctr">
                <a:defRPr sz="1073">
                  <a:latin typeface="+mj-lt"/>
                  <a:cs typeface="Calibri" panose="020F0502020204030204"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91F2C"/>
                  </a:solidFill>
                  <a:effectLst/>
                  <a:uLnTx/>
                  <a:uFillTx/>
                  <a:latin typeface="Segoe UI Semibold"/>
                  <a:ea typeface="+mn-ea"/>
                  <a:cs typeface="Calibri" panose="020F0502020204030204" pitchFamily="34" charset="0"/>
                </a:rPr>
                <a:t>Webhook Client</a:t>
              </a:r>
            </a:p>
          </p:txBody>
        </p:sp>
        <p:sp>
          <p:nvSpPr>
            <p:cNvPr id="262" name="Rounded Rectangle 121">
              <a:extLst>
                <a:ext uri="{FF2B5EF4-FFF2-40B4-BE49-F238E27FC236}">
                  <a16:creationId xmlns:a16="http://schemas.microsoft.com/office/drawing/2014/main" id="{7C1FDA08-6213-414A-3552-B5977A26B02B}"/>
                </a:ext>
                <a:ext uri="{C183D7F6-B498-43B3-948B-1728B52AA6E4}">
                  <adec:decorative xmlns:adec="http://schemas.microsoft.com/office/drawing/2017/decorative" val="1"/>
                </a:ext>
              </a:extLst>
            </p:cNvPr>
            <p:cNvSpPr/>
            <p:nvPr/>
          </p:nvSpPr>
          <p:spPr>
            <a:xfrm>
              <a:off x="6111319" y="5353833"/>
              <a:ext cx="753423" cy="598691"/>
            </a:xfrm>
            <a:prstGeom prst="roundRect">
              <a:avLst>
                <a:gd name="adj" fmla="val 14755"/>
              </a:avLst>
            </a:prstGeom>
            <a:noFill/>
            <a:ln w="12700" cap="rnd">
              <a:solidFill>
                <a:schemeClr val="tx1">
                  <a:alpha val="15426"/>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800" b="0" i="0" u="none" strike="noStrike" kern="0" cap="none" spc="0" normalizeH="0" baseline="0" noProof="0">
                <a:ln>
                  <a:noFill/>
                </a:ln>
                <a:solidFill>
                  <a:srgbClr val="091F2C"/>
                </a:solidFill>
                <a:effectLst/>
                <a:uLnTx/>
                <a:uFillTx/>
                <a:latin typeface="Segoe UI Semibold"/>
                <a:ea typeface="+mn-ea"/>
                <a:cs typeface="+mn-cs"/>
              </a:endParaRPr>
            </a:p>
          </p:txBody>
        </p:sp>
        <p:sp>
          <p:nvSpPr>
            <p:cNvPr id="200" name="TextBox 199">
              <a:extLst>
                <a:ext uri="{FF2B5EF4-FFF2-40B4-BE49-F238E27FC236}">
                  <a16:creationId xmlns:a16="http://schemas.microsoft.com/office/drawing/2014/main" id="{AFA8BA2F-EA83-00E9-7287-260B40B3BCD9}"/>
                </a:ext>
                <a:ext uri="{C183D7F6-B498-43B3-948B-1728B52AA6E4}">
                  <adec:decorative xmlns:adec="http://schemas.microsoft.com/office/drawing/2017/decorative" val="1"/>
                </a:ext>
              </a:extLst>
            </p:cNvPr>
            <p:cNvSpPr txBox="1"/>
            <p:nvPr/>
          </p:nvSpPr>
          <p:spPr>
            <a:xfrm>
              <a:off x="5973207" y="5093567"/>
              <a:ext cx="4381488" cy="230832"/>
            </a:xfrm>
            <a:prstGeom prst="rect">
              <a:avLst/>
            </a:prstGeom>
            <a:noFill/>
          </p:spPr>
          <p:txBody>
            <a:bodyPr wrap="square" rtlCol="0">
              <a:spAutoFit/>
            </a:bodyPr>
            <a:lstStyle>
              <a:defPPr>
                <a:defRPr lang="en-US"/>
              </a:defPPr>
              <a:lvl1pPr algn="ctr">
                <a:defRPr sz="1200" b="1">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mn-cs"/>
                </a:rPr>
                <a:t>Admin Services</a:t>
              </a:r>
            </a:p>
          </p:txBody>
        </p:sp>
        <p:cxnSp>
          <p:nvCxnSpPr>
            <p:cNvPr id="201" name="Elbow Connector 25">
              <a:extLst>
                <a:ext uri="{FF2B5EF4-FFF2-40B4-BE49-F238E27FC236}">
                  <a16:creationId xmlns:a16="http://schemas.microsoft.com/office/drawing/2014/main" id="{600192E8-BC85-F1FC-2D6B-16ABDA5A7523}"/>
                </a:ext>
                <a:ext uri="{C183D7F6-B498-43B3-948B-1728B52AA6E4}">
                  <adec:decorative xmlns:adec="http://schemas.microsoft.com/office/drawing/2017/decorative" val="1"/>
                </a:ext>
              </a:extLst>
            </p:cNvPr>
            <p:cNvCxnSpPr>
              <a:cxnSpLocks/>
            </p:cNvCxnSpPr>
            <p:nvPr/>
          </p:nvCxnSpPr>
          <p:spPr>
            <a:xfrm rot="5400000">
              <a:off x="8812909" y="4094084"/>
              <a:ext cx="1459514" cy="1004335"/>
            </a:xfrm>
            <a:prstGeom prst="bentConnector3">
              <a:avLst>
                <a:gd name="adj1" fmla="val 80005"/>
              </a:avLst>
            </a:prstGeom>
            <a:ln w="12700" cap="rnd">
              <a:solidFill>
                <a:srgbClr val="949494"/>
              </a:solidFill>
              <a:prstDash val="dash"/>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3546C5F4-5589-D8CA-D390-B939605BC595}"/>
                </a:ext>
                <a:ext uri="{C183D7F6-B498-43B3-948B-1728B52AA6E4}">
                  <adec:decorative xmlns:adec="http://schemas.microsoft.com/office/drawing/2017/decorative" val="1"/>
                </a:ext>
              </a:extLst>
            </p:cNvPr>
            <p:cNvCxnSpPr>
              <a:cxnSpLocks/>
            </p:cNvCxnSpPr>
            <p:nvPr/>
          </p:nvCxnSpPr>
          <p:spPr>
            <a:xfrm>
              <a:off x="6859880" y="5747110"/>
              <a:ext cx="400442"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58" name="TextBox 257">
              <a:extLst>
                <a:ext uri="{FF2B5EF4-FFF2-40B4-BE49-F238E27FC236}">
                  <a16:creationId xmlns:a16="http://schemas.microsoft.com/office/drawing/2014/main" id="{A2DADC85-329B-220C-3A34-254869CCD144}"/>
                </a:ext>
                <a:ext uri="{C183D7F6-B498-43B3-948B-1728B52AA6E4}">
                  <adec:decorative xmlns:adec="http://schemas.microsoft.com/office/drawing/2017/decorative" val="1"/>
                </a:ext>
              </a:extLst>
            </p:cNvPr>
            <p:cNvSpPr txBox="1"/>
            <p:nvPr/>
          </p:nvSpPr>
          <p:spPr>
            <a:xfrm>
              <a:off x="9460212" y="5361823"/>
              <a:ext cx="756264" cy="200055"/>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91F2C"/>
                  </a:solidFill>
                  <a:effectLst/>
                  <a:uLnTx/>
                  <a:uFillTx/>
                  <a:latin typeface="Segoe UI Semibold"/>
                  <a:ea typeface="+mn-ea"/>
                  <a:cs typeface="+mn-cs"/>
                </a:rPr>
                <a:t>Observability</a:t>
              </a:r>
            </a:p>
          </p:txBody>
        </p:sp>
        <p:sp>
          <p:nvSpPr>
            <p:cNvPr id="259" name="Rounded Rectangle 165">
              <a:extLst>
                <a:ext uri="{FF2B5EF4-FFF2-40B4-BE49-F238E27FC236}">
                  <a16:creationId xmlns:a16="http://schemas.microsoft.com/office/drawing/2014/main" id="{868CDB53-DF42-586A-7C75-8F231FEEA751}"/>
                </a:ext>
                <a:ext uri="{C183D7F6-B498-43B3-948B-1728B52AA6E4}">
                  <adec:decorative xmlns:adec="http://schemas.microsoft.com/office/drawing/2017/decorative" val="1"/>
                </a:ext>
              </a:extLst>
            </p:cNvPr>
            <p:cNvSpPr/>
            <p:nvPr/>
          </p:nvSpPr>
          <p:spPr>
            <a:xfrm>
              <a:off x="9459399" y="5352137"/>
              <a:ext cx="757891" cy="600388"/>
            </a:xfrm>
            <a:prstGeom prst="roundRect">
              <a:avLst>
                <a:gd name="adj" fmla="val 11682"/>
              </a:avLst>
            </a:prstGeom>
            <a:noFill/>
            <a:ln w="12700" cap="rnd">
              <a:solidFill>
                <a:schemeClr val="tx1">
                  <a:alpha val="15426"/>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800" b="0" i="0" u="none" strike="noStrike" kern="0" cap="none" spc="0" normalizeH="0" baseline="0" noProof="0">
                <a:ln>
                  <a:noFill/>
                </a:ln>
                <a:solidFill>
                  <a:srgbClr val="091F2C"/>
                </a:solidFill>
                <a:effectLst/>
                <a:uLnTx/>
                <a:uFillTx/>
                <a:latin typeface="Segoe UI Semibold"/>
                <a:ea typeface="+mn-ea"/>
                <a:cs typeface="+mn-cs"/>
              </a:endParaRPr>
            </a:p>
          </p:txBody>
        </p:sp>
        <p:cxnSp>
          <p:nvCxnSpPr>
            <p:cNvPr id="204" name="Straight Arrow Connector 203">
              <a:extLst>
                <a:ext uri="{FF2B5EF4-FFF2-40B4-BE49-F238E27FC236}">
                  <a16:creationId xmlns:a16="http://schemas.microsoft.com/office/drawing/2014/main" id="{CFAF9A1C-5914-121F-3846-EBF40F9F7938}"/>
                </a:ext>
                <a:ext uri="{C183D7F6-B498-43B3-948B-1728B52AA6E4}">
                  <adec:decorative xmlns:adec="http://schemas.microsoft.com/office/drawing/2017/decorative" val="1"/>
                </a:ext>
              </a:extLst>
            </p:cNvPr>
            <p:cNvCxnSpPr>
              <a:cxnSpLocks/>
            </p:cNvCxnSpPr>
            <p:nvPr/>
          </p:nvCxnSpPr>
          <p:spPr>
            <a:xfrm flipV="1">
              <a:off x="9262016" y="2134349"/>
              <a:ext cx="1618478" cy="0"/>
            </a:xfrm>
            <a:prstGeom prst="straightConnector1">
              <a:avLst/>
            </a:prstGeom>
            <a:ln w="12700" cap="rnd">
              <a:solidFill>
                <a:srgbClr val="949494"/>
              </a:solidFill>
              <a:prstDash val="dash"/>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8C7D7AE8-6739-E04A-AF44-D0AEAB15B0AC}"/>
                </a:ext>
                <a:ext uri="{C183D7F6-B498-43B3-948B-1728B52AA6E4}">
                  <adec:decorative xmlns:adec="http://schemas.microsoft.com/office/drawing/2017/decorative" val="1"/>
                </a:ext>
              </a:extLst>
            </p:cNvPr>
            <p:cNvCxnSpPr>
              <a:cxnSpLocks/>
            </p:cNvCxnSpPr>
            <p:nvPr/>
          </p:nvCxnSpPr>
          <p:spPr>
            <a:xfrm>
              <a:off x="9213579" y="3000195"/>
              <a:ext cx="182458" cy="0"/>
            </a:xfrm>
            <a:prstGeom prst="straightConnector1">
              <a:avLst/>
            </a:prstGeom>
            <a:ln w="12700" cap="rnd">
              <a:solidFill>
                <a:srgbClr val="949494"/>
              </a:solidFill>
              <a:prstDash val="dash"/>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10" name="Elbow Connector 182">
              <a:extLst>
                <a:ext uri="{FF2B5EF4-FFF2-40B4-BE49-F238E27FC236}">
                  <a16:creationId xmlns:a16="http://schemas.microsoft.com/office/drawing/2014/main" id="{E4C0EFB3-0C9D-6DDF-61F2-501CBEF0E9FA}"/>
                </a:ext>
                <a:ext uri="{C183D7F6-B498-43B3-948B-1728B52AA6E4}">
                  <adec:decorative xmlns:adec="http://schemas.microsoft.com/office/drawing/2017/decorative" val="1"/>
                </a:ext>
              </a:extLst>
            </p:cNvPr>
            <p:cNvCxnSpPr>
              <a:cxnSpLocks/>
              <a:stCxn id="268" idx="1"/>
              <a:endCxn id="183" idx="3"/>
            </p:cNvCxnSpPr>
            <p:nvPr/>
          </p:nvCxnSpPr>
          <p:spPr>
            <a:xfrm rot="10800000" flipV="1">
              <a:off x="9254975" y="3452676"/>
              <a:ext cx="352198" cy="353751"/>
            </a:xfrm>
            <a:prstGeom prst="bentConnector3">
              <a:avLst>
                <a:gd name="adj1" fmla="val 50000"/>
              </a:avLst>
            </a:prstGeom>
            <a:ln w="12700" cap="rnd">
              <a:solidFill>
                <a:srgbClr val="949494"/>
              </a:solidFill>
              <a:prstDash val="dash"/>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12" name="Rounded Rectangle 94">
              <a:extLst>
                <a:ext uri="{FF2B5EF4-FFF2-40B4-BE49-F238E27FC236}">
                  <a16:creationId xmlns:a16="http://schemas.microsoft.com/office/drawing/2014/main" id="{302835C4-B1FC-6641-D3C3-555FE13481BC}"/>
                </a:ext>
                <a:ext uri="{C183D7F6-B498-43B3-948B-1728B52AA6E4}">
                  <adec:decorative xmlns:adec="http://schemas.microsoft.com/office/drawing/2017/decorative" val="1"/>
                </a:ext>
              </a:extLst>
            </p:cNvPr>
            <p:cNvSpPr/>
            <p:nvPr/>
          </p:nvSpPr>
          <p:spPr>
            <a:xfrm>
              <a:off x="5987113" y="1445482"/>
              <a:ext cx="909488" cy="1217313"/>
            </a:xfrm>
            <a:prstGeom prst="roundRect">
              <a:avLst>
                <a:gd name="adj" fmla="val 6599"/>
              </a:avLst>
            </a:prstGeom>
            <a:solidFill>
              <a:srgbClr val="F4F3F5"/>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213" name="Rounded Rectangle 14">
              <a:extLst>
                <a:ext uri="{FF2B5EF4-FFF2-40B4-BE49-F238E27FC236}">
                  <a16:creationId xmlns:a16="http://schemas.microsoft.com/office/drawing/2014/main" id="{B451B9F2-9FCD-4957-CFD9-787B22CAC962}"/>
                </a:ext>
                <a:ext uri="{C183D7F6-B498-43B3-948B-1728B52AA6E4}">
                  <adec:decorative xmlns:adec="http://schemas.microsoft.com/office/drawing/2017/decorative" val="1"/>
                </a:ext>
              </a:extLst>
            </p:cNvPr>
            <p:cNvSpPr/>
            <p:nvPr/>
          </p:nvSpPr>
          <p:spPr>
            <a:xfrm>
              <a:off x="6059872" y="1969392"/>
              <a:ext cx="763970" cy="524038"/>
            </a:xfrm>
            <a:prstGeom prst="roundRect">
              <a:avLst>
                <a:gd name="adj" fmla="val 15507"/>
              </a:avLst>
            </a:prstGeom>
            <a:noFill/>
            <a:ln w="12700" cap="rnd">
              <a:solidFill>
                <a:schemeClr val="tx1">
                  <a:alpha val="15426"/>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mn-cs"/>
                </a:rPr>
                <a:t>Mobile API</a:t>
              </a:r>
            </a:p>
          </p:txBody>
        </p:sp>
        <p:sp>
          <p:nvSpPr>
            <p:cNvPr id="214" name="Oval 213">
              <a:extLst>
                <a:ext uri="{FF2B5EF4-FFF2-40B4-BE49-F238E27FC236}">
                  <a16:creationId xmlns:a16="http://schemas.microsoft.com/office/drawing/2014/main" id="{D585A7B7-B93A-F832-94EC-61FDB0731A66}"/>
                </a:ext>
                <a:ext uri="{C183D7F6-B498-43B3-948B-1728B52AA6E4}">
                  <adec:decorative xmlns:adec="http://schemas.microsoft.com/office/drawing/2017/decorative" val="1"/>
                </a:ext>
              </a:extLst>
            </p:cNvPr>
            <p:cNvSpPr/>
            <p:nvPr/>
          </p:nvSpPr>
          <p:spPr>
            <a:xfrm>
              <a:off x="6312257" y="1802375"/>
              <a:ext cx="259200" cy="259200"/>
            </a:xfrm>
            <a:prstGeom prst="ellipse">
              <a:avLst/>
            </a:prstGeom>
            <a:solidFill>
              <a:schemeClr val="bg1"/>
            </a:solidFill>
            <a:ln w="12700" cap="flat" cmpd="sng" algn="ctr">
              <a:noFill/>
              <a:prstDash val="solid"/>
            </a:ln>
            <a:effectLst>
              <a:outerShdw blurRad="635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252" name="Rounded Rectangle 92">
              <a:extLst>
                <a:ext uri="{FF2B5EF4-FFF2-40B4-BE49-F238E27FC236}">
                  <a16:creationId xmlns:a16="http://schemas.microsoft.com/office/drawing/2014/main" id="{AED0F35F-62DA-836D-AA19-6BCBD6C41F7E}"/>
                </a:ext>
                <a:ext uri="{C183D7F6-B498-43B3-948B-1728B52AA6E4}">
                  <adec:decorative xmlns:adec="http://schemas.microsoft.com/office/drawing/2017/decorative" val="1"/>
                </a:ext>
              </a:extLst>
            </p:cNvPr>
            <p:cNvSpPr/>
            <p:nvPr/>
          </p:nvSpPr>
          <p:spPr>
            <a:xfrm>
              <a:off x="5987113" y="2919820"/>
              <a:ext cx="909488" cy="1217313"/>
            </a:xfrm>
            <a:prstGeom prst="roundRect">
              <a:avLst>
                <a:gd name="adj" fmla="val 6599"/>
              </a:avLst>
            </a:prstGeom>
            <a:solidFill>
              <a:srgbClr val="F4F3F5"/>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253" name="TextBox 252">
              <a:extLst>
                <a:ext uri="{FF2B5EF4-FFF2-40B4-BE49-F238E27FC236}">
                  <a16:creationId xmlns:a16="http://schemas.microsoft.com/office/drawing/2014/main" id="{011412E1-CCEC-CC7C-FCC4-7250D869C829}"/>
                </a:ext>
                <a:ext uri="{C183D7F6-B498-43B3-948B-1728B52AA6E4}">
                  <adec:decorative xmlns:adec="http://schemas.microsoft.com/office/drawing/2017/decorative" val="1"/>
                </a:ext>
              </a:extLst>
            </p:cNvPr>
            <p:cNvSpPr txBox="1"/>
            <p:nvPr/>
          </p:nvSpPr>
          <p:spPr>
            <a:xfrm>
              <a:off x="5998843" y="2960165"/>
              <a:ext cx="886028" cy="230832"/>
            </a:xfrm>
            <a:prstGeom prst="rect">
              <a:avLst/>
            </a:prstGeom>
            <a:solidFill>
              <a:srgbClr val="F5F3F6"/>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0000"/>
                  </a:solidFill>
                  <a:effectLst/>
                  <a:uLnTx/>
                  <a:uFillTx/>
                  <a:latin typeface="Segoe UI Semibold"/>
                  <a:ea typeface="+mn-ea"/>
                  <a:cs typeface="+mn-cs"/>
                </a:rPr>
                <a:t>Web App</a:t>
              </a:r>
            </a:p>
          </p:txBody>
        </p:sp>
        <p:sp>
          <p:nvSpPr>
            <p:cNvPr id="254" name="Rounded Rectangle 137">
              <a:extLst>
                <a:ext uri="{FF2B5EF4-FFF2-40B4-BE49-F238E27FC236}">
                  <a16:creationId xmlns:a16="http://schemas.microsoft.com/office/drawing/2014/main" id="{050E9A41-048E-314C-47AE-A537DA8DCEAE}"/>
                </a:ext>
                <a:ext uri="{C183D7F6-B498-43B3-948B-1728B52AA6E4}">
                  <adec:decorative xmlns:adec="http://schemas.microsoft.com/office/drawing/2017/decorative" val="1"/>
                </a:ext>
              </a:extLst>
            </p:cNvPr>
            <p:cNvSpPr/>
            <p:nvPr/>
          </p:nvSpPr>
          <p:spPr>
            <a:xfrm>
              <a:off x="6059872" y="3433325"/>
              <a:ext cx="763970" cy="562059"/>
            </a:xfrm>
            <a:prstGeom prst="roundRect">
              <a:avLst>
                <a:gd name="adj" fmla="val 15470"/>
              </a:avLst>
            </a:prstGeom>
            <a:noFill/>
            <a:ln w="12700" cap="rnd">
              <a:solidFill>
                <a:schemeClr val="tx1">
                  <a:alpha val="15426"/>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800" b="0" i="0" u="none" strike="noStrike" kern="0" cap="none" spc="0" normalizeH="0" baseline="0" noProof="0" err="1">
                  <a:ln>
                    <a:noFill/>
                  </a:ln>
                  <a:solidFill>
                    <a:srgbClr val="091F2C"/>
                  </a:solidFill>
                  <a:effectLst/>
                  <a:uLnTx/>
                  <a:uFillTx/>
                  <a:latin typeface="Segoe UI Semibold"/>
                  <a:ea typeface="+mn-ea"/>
                  <a:cs typeface="+mn-cs"/>
                </a:rPr>
                <a:t>Blazor</a:t>
              </a:r>
              <a:r>
                <a:rPr kumimoji="0" lang="en-US" sz="800" b="0" i="0" u="none" strike="noStrike" kern="0" cap="none" spc="0" normalizeH="0" baseline="0" noProof="0">
                  <a:ln>
                    <a:noFill/>
                  </a:ln>
                  <a:solidFill>
                    <a:srgbClr val="091F2C"/>
                  </a:solidFill>
                  <a:effectLst/>
                  <a:uLnTx/>
                  <a:uFillTx/>
                  <a:latin typeface="Segoe UI Semibold"/>
                  <a:ea typeface="+mn-ea"/>
                  <a:cs typeface="+mn-cs"/>
                </a:rPr>
                <a:t> App</a:t>
              </a:r>
            </a:p>
          </p:txBody>
        </p:sp>
        <p:sp>
          <p:nvSpPr>
            <p:cNvPr id="255" name="Oval 254">
              <a:extLst>
                <a:ext uri="{FF2B5EF4-FFF2-40B4-BE49-F238E27FC236}">
                  <a16:creationId xmlns:a16="http://schemas.microsoft.com/office/drawing/2014/main" id="{82B34ABB-ADA2-9B56-FB32-2535EB631041}"/>
                </a:ext>
                <a:ext uri="{C183D7F6-B498-43B3-948B-1728B52AA6E4}">
                  <adec:decorative xmlns:adec="http://schemas.microsoft.com/office/drawing/2017/decorative" val="1"/>
                </a:ext>
              </a:extLst>
            </p:cNvPr>
            <p:cNvSpPr/>
            <p:nvPr/>
          </p:nvSpPr>
          <p:spPr>
            <a:xfrm>
              <a:off x="6312257" y="3291785"/>
              <a:ext cx="259200" cy="259200"/>
            </a:xfrm>
            <a:prstGeom prst="ellipse">
              <a:avLst/>
            </a:prstGeom>
            <a:solidFill>
              <a:schemeClr val="bg1"/>
            </a:solidFill>
            <a:ln w="12700" cap="flat" cmpd="sng" algn="ctr">
              <a:noFill/>
              <a:prstDash val="solid"/>
            </a:ln>
            <a:effectLst>
              <a:outerShdw blurRad="635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244" name="Rounded Rectangle 34">
              <a:extLst>
                <a:ext uri="{FF2B5EF4-FFF2-40B4-BE49-F238E27FC236}">
                  <a16:creationId xmlns:a16="http://schemas.microsoft.com/office/drawing/2014/main" id="{268F50D1-391D-8FF3-169F-339B244D29AF}"/>
                </a:ext>
                <a:ext uri="{C183D7F6-B498-43B3-948B-1728B52AA6E4}">
                  <adec:decorative xmlns:adec="http://schemas.microsoft.com/office/drawing/2017/decorative" val="1"/>
                </a:ext>
              </a:extLst>
            </p:cNvPr>
            <p:cNvSpPr/>
            <p:nvPr/>
          </p:nvSpPr>
          <p:spPr>
            <a:xfrm>
              <a:off x="4486658" y="1448781"/>
              <a:ext cx="909488" cy="1217313"/>
            </a:xfrm>
            <a:prstGeom prst="roundRect">
              <a:avLst>
                <a:gd name="adj" fmla="val 6227"/>
              </a:avLst>
            </a:prstGeom>
            <a:no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245" name="Rounded Rectangle 45">
              <a:extLst>
                <a:ext uri="{FF2B5EF4-FFF2-40B4-BE49-F238E27FC236}">
                  <a16:creationId xmlns:a16="http://schemas.microsoft.com/office/drawing/2014/main" id="{31217645-E608-EB7D-6E17-419BEAD3D14B}"/>
                </a:ext>
                <a:ext uri="{C183D7F6-B498-43B3-948B-1728B52AA6E4}">
                  <adec:decorative xmlns:adec="http://schemas.microsoft.com/office/drawing/2017/decorative" val="1"/>
                </a:ext>
              </a:extLst>
            </p:cNvPr>
            <p:cNvSpPr/>
            <p:nvPr/>
          </p:nvSpPr>
          <p:spPr>
            <a:xfrm>
              <a:off x="4559417" y="1679905"/>
              <a:ext cx="763970" cy="982889"/>
            </a:xfrm>
            <a:prstGeom prst="roundRect">
              <a:avLst>
                <a:gd name="adj" fmla="val 7035"/>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0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249" name="TextBox 248">
              <a:extLst>
                <a:ext uri="{FF2B5EF4-FFF2-40B4-BE49-F238E27FC236}">
                  <a16:creationId xmlns:a16="http://schemas.microsoft.com/office/drawing/2014/main" id="{6CA19028-258E-00A1-2397-76931606B8B7}"/>
                </a:ext>
                <a:ext uri="{C183D7F6-B498-43B3-948B-1728B52AA6E4}">
                  <adec:decorative xmlns:adec="http://schemas.microsoft.com/office/drawing/2017/decorative" val="1"/>
                </a:ext>
              </a:extLst>
            </p:cNvPr>
            <p:cNvSpPr txBox="1"/>
            <p:nvPr/>
          </p:nvSpPr>
          <p:spPr>
            <a:xfrm>
              <a:off x="4643558" y="1832124"/>
              <a:ext cx="595689" cy="22945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Calibri" panose="020F0502020204030204" pitchFamily="34" charset="0"/>
                </a:rPr>
                <a:t>Mobile App</a:t>
              </a:r>
            </a:p>
          </p:txBody>
        </p:sp>
        <p:sp>
          <p:nvSpPr>
            <p:cNvPr id="231" name="Rounded Rectangle 257">
              <a:extLst>
                <a:ext uri="{FF2B5EF4-FFF2-40B4-BE49-F238E27FC236}">
                  <a16:creationId xmlns:a16="http://schemas.microsoft.com/office/drawing/2014/main" id="{32B1FC2C-7168-B47D-CF56-502BF786F31C}"/>
                </a:ext>
                <a:ext uri="{C183D7F6-B498-43B3-948B-1728B52AA6E4}">
                  <adec:decorative xmlns:adec="http://schemas.microsoft.com/office/drawing/2017/decorative" val="1"/>
                </a:ext>
              </a:extLst>
            </p:cNvPr>
            <p:cNvSpPr/>
            <p:nvPr/>
          </p:nvSpPr>
          <p:spPr>
            <a:xfrm>
              <a:off x="4486658" y="2924642"/>
              <a:ext cx="909488" cy="1217313"/>
            </a:xfrm>
            <a:prstGeom prst="roundRect">
              <a:avLst>
                <a:gd name="adj" fmla="val 6227"/>
              </a:avLst>
            </a:prstGeom>
            <a:no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91F2C"/>
                </a:solidFill>
                <a:effectLst/>
                <a:uLnTx/>
                <a:uFillTx/>
                <a:latin typeface="Segoe UI"/>
                <a:ea typeface="+mn-ea"/>
                <a:cs typeface="+mn-cs"/>
              </a:endParaRPr>
            </a:p>
          </p:txBody>
        </p:sp>
        <p:sp>
          <p:nvSpPr>
            <p:cNvPr id="232" name="Rounded Rectangle 50">
              <a:extLst>
                <a:ext uri="{FF2B5EF4-FFF2-40B4-BE49-F238E27FC236}">
                  <a16:creationId xmlns:a16="http://schemas.microsoft.com/office/drawing/2014/main" id="{2A2D0489-967B-1ACD-E88D-BE760F08D1A9}"/>
                </a:ext>
                <a:ext uri="{C183D7F6-B498-43B3-948B-1728B52AA6E4}">
                  <adec:decorative xmlns:adec="http://schemas.microsoft.com/office/drawing/2017/decorative" val="1"/>
                </a:ext>
              </a:extLst>
            </p:cNvPr>
            <p:cNvSpPr/>
            <p:nvPr/>
          </p:nvSpPr>
          <p:spPr>
            <a:xfrm>
              <a:off x="4559417" y="3166673"/>
              <a:ext cx="763970" cy="964309"/>
            </a:xfrm>
            <a:prstGeom prst="roundRect">
              <a:avLst>
                <a:gd name="adj" fmla="val 6940"/>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0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235" name="TextBox 234">
              <a:extLst>
                <a:ext uri="{FF2B5EF4-FFF2-40B4-BE49-F238E27FC236}">
                  <a16:creationId xmlns:a16="http://schemas.microsoft.com/office/drawing/2014/main" id="{81E6090A-A9F8-FFF7-4699-8F88A98738C0}"/>
                </a:ext>
                <a:ext uri="{C183D7F6-B498-43B3-948B-1728B52AA6E4}">
                  <adec:decorative xmlns:adec="http://schemas.microsoft.com/office/drawing/2017/decorative" val="1"/>
                </a:ext>
              </a:extLst>
            </p:cNvPr>
            <p:cNvSpPr txBox="1"/>
            <p:nvPr/>
          </p:nvSpPr>
          <p:spPr>
            <a:xfrm>
              <a:off x="4643558" y="3344745"/>
              <a:ext cx="595689" cy="22945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91F2C"/>
                  </a:solidFill>
                  <a:effectLst/>
                  <a:uLnTx/>
                  <a:uFillTx/>
                  <a:latin typeface="Segoe UI Semibold"/>
                  <a:ea typeface="+mn-ea"/>
                  <a:cs typeface="Calibri" panose="020F0502020204030204" pitchFamily="34" charset="0"/>
                </a:rPr>
                <a:t>Browser</a:t>
              </a:r>
            </a:p>
          </p:txBody>
        </p:sp>
        <p:cxnSp>
          <p:nvCxnSpPr>
            <p:cNvPr id="219" name="Elbow Connector 144">
              <a:extLst>
                <a:ext uri="{FF2B5EF4-FFF2-40B4-BE49-F238E27FC236}">
                  <a16:creationId xmlns:a16="http://schemas.microsoft.com/office/drawing/2014/main" id="{4DD22850-0959-0F92-D40F-71899A0AA9C7}"/>
                </a:ext>
                <a:ext uri="{C183D7F6-B498-43B3-948B-1728B52AA6E4}">
                  <adec:decorative xmlns:adec="http://schemas.microsoft.com/office/drawing/2017/decorative" val="1"/>
                </a:ext>
              </a:extLst>
            </p:cNvPr>
            <p:cNvCxnSpPr>
              <a:cxnSpLocks/>
            </p:cNvCxnSpPr>
            <p:nvPr/>
          </p:nvCxnSpPr>
          <p:spPr>
            <a:xfrm rot="5400000" flipH="1" flipV="1">
              <a:off x="8132813" y="2154148"/>
              <a:ext cx="128821" cy="3553650"/>
            </a:xfrm>
            <a:prstGeom prst="bentConnector3">
              <a:avLst>
                <a:gd name="adj1" fmla="val -744733"/>
              </a:avLst>
            </a:prstGeom>
            <a:ln w="12700" cap="rnd">
              <a:solidFill>
                <a:srgbClr val="949494"/>
              </a:solidFill>
              <a:prstDash val="dash"/>
              <a:headEnd type="arrow"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20" name="Elbow Connector 1">
              <a:extLst>
                <a:ext uri="{FF2B5EF4-FFF2-40B4-BE49-F238E27FC236}">
                  <a16:creationId xmlns:a16="http://schemas.microsoft.com/office/drawing/2014/main" id="{A950ABE2-937D-510F-B46E-130E3BAE55D2}"/>
                </a:ext>
                <a:ext uri="{C183D7F6-B498-43B3-948B-1728B52AA6E4}">
                  <adec:decorative xmlns:adec="http://schemas.microsoft.com/office/drawing/2017/decorative" val="1"/>
                </a:ext>
              </a:extLst>
            </p:cNvPr>
            <p:cNvCxnSpPr>
              <a:cxnSpLocks/>
            </p:cNvCxnSpPr>
            <p:nvPr/>
          </p:nvCxnSpPr>
          <p:spPr>
            <a:xfrm rot="5400000" flipH="1" flipV="1">
              <a:off x="8140282" y="833066"/>
              <a:ext cx="1501358" cy="4823279"/>
            </a:xfrm>
            <a:prstGeom prst="bentConnector3">
              <a:avLst>
                <a:gd name="adj1" fmla="val -57671"/>
              </a:avLst>
            </a:prstGeom>
            <a:ln w="12700" cap="rnd">
              <a:solidFill>
                <a:srgbClr val="949494"/>
              </a:solidFill>
              <a:prstDash val="dash"/>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BCBF662A-59A1-A7AD-6D34-5469AA3859E7}"/>
                </a:ext>
                <a:ext uri="{C183D7F6-B498-43B3-948B-1728B52AA6E4}">
                  <adec:decorative xmlns:adec="http://schemas.microsoft.com/office/drawing/2017/decorative" val="1"/>
                </a:ext>
              </a:extLst>
            </p:cNvPr>
            <p:cNvCxnSpPr>
              <a:cxnSpLocks/>
            </p:cNvCxnSpPr>
            <p:nvPr/>
          </p:nvCxnSpPr>
          <p:spPr>
            <a:xfrm>
              <a:off x="5319825" y="2293983"/>
              <a:ext cx="727590"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519F7448-F3EA-4255-5CF0-364E4FBBF96A}"/>
                </a:ext>
                <a:ext uri="{C183D7F6-B498-43B3-948B-1728B52AA6E4}">
                  <adec:decorative xmlns:adec="http://schemas.microsoft.com/office/drawing/2017/decorative" val="1"/>
                </a:ext>
              </a:extLst>
            </p:cNvPr>
            <p:cNvCxnSpPr>
              <a:cxnSpLocks/>
            </p:cNvCxnSpPr>
            <p:nvPr/>
          </p:nvCxnSpPr>
          <p:spPr>
            <a:xfrm>
              <a:off x="5318933" y="3772096"/>
              <a:ext cx="727590"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FA1A96FE-1F9E-68C8-18C9-26DBFC6D719C}"/>
                </a:ext>
                <a:ext uri="{C183D7F6-B498-43B3-948B-1728B52AA6E4}">
                  <adec:decorative xmlns:adec="http://schemas.microsoft.com/office/drawing/2017/decorative" val="1"/>
                </a:ext>
              </a:extLst>
            </p:cNvPr>
            <p:cNvCxnSpPr>
              <a:cxnSpLocks/>
            </p:cNvCxnSpPr>
            <p:nvPr/>
          </p:nvCxnSpPr>
          <p:spPr>
            <a:xfrm>
              <a:off x="6817542" y="3772096"/>
              <a:ext cx="150910" cy="0"/>
            </a:xfrm>
            <a:prstGeom prst="line">
              <a:avLst/>
            </a:prstGeom>
            <a:noFill/>
            <a:ln w="12700" cap="flat" cmpd="sng" algn="ctr">
              <a:solidFill>
                <a:srgbClr val="949494"/>
              </a:solidFill>
              <a:prstDash val="solid"/>
              <a:headEnd type="none" w="med" len="med"/>
              <a:tailEnd type="none" w="med" len="med"/>
            </a:ln>
            <a:effectLst/>
          </p:spPr>
        </p:cxnSp>
        <p:cxnSp>
          <p:nvCxnSpPr>
            <p:cNvPr id="224" name="Straight Connector 223">
              <a:extLst>
                <a:ext uri="{FF2B5EF4-FFF2-40B4-BE49-F238E27FC236}">
                  <a16:creationId xmlns:a16="http://schemas.microsoft.com/office/drawing/2014/main" id="{926043F1-06A9-24C1-8F58-0062A15DEAB5}"/>
                </a:ext>
                <a:ext uri="{C183D7F6-B498-43B3-948B-1728B52AA6E4}">
                  <adec:decorative xmlns:adec="http://schemas.microsoft.com/office/drawing/2017/decorative" val="1"/>
                </a:ext>
              </a:extLst>
            </p:cNvPr>
            <p:cNvCxnSpPr>
              <a:cxnSpLocks/>
            </p:cNvCxnSpPr>
            <p:nvPr/>
          </p:nvCxnSpPr>
          <p:spPr>
            <a:xfrm>
              <a:off x="6814269" y="2293983"/>
              <a:ext cx="150910" cy="0"/>
            </a:xfrm>
            <a:prstGeom prst="line">
              <a:avLst/>
            </a:prstGeom>
            <a:noFill/>
            <a:ln w="12700" cap="flat" cmpd="sng" algn="ctr">
              <a:solidFill>
                <a:srgbClr val="949494"/>
              </a:solidFill>
              <a:prstDash val="solid"/>
              <a:headEnd type="none" w="med" len="med"/>
              <a:tailEnd type="none" w="med" len="med"/>
            </a:ln>
            <a:effectLst/>
          </p:spPr>
        </p:cxnSp>
        <p:sp>
          <p:nvSpPr>
            <p:cNvPr id="225" name="TextBox 224">
              <a:extLst>
                <a:ext uri="{FF2B5EF4-FFF2-40B4-BE49-F238E27FC236}">
                  <a16:creationId xmlns:a16="http://schemas.microsoft.com/office/drawing/2014/main" id="{8F48D12B-6122-A403-1456-9D8B0108BD79}"/>
                </a:ext>
                <a:ext uri="{C183D7F6-B498-43B3-948B-1728B52AA6E4}">
                  <adec:decorative xmlns:adec="http://schemas.microsoft.com/office/drawing/2017/decorative" val="1"/>
                </a:ext>
              </a:extLst>
            </p:cNvPr>
            <p:cNvSpPr txBox="1"/>
            <p:nvPr/>
          </p:nvSpPr>
          <p:spPr>
            <a:xfrm>
              <a:off x="5983730" y="1498022"/>
              <a:ext cx="916255" cy="2308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Mobile BFF</a:t>
              </a:r>
            </a:p>
          </p:txBody>
        </p:sp>
        <p:cxnSp>
          <p:nvCxnSpPr>
            <p:cNvPr id="226" name="Straight Arrow Connector 225">
              <a:extLst>
                <a:ext uri="{FF2B5EF4-FFF2-40B4-BE49-F238E27FC236}">
                  <a16:creationId xmlns:a16="http://schemas.microsoft.com/office/drawing/2014/main" id="{7B0ED91E-6F51-C69F-11B2-7B67C9BF0CAB}"/>
                </a:ext>
                <a:ext uri="{C183D7F6-B498-43B3-948B-1728B52AA6E4}">
                  <adec:decorative xmlns:adec="http://schemas.microsoft.com/office/drawing/2017/decorative" val="1"/>
                </a:ext>
              </a:extLst>
            </p:cNvPr>
            <p:cNvCxnSpPr>
              <a:cxnSpLocks/>
              <a:endCxn id="176" idx="1"/>
            </p:cNvCxnSpPr>
            <p:nvPr/>
          </p:nvCxnSpPr>
          <p:spPr>
            <a:xfrm flipV="1">
              <a:off x="6970722" y="1632496"/>
              <a:ext cx="284789" cy="2655"/>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27" name="Straight Arrow Connector 226">
              <a:extLst>
                <a:ext uri="{FF2B5EF4-FFF2-40B4-BE49-F238E27FC236}">
                  <a16:creationId xmlns:a16="http://schemas.microsoft.com/office/drawing/2014/main" id="{B89136B3-8039-39A1-559C-48ABE028EEBD}"/>
                </a:ext>
                <a:ext uri="{C183D7F6-B498-43B3-948B-1728B52AA6E4}">
                  <adec:decorative xmlns:adec="http://schemas.microsoft.com/office/drawing/2017/decorative" val="1"/>
                </a:ext>
              </a:extLst>
            </p:cNvPr>
            <p:cNvCxnSpPr>
              <a:cxnSpLocks/>
            </p:cNvCxnSpPr>
            <p:nvPr/>
          </p:nvCxnSpPr>
          <p:spPr>
            <a:xfrm flipV="1">
              <a:off x="6970722" y="2294279"/>
              <a:ext cx="284789" cy="1"/>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28" name="Straight Arrow Connector 227">
              <a:extLst>
                <a:ext uri="{FF2B5EF4-FFF2-40B4-BE49-F238E27FC236}">
                  <a16:creationId xmlns:a16="http://schemas.microsoft.com/office/drawing/2014/main" id="{97DA7632-0682-F0B6-D43C-9EE1194E3663}"/>
                </a:ext>
                <a:ext uri="{C183D7F6-B498-43B3-948B-1728B52AA6E4}">
                  <adec:decorative xmlns:adec="http://schemas.microsoft.com/office/drawing/2017/decorative" val="1"/>
                </a:ext>
              </a:extLst>
            </p:cNvPr>
            <p:cNvCxnSpPr>
              <a:cxnSpLocks/>
            </p:cNvCxnSpPr>
            <p:nvPr/>
          </p:nvCxnSpPr>
          <p:spPr>
            <a:xfrm flipV="1">
              <a:off x="6970722" y="2956061"/>
              <a:ext cx="284789"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29" name="Rounded Rectangle 40">
              <a:extLst>
                <a:ext uri="{FF2B5EF4-FFF2-40B4-BE49-F238E27FC236}">
                  <a16:creationId xmlns:a16="http://schemas.microsoft.com/office/drawing/2014/main" id="{D434CA68-1D50-B031-5DA2-C17A43E0D6C3}"/>
                </a:ext>
                <a:ext uri="{C183D7F6-B498-43B3-948B-1728B52AA6E4}">
                  <adec:decorative xmlns:adec="http://schemas.microsoft.com/office/drawing/2017/decorative" val="1"/>
                </a:ext>
              </a:extLst>
            </p:cNvPr>
            <p:cNvSpPr/>
            <p:nvPr/>
          </p:nvSpPr>
          <p:spPr>
            <a:xfrm>
              <a:off x="7255035" y="2828152"/>
              <a:ext cx="963646" cy="254626"/>
            </a:xfrm>
            <a:prstGeom prst="roundRect">
              <a:avLst>
                <a:gd name="adj" fmla="val 26451"/>
              </a:avLst>
            </a:prstGeom>
            <a:gradFill>
              <a:gsLst>
                <a:gs pos="96000">
                  <a:srgbClr val="399A91"/>
                </a:gs>
                <a:gs pos="66000">
                  <a:schemeClr val="accent2"/>
                </a:gs>
                <a:gs pos="2000">
                  <a:srgbClr val="FF5C39"/>
                </a:gs>
                <a:gs pos="35000">
                  <a:srgbClr val="C03BC4"/>
                </a:gs>
              </a:gsLst>
              <a:lin ang="12600000" scaled="0"/>
            </a:gra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mn-ea"/>
                  <a:cs typeface="+mn-cs"/>
                </a:rPr>
                <a:t>Ordering API</a:t>
              </a:r>
            </a:p>
          </p:txBody>
        </p:sp>
        <p:cxnSp>
          <p:nvCxnSpPr>
            <p:cNvPr id="230" name="Straight Arrow Connector 229">
              <a:extLst>
                <a:ext uri="{FF2B5EF4-FFF2-40B4-BE49-F238E27FC236}">
                  <a16:creationId xmlns:a16="http://schemas.microsoft.com/office/drawing/2014/main" id="{205A57E1-D4C6-5FEC-FB2A-3249D077E3EC}"/>
                </a:ext>
                <a:ext uri="{C183D7F6-B498-43B3-948B-1728B52AA6E4}">
                  <adec:decorative xmlns:adec="http://schemas.microsoft.com/office/drawing/2017/decorative" val="1"/>
                </a:ext>
              </a:extLst>
            </p:cNvPr>
            <p:cNvCxnSpPr>
              <a:cxnSpLocks/>
            </p:cNvCxnSpPr>
            <p:nvPr/>
          </p:nvCxnSpPr>
          <p:spPr>
            <a:xfrm flipV="1">
              <a:off x="6970721" y="3912437"/>
              <a:ext cx="284789"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73" name="Elbow Connector 272">
              <a:extLst>
                <a:ext uri="{FF2B5EF4-FFF2-40B4-BE49-F238E27FC236}">
                  <a16:creationId xmlns:a16="http://schemas.microsoft.com/office/drawing/2014/main" id="{E6840EF5-5D3A-B159-574F-9F36A2133611}"/>
                </a:ext>
                <a:ext uri="{C183D7F6-B498-43B3-948B-1728B52AA6E4}">
                  <adec:decorative xmlns:adec="http://schemas.microsoft.com/office/drawing/2017/decorative" val="1"/>
                </a:ext>
              </a:extLst>
            </p:cNvPr>
            <p:cNvCxnSpPr>
              <a:cxnSpLocks/>
            </p:cNvCxnSpPr>
            <p:nvPr/>
          </p:nvCxnSpPr>
          <p:spPr>
            <a:xfrm rot="10800000">
              <a:off x="9196182" y="2300737"/>
              <a:ext cx="410942" cy="935399"/>
            </a:xfrm>
            <a:prstGeom prst="bentConnector3">
              <a:avLst/>
            </a:prstGeom>
            <a:ln w="12700" cap="rnd">
              <a:solidFill>
                <a:srgbClr val="949494"/>
              </a:solidFill>
              <a:prstDash val="dash"/>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74" name="Elbow Connector 182">
              <a:extLst>
                <a:ext uri="{FF2B5EF4-FFF2-40B4-BE49-F238E27FC236}">
                  <a16:creationId xmlns:a16="http://schemas.microsoft.com/office/drawing/2014/main" id="{6D3A29B0-55DB-7AFE-456D-611B85079A59}"/>
                </a:ext>
                <a:ext uri="{C183D7F6-B498-43B3-948B-1728B52AA6E4}">
                  <adec:decorative xmlns:adec="http://schemas.microsoft.com/office/drawing/2017/decorative" val="1"/>
                </a:ext>
              </a:extLst>
            </p:cNvPr>
            <p:cNvCxnSpPr>
              <a:cxnSpLocks/>
            </p:cNvCxnSpPr>
            <p:nvPr/>
          </p:nvCxnSpPr>
          <p:spPr>
            <a:xfrm rot="5400000">
              <a:off x="9137062" y="3801891"/>
              <a:ext cx="607169" cy="736513"/>
            </a:xfrm>
            <a:prstGeom prst="bentConnector2">
              <a:avLst/>
            </a:prstGeom>
            <a:ln w="12700" cap="rnd">
              <a:solidFill>
                <a:srgbClr val="949494"/>
              </a:solidFill>
              <a:prstDash val="dash"/>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97" name="Rounded Rectangle 93">
              <a:extLst>
                <a:ext uri="{FF2B5EF4-FFF2-40B4-BE49-F238E27FC236}">
                  <a16:creationId xmlns:a16="http://schemas.microsoft.com/office/drawing/2014/main" id="{4FD7D13F-35CD-BF5D-3C7C-E1F8402AB90B}"/>
                </a:ext>
                <a:ext uri="{C183D7F6-B498-43B3-948B-1728B52AA6E4}">
                  <adec:decorative xmlns:adec="http://schemas.microsoft.com/office/drawing/2017/decorative" val="1"/>
                </a:ext>
              </a:extLst>
            </p:cNvPr>
            <p:cNvSpPr/>
            <p:nvPr/>
          </p:nvSpPr>
          <p:spPr>
            <a:xfrm>
              <a:off x="7255511" y="5619797"/>
              <a:ext cx="963646" cy="254626"/>
            </a:xfrm>
            <a:prstGeom prst="roundRect">
              <a:avLst>
                <a:gd name="adj" fmla="val 26229"/>
              </a:avLst>
            </a:prstGeom>
            <a:gradFill>
              <a:gsLst>
                <a:gs pos="96000">
                  <a:srgbClr val="399A91"/>
                </a:gs>
                <a:gs pos="66000">
                  <a:schemeClr val="accent2"/>
                </a:gs>
                <a:gs pos="2000">
                  <a:srgbClr val="FF5C39"/>
                </a:gs>
                <a:gs pos="35000">
                  <a:srgbClr val="C03BC4"/>
                </a:gs>
              </a:gsLst>
              <a:lin ang="12600000" scaled="0"/>
            </a:gradFill>
            <a:ln w="10795" cap="flat" cmpd="sng" algn="ctr">
              <a:no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mn-ea"/>
                  <a:cs typeface="+mn-cs"/>
                </a:rPr>
                <a:t>Webhooks API</a:t>
              </a:r>
            </a:p>
          </p:txBody>
        </p:sp>
        <p:pic>
          <p:nvPicPr>
            <p:cNvPr id="288" name="Picture 2">
              <a:extLst>
                <a:ext uri="{FF2B5EF4-FFF2-40B4-BE49-F238E27FC236}">
                  <a16:creationId xmlns:a16="http://schemas.microsoft.com/office/drawing/2014/main" id="{1302E6B9-C50F-57D7-AF3C-3DACBD24B2FE}"/>
                </a:ext>
                <a:ext uri="{C183D7F6-B498-43B3-948B-1728B52AA6E4}">
                  <adec:decorative xmlns:adec="http://schemas.microsoft.com/office/drawing/2017/decorative" val="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356436" y="1846554"/>
              <a:ext cx="170843" cy="170843"/>
            </a:xfrm>
            <a:prstGeom prst="rect">
              <a:avLst/>
            </a:prstGeom>
            <a:noFill/>
            <a:extLst>
              <a:ext uri="{909E8E84-426E-40DD-AFC4-6F175D3DCCD1}">
                <a14:hiddenFill xmlns:a14="http://schemas.microsoft.com/office/drawing/2010/main">
                  <a:solidFill>
                    <a:srgbClr val="FFFFFF"/>
                  </a:solidFill>
                </a14:hiddenFill>
              </a:ext>
            </a:extLst>
          </p:spPr>
        </p:pic>
        <p:sp>
          <p:nvSpPr>
            <p:cNvPr id="289" name="Graphic 23">
              <a:extLst>
                <a:ext uri="{FF2B5EF4-FFF2-40B4-BE49-F238E27FC236}">
                  <a16:creationId xmlns:a16="http://schemas.microsoft.com/office/drawing/2014/main" id="{3F61058C-31AB-5C88-9EF4-A4F80031CA53}"/>
                </a:ext>
                <a:ext uri="{C183D7F6-B498-43B3-948B-1728B52AA6E4}">
                  <adec:decorative xmlns:adec="http://schemas.microsoft.com/office/drawing/2017/decorative" val="1"/>
                </a:ext>
              </a:extLst>
            </p:cNvPr>
            <p:cNvSpPr/>
            <p:nvPr/>
          </p:nvSpPr>
          <p:spPr>
            <a:xfrm>
              <a:off x="6372938" y="3355486"/>
              <a:ext cx="137838" cy="13179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nvGrpSpPr>
            <p:cNvPr id="290" name="Group 289">
              <a:extLst>
                <a:ext uri="{FF2B5EF4-FFF2-40B4-BE49-F238E27FC236}">
                  <a16:creationId xmlns:a16="http://schemas.microsoft.com/office/drawing/2014/main" id="{81413342-D95E-9475-34AE-B3CFD61AF06D}"/>
                </a:ext>
                <a:ext uri="{C183D7F6-B498-43B3-948B-1728B52AA6E4}">
                  <adec:decorative xmlns:adec="http://schemas.microsoft.com/office/drawing/2017/decorative" val="1"/>
                </a:ext>
              </a:extLst>
            </p:cNvPr>
            <p:cNvGrpSpPr/>
            <p:nvPr/>
          </p:nvGrpSpPr>
          <p:grpSpPr>
            <a:xfrm>
              <a:off x="4851657" y="2201874"/>
              <a:ext cx="179491" cy="340759"/>
              <a:chOff x="601580" y="1486552"/>
              <a:chExt cx="1014733" cy="1884331"/>
            </a:xfrm>
          </p:grpSpPr>
          <p:sp>
            <p:nvSpPr>
              <p:cNvPr id="291" name="Graphic 7305">
                <a:extLst>
                  <a:ext uri="{FF2B5EF4-FFF2-40B4-BE49-F238E27FC236}">
                    <a16:creationId xmlns:a16="http://schemas.microsoft.com/office/drawing/2014/main" id="{CE6052CA-EAE0-C6A8-D508-8DCBB29D9B5E}"/>
                  </a:ext>
                </a:extLst>
              </p:cNvPr>
              <p:cNvSpPr/>
              <p:nvPr/>
            </p:nvSpPr>
            <p:spPr>
              <a:xfrm>
                <a:off x="601580" y="1486552"/>
                <a:ext cx="1014733" cy="1884331"/>
              </a:xfrm>
              <a:custGeom>
                <a:avLst/>
                <a:gdLst>
                  <a:gd name="connsiteX0" fmla="*/ 130047 w 1014733"/>
                  <a:gd name="connsiteY0" fmla="*/ 0 h 1884331"/>
                  <a:gd name="connsiteX1" fmla="*/ 884686 w 1014733"/>
                  <a:gd name="connsiteY1" fmla="*/ 0 h 1884331"/>
                  <a:gd name="connsiteX2" fmla="*/ 1014733 w 1014733"/>
                  <a:gd name="connsiteY2" fmla="*/ 131422 h 1884331"/>
                  <a:gd name="connsiteX3" fmla="*/ 1014733 w 1014733"/>
                  <a:gd name="connsiteY3" fmla="*/ 1752907 h 1884331"/>
                  <a:gd name="connsiteX4" fmla="*/ 884686 w 1014733"/>
                  <a:gd name="connsiteY4" fmla="*/ 1884332 h 1884331"/>
                  <a:gd name="connsiteX5" fmla="*/ 130047 w 1014733"/>
                  <a:gd name="connsiteY5" fmla="*/ 1884332 h 1884331"/>
                  <a:gd name="connsiteX6" fmla="*/ 0 w 1014733"/>
                  <a:gd name="connsiteY6" fmla="*/ 1752907 h 1884331"/>
                  <a:gd name="connsiteX7" fmla="*/ 0 w 1014733"/>
                  <a:gd name="connsiteY7" fmla="*/ 131422 h 1884331"/>
                  <a:gd name="connsiteX8" fmla="*/ 130047 w 1014733"/>
                  <a:gd name="connsiteY8" fmla="*/ 0 h 188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4733" h="1884331">
                    <a:moveTo>
                      <a:pt x="130047" y="0"/>
                    </a:moveTo>
                    <a:lnTo>
                      <a:pt x="884686" y="0"/>
                    </a:lnTo>
                    <a:cubicBezTo>
                      <a:pt x="956484" y="0"/>
                      <a:pt x="1014733" y="58862"/>
                      <a:pt x="1014733" y="131422"/>
                    </a:cubicBezTo>
                    <a:lnTo>
                      <a:pt x="1014733" y="1752907"/>
                    </a:lnTo>
                    <a:cubicBezTo>
                      <a:pt x="1014733" y="1825470"/>
                      <a:pt x="956484" y="1884332"/>
                      <a:pt x="884686" y="1884332"/>
                    </a:cubicBezTo>
                    <a:lnTo>
                      <a:pt x="130047" y="1884332"/>
                    </a:lnTo>
                    <a:cubicBezTo>
                      <a:pt x="58246" y="1884332"/>
                      <a:pt x="0" y="1825470"/>
                      <a:pt x="0" y="1752907"/>
                    </a:cubicBezTo>
                    <a:lnTo>
                      <a:pt x="0" y="131422"/>
                    </a:lnTo>
                    <a:cubicBezTo>
                      <a:pt x="0" y="58862"/>
                      <a:pt x="58246" y="0"/>
                      <a:pt x="130047" y="0"/>
                    </a:cubicBezTo>
                    <a:close/>
                  </a:path>
                </a:pathLst>
              </a:custGeom>
              <a:gradFill>
                <a:gsLst>
                  <a:gs pos="2000">
                    <a:srgbClr val="3802DB"/>
                  </a:gs>
                  <a:gs pos="100000">
                    <a:srgbClr val="C039C4"/>
                  </a:gs>
                </a:gsLst>
                <a:lin ang="2400000" scaled="0"/>
              </a:gradFill>
              <a:ln w="943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292" name="Graphic 291">
                <a:extLst>
                  <a:ext uri="{FF2B5EF4-FFF2-40B4-BE49-F238E27FC236}">
                    <a16:creationId xmlns:a16="http://schemas.microsoft.com/office/drawing/2014/main" id="{BB1CFD31-75F5-DC9C-C3D7-2B57B86D5BD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3585" y="3153807"/>
                <a:ext cx="228600" cy="76200"/>
              </a:xfrm>
              <a:prstGeom prst="rect">
                <a:avLst/>
              </a:prstGeom>
            </p:spPr>
          </p:pic>
        </p:grpSp>
        <p:grpSp>
          <p:nvGrpSpPr>
            <p:cNvPr id="304" name="Group 303">
              <a:extLst>
                <a:ext uri="{FF2B5EF4-FFF2-40B4-BE49-F238E27FC236}">
                  <a16:creationId xmlns:a16="http://schemas.microsoft.com/office/drawing/2014/main" id="{C096E067-56CC-D9D4-0E39-680B79EB85E5}"/>
                </a:ext>
                <a:ext uri="{C183D7F6-B498-43B3-948B-1728B52AA6E4}">
                  <adec:decorative xmlns:adec="http://schemas.microsoft.com/office/drawing/2017/decorative" val="1"/>
                </a:ext>
              </a:extLst>
            </p:cNvPr>
            <p:cNvGrpSpPr/>
            <p:nvPr/>
          </p:nvGrpSpPr>
          <p:grpSpPr>
            <a:xfrm>
              <a:off x="4783395" y="3677697"/>
              <a:ext cx="316015" cy="277060"/>
              <a:chOff x="4783395" y="3649907"/>
              <a:chExt cx="316015" cy="277060"/>
            </a:xfrm>
          </p:grpSpPr>
          <p:sp>
            <p:nvSpPr>
              <p:cNvPr id="294" name="Freeform 127">
                <a:extLst>
                  <a:ext uri="{FF2B5EF4-FFF2-40B4-BE49-F238E27FC236}">
                    <a16:creationId xmlns:a16="http://schemas.microsoft.com/office/drawing/2014/main" id="{9C95A20C-2490-0CD3-AD5B-436A91DEFFA7}"/>
                  </a:ext>
                </a:extLst>
              </p:cNvPr>
              <p:cNvSpPr/>
              <p:nvPr/>
            </p:nvSpPr>
            <p:spPr>
              <a:xfrm>
                <a:off x="4783400" y="3649907"/>
                <a:ext cx="316010" cy="84169"/>
              </a:xfrm>
              <a:custGeom>
                <a:avLst/>
                <a:gdLst>
                  <a:gd name="connsiteX0" fmla="*/ 481902 w 481902"/>
                  <a:gd name="connsiteY0" fmla="*/ 125550 h 125549"/>
                  <a:gd name="connsiteX1" fmla="*/ 481902 w 481902"/>
                  <a:gd name="connsiteY1" fmla="*/ 47081 h 125549"/>
                  <a:gd name="connsiteX2" fmla="*/ 434759 w 481902"/>
                  <a:gd name="connsiteY2" fmla="*/ 0 h 125549"/>
                  <a:gd name="connsiteX3" fmla="*/ 47143 w 481902"/>
                  <a:gd name="connsiteY3" fmla="*/ 0 h 125549"/>
                  <a:gd name="connsiteX4" fmla="*/ 0 w 481902"/>
                  <a:gd name="connsiteY4" fmla="*/ 47081 h 125549"/>
                  <a:gd name="connsiteX5" fmla="*/ 0 w 481902"/>
                  <a:gd name="connsiteY5" fmla="*/ 125550 h 125549"/>
                  <a:gd name="connsiteX6" fmla="*/ 481902 w 481902"/>
                  <a:gd name="connsiteY6" fmla="*/ 12555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125549">
                    <a:moveTo>
                      <a:pt x="481902" y="125550"/>
                    </a:moveTo>
                    <a:lnTo>
                      <a:pt x="481902" y="47081"/>
                    </a:lnTo>
                    <a:cubicBezTo>
                      <a:pt x="481902" y="12558"/>
                      <a:pt x="469336" y="0"/>
                      <a:pt x="434759" y="0"/>
                    </a:cubicBezTo>
                    <a:lnTo>
                      <a:pt x="47143" y="0"/>
                    </a:lnTo>
                    <a:cubicBezTo>
                      <a:pt x="12575" y="0"/>
                      <a:pt x="0" y="12558"/>
                      <a:pt x="0" y="47081"/>
                    </a:cubicBezTo>
                    <a:lnTo>
                      <a:pt x="0" y="125550"/>
                    </a:lnTo>
                    <a:lnTo>
                      <a:pt x="481902" y="12555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295" name="Freeform 128">
                <a:extLst>
                  <a:ext uri="{FF2B5EF4-FFF2-40B4-BE49-F238E27FC236}">
                    <a16:creationId xmlns:a16="http://schemas.microsoft.com/office/drawing/2014/main" id="{E6C005DE-7F36-5494-F00C-E3A6A4DB0B44}"/>
                  </a:ext>
                </a:extLst>
              </p:cNvPr>
              <p:cNvSpPr/>
              <p:nvPr/>
            </p:nvSpPr>
            <p:spPr>
              <a:xfrm>
                <a:off x="4783400" y="3734077"/>
                <a:ext cx="316010" cy="192890"/>
              </a:xfrm>
              <a:custGeom>
                <a:avLst/>
                <a:gdLst>
                  <a:gd name="connsiteX0" fmla="*/ 0 w 481902"/>
                  <a:gd name="connsiteY0" fmla="*/ 0 h 287721"/>
                  <a:gd name="connsiteX1" fmla="*/ 0 w 481902"/>
                  <a:gd name="connsiteY1" fmla="*/ 240640 h 287721"/>
                  <a:gd name="connsiteX2" fmla="*/ 47151 w 481902"/>
                  <a:gd name="connsiteY2" fmla="*/ 287721 h 287721"/>
                  <a:gd name="connsiteX3" fmla="*/ 434767 w 481902"/>
                  <a:gd name="connsiteY3" fmla="*/ 287721 h 287721"/>
                  <a:gd name="connsiteX4" fmla="*/ 481902 w 481902"/>
                  <a:gd name="connsiteY4" fmla="*/ 240640 h 287721"/>
                  <a:gd name="connsiteX5" fmla="*/ 481902 w 481902"/>
                  <a:gd name="connsiteY5" fmla="*/ 0 h 287721"/>
                  <a:gd name="connsiteX6" fmla="*/ 0 w 481902"/>
                  <a:gd name="connsiteY6" fmla="*/ 0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902" h="287721">
                    <a:moveTo>
                      <a:pt x="0" y="0"/>
                    </a:moveTo>
                    <a:lnTo>
                      <a:pt x="0" y="240640"/>
                    </a:lnTo>
                    <a:cubicBezTo>
                      <a:pt x="0" y="275171"/>
                      <a:pt x="12575" y="287721"/>
                      <a:pt x="47151" y="287721"/>
                    </a:cubicBezTo>
                    <a:lnTo>
                      <a:pt x="434767" y="287721"/>
                    </a:lnTo>
                    <a:cubicBezTo>
                      <a:pt x="469336" y="287721"/>
                      <a:pt x="481902" y="275171"/>
                      <a:pt x="481902" y="240640"/>
                    </a:cubicBezTo>
                    <a:lnTo>
                      <a:pt x="481902" y="0"/>
                    </a:lnTo>
                    <a:lnTo>
                      <a:pt x="0"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296" name="Freeform 129">
                <a:extLst>
                  <a:ext uri="{FF2B5EF4-FFF2-40B4-BE49-F238E27FC236}">
                    <a16:creationId xmlns:a16="http://schemas.microsoft.com/office/drawing/2014/main" id="{C4F4617A-BF8E-718A-ABCC-93F6621D9EEF}"/>
                  </a:ext>
                </a:extLst>
              </p:cNvPr>
              <p:cNvSpPr/>
              <p:nvPr/>
            </p:nvSpPr>
            <p:spPr>
              <a:xfrm>
                <a:off x="4783400" y="3649908"/>
                <a:ext cx="276514" cy="84169"/>
              </a:xfrm>
              <a:custGeom>
                <a:avLst/>
                <a:gdLst>
                  <a:gd name="connsiteX0" fmla="*/ 421674 w 421673"/>
                  <a:gd name="connsiteY0" fmla="*/ 0 h 125549"/>
                  <a:gd name="connsiteX1" fmla="*/ 47151 w 421673"/>
                  <a:gd name="connsiteY1" fmla="*/ 0 h 125549"/>
                  <a:gd name="connsiteX2" fmla="*/ 0 w 421673"/>
                  <a:gd name="connsiteY2" fmla="*/ 47081 h 125549"/>
                  <a:gd name="connsiteX3" fmla="*/ 0 w 421673"/>
                  <a:gd name="connsiteY3" fmla="*/ 125550 h 125549"/>
                  <a:gd name="connsiteX4" fmla="*/ 303812 w 421673"/>
                  <a:gd name="connsiteY4" fmla="*/ 125550 h 125549"/>
                  <a:gd name="connsiteX5" fmla="*/ 421674 w 421673"/>
                  <a:gd name="connsiteY5" fmla="*/ 0 h 125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673" h="125549">
                    <a:moveTo>
                      <a:pt x="421674" y="0"/>
                    </a:moveTo>
                    <a:lnTo>
                      <a:pt x="47151" y="0"/>
                    </a:lnTo>
                    <a:cubicBezTo>
                      <a:pt x="12575" y="0"/>
                      <a:pt x="0" y="12550"/>
                      <a:pt x="0" y="47081"/>
                    </a:cubicBezTo>
                    <a:lnTo>
                      <a:pt x="0" y="125550"/>
                    </a:lnTo>
                    <a:lnTo>
                      <a:pt x="303812" y="125550"/>
                    </a:lnTo>
                    <a:lnTo>
                      <a:pt x="421674" y="0"/>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297" name="Freeform 130">
                <a:extLst>
                  <a:ext uri="{FF2B5EF4-FFF2-40B4-BE49-F238E27FC236}">
                    <a16:creationId xmlns:a16="http://schemas.microsoft.com/office/drawing/2014/main" id="{4C386A2A-8993-372E-914A-DAC6C488E391}"/>
                  </a:ext>
                </a:extLst>
              </p:cNvPr>
              <p:cNvSpPr/>
              <p:nvPr/>
            </p:nvSpPr>
            <p:spPr>
              <a:xfrm>
                <a:off x="4783395" y="3734077"/>
                <a:ext cx="199227" cy="192890"/>
              </a:xfrm>
              <a:custGeom>
                <a:avLst/>
                <a:gdLst>
                  <a:gd name="connsiteX0" fmla="*/ 47151 w 303812"/>
                  <a:gd name="connsiteY0" fmla="*/ 287721 h 287721"/>
                  <a:gd name="connsiteX1" fmla="*/ 40172 w 303812"/>
                  <a:gd name="connsiteY1" fmla="*/ 287532 h 287721"/>
                  <a:gd name="connsiteX2" fmla="*/ 0 w 303812"/>
                  <a:gd name="connsiteY2" fmla="*/ 240640 h 287721"/>
                  <a:gd name="connsiteX3" fmla="*/ 0 w 303812"/>
                  <a:gd name="connsiteY3" fmla="*/ 0 h 287721"/>
                  <a:gd name="connsiteX4" fmla="*/ 303812 w 303812"/>
                  <a:gd name="connsiteY4" fmla="*/ 0 h 287721"/>
                  <a:gd name="connsiteX5" fmla="*/ 47151 w 303812"/>
                  <a:gd name="connsiteY5" fmla="*/ 287721 h 28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812" h="287721">
                    <a:moveTo>
                      <a:pt x="47151" y="287721"/>
                    </a:moveTo>
                    <a:cubicBezTo>
                      <a:pt x="44712" y="287721"/>
                      <a:pt x="42396" y="287664"/>
                      <a:pt x="40172" y="287532"/>
                    </a:cubicBezTo>
                    <a:cubicBezTo>
                      <a:pt x="10869" y="285845"/>
                      <a:pt x="0" y="272735"/>
                      <a:pt x="0" y="240640"/>
                    </a:cubicBezTo>
                    <a:lnTo>
                      <a:pt x="0" y="0"/>
                    </a:lnTo>
                    <a:lnTo>
                      <a:pt x="303812" y="0"/>
                    </a:lnTo>
                    <a:lnTo>
                      <a:pt x="47151" y="287721"/>
                    </a:lnTo>
                    <a:close/>
                  </a:path>
                </a:pathLst>
              </a:custGeom>
              <a:gradFill>
                <a:gsLst>
                  <a:gs pos="2000">
                    <a:srgbClr val="3802DB"/>
                  </a:gs>
                  <a:gs pos="100000">
                    <a:srgbClr val="C039C4"/>
                  </a:gs>
                </a:gsLst>
                <a:lin ang="2400000" scaled="0"/>
              </a:gra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298" name="Freeform 131">
                <a:extLst>
                  <a:ext uri="{FF2B5EF4-FFF2-40B4-BE49-F238E27FC236}">
                    <a16:creationId xmlns:a16="http://schemas.microsoft.com/office/drawing/2014/main" id="{2D73EDF6-21C7-0CCA-001E-B2398126C807}"/>
                  </a:ext>
                </a:extLst>
              </p:cNvPr>
              <p:cNvSpPr/>
              <p:nvPr/>
            </p:nvSpPr>
            <p:spPr>
              <a:xfrm>
                <a:off x="4862407" y="3681475"/>
                <a:ext cx="216399" cy="28055"/>
              </a:xfrm>
              <a:custGeom>
                <a:avLst/>
                <a:gdLst>
                  <a:gd name="connsiteX0" fmla="*/ 0 w 329999"/>
                  <a:gd name="connsiteY0" fmla="*/ 41847 h 41847"/>
                  <a:gd name="connsiteX1" fmla="*/ 330000 w 329999"/>
                  <a:gd name="connsiteY1" fmla="*/ 41847 h 41847"/>
                  <a:gd name="connsiteX2" fmla="*/ 330000 w 329999"/>
                  <a:gd name="connsiteY2" fmla="*/ 0 h 41847"/>
                  <a:gd name="connsiteX3" fmla="*/ 0 w 329999"/>
                  <a:gd name="connsiteY3" fmla="*/ 0 h 41847"/>
                </a:gdLst>
                <a:ahLst/>
                <a:cxnLst>
                  <a:cxn ang="0">
                    <a:pos x="connsiteX0" y="connsiteY0"/>
                  </a:cxn>
                  <a:cxn ang="0">
                    <a:pos x="connsiteX1" y="connsiteY1"/>
                  </a:cxn>
                  <a:cxn ang="0">
                    <a:pos x="connsiteX2" y="connsiteY2"/>
                  </a:cxn>
                  <a:cxn ang="0">
                    <a:pos x="connsiteX3" y="connsiteY3"/>
                  </a:cxn>
                </a:cxnLst>
                <a:rect l="l" t="t" r="r" b="b"/>
                <a:pathLst>
                  <a:path w="329999" h="41847">
                    <a:moveTo>
                      <a:pt x="0" y="41847"/>
                    </a:moveTo>
                    <a:lnTo>
                      <a:pt x="330000" y="41847"/>
                    </a:lnTo>
                    <a:lnTo>
                      <a:pt x="330000" y="0"/>
                    </a:lnTo>
                    <a:lnTo>
                      <a:pt x="0" y="0"/>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299" name="Freeform 132">
                <a:extLst>
                  <a:ext uri="{FF2B5EF4-FFF2-40B4-BE49-F238E27FC236}">
                    <a16:creationId xmlns:a16="http://schemas.microsoft.com/office/drawing/2014/main" id="{69D97A9C-1A9E-2002-B19B-751169931604}"/>
                  </a:ext>
                </a:extLst>
              </p:cNvPr>
              <p:cNvSpPr/>
              <p:nvPr/>
            </p:nvSpPr>
            <p:spPr>
              <a:xfrm>
                <a:off x="4793705" y="3663937"/>
                <a:ext cx="61828" cy="63127"/>
              </a:xfrm>
              <a:custGeom>
                <a:avLst/>
                <a:gdLst>
                  <a:gd name="connsiteX0" fmla="*/ 94286 w 94285"/>
                  <a:gd name="connsiteY0" fmla="*/ 47081 h 94162"/>
                  <a:gd name="connsiteX1" fmla="*/ 47135 w 94285"/>
                  <a:gd name="connsiteY1" fmla="*/ 94162 h 94162"/>
                  <a:gd name="connsiteX2" fmla="*/ 0 w 94285"/>
                  <a:gd name="connsiteY2" fmla="*/ 47081 h 94162"/>
                  <a:gd name="connsiteX3" fmla="*/ 47135 w 94285"/>
                  <a:gd name="connsiteY3" fmla="*/ 0 h 94162"/>
                  <a:gd name="connsiteX4" fmla="*/ 94286 w 94285"/>
                  <a:gd name="connsiteY4" fmla="*/ 47081 h 94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285" h="94162">
                    <a:moveTo>
                      <a:pt x="94286" y="47081"/>
                    </a:moveTo>
                    <a:cubicBezTo>
                      <a:pt x="94286" y="73087"/>
                      <a:pt x="73174" y="94162"/>
                      <a:pt x="47135" y="94162"/>
                    </a:cubicBezTo>
                    <a:cubicBezTo>
                      <a:pt x="21103" y="94162"/>
                      <a:pt x="0" y="73087"/>
                      <a:pt x="0" y="47081"/>
                    </a:cubicBezTo>
                    <a:cubicBezTo>
                      <a:pt x="0" y="21076"/>
                      <a:pt x="21103" y="0"/>
                      <a:pt x="47135" y="0"/>
                    </a:cubicBezTo>
                    <a:cubicBezTo>
                      <a:pt x="73174" y="0"/>
                      <a:pt x="94286" y="21076"/>
                      <a:pt x="94286" y="47081"/>
                    </a:cubicBezTo>
                  </a:path>
                </a:pathLst>
              </a:custGeom>
              <a:solidFill>
                <a:srgbClr val="3802DB"/>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300" name="Freeform 133">
                <a:extLst>
                  <a:ext uri="{FF2B5EF4-FFF2-40B4-BE49-F238E27FC236}">
                    <a16:creationId xmlns:a16="http://schemas.microsoft.com/office/drawing/2014/main" id="{A304D85D-21CA-0EF1-F4DC-8DFB7BBE7C7C}"/>
                  </a:ext>
                </a:extLst>
              </p:cNvPr>
              <p:cNvSpPr/>
              <p:nvPr/>
            </p:nvSpPr>
            <p:spPr>
              <a:xfrm>
                <a:off x="4808306" y="3677968"/>
                <a:ext cx="47227" cy="35067"/>
              </a:xfrm>
              <a:custGeom>
                <a:avLst/>
                <a:gdLst>
                  <a:gd name="connsiteX0" fmla="*/ 72020 w 72020"/>
                  <a:gd name="connsiteY0" fmla="*/ 20919 h 52307"/>
                  <a:gd name="connsiteX1" fmla="*/ 24869 w 72020"/>
                  <a:gd name="connsiteY1" fmla="*/ 20919 h 52307"/>
                  <a:gd name="connsiteX2" fmla="*/ 40592 w 72020"/>
                  <a:gd name="connsiteY2" fmla="*/ 5226 h 52307"/>
                  <a:gd name="connsiteX3" fmla="*/ 40592 w 72020"/>
                  <a:gd name="connsiteY3" fmla="*/ 0 h 52307"/>
                  <a:gd name="connsiteX4" fmla="*/ 24869 w 72020"/>
                  <a:gd name="connsiteY4" fmla="*/ 0 h 52307"/>
                  <a:gd name="connsiteX5" fmla="*/ 0 w 72020"/>
                  <a:gd name="connsiteY5" fmla="*/ 27462 h 52307"/>
                  <a:gd name="connsiteX6" fmla="*/ 24869 w 72020"/>
                  <a:gd name="connsiteY6" fmla="*/ 52307 h 52307"/>
                  <a:gd name="connsiteX7" fmla="*/ 40592 w 72020"/>
                  <a:gd name="connsiteY7" fmla="*/ 52307 h 52307"/>
                  <a:gd name="connsiteX8" fmla="*/ 40592 w 72020"/>
                  <a:gd name="connsiteY8" fmla="*/ 47073 h 52307"/>
                  <a:gd name="connsiteX9" fmla="*/ 24869 w 72020"/>
                  <a:gd name="connsiteY9" fmla="*/ 31379 h 52307"/>
                  <a:gd name="connsiteX10" fmla="*/ 72020 w 72020"/>
                  <a:gd name="connsiteY10" fmla="*/ 31379 h 52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020" h="52307">
                    <a:moveTo>
                      <a:pt x="72020" y="20919"/>
                    </a:moveTo>
                    <a:lnTo>
                      <a:pt x="24869" y="20919"/>
                    </a:lnTo>
                    <a:lnTo>
                      <a:pt x="40592" y="5226"/>
                    </a:lnTo>
                    <a:lnTo>
                      <a:pt x="40592" y="0"/>
                    </a:lnTo>
                    <a:lnTo>
                      <a:pt x="24869" y="0"/>
                    </a:lnTo>
                    <a:lnTo>
                      <a:pt x="0" y="27462"/>
                    </a:lnTo>
                    <a:lnTo>
                      <a:pt x="24869" y="52307"/>
                    </a:lnTo>
                    <a:lnTo>
                      <a:pt x="40592" y="52307"/>
                    </a:lnTo>
                    <a:lnTo>
                      <a:pt x="40592" y="47073"/>
                    </a:lnTo>
                    <a:lnTo>
                      <a:pt x="24869" y="31379"/>
                    </a:lnTo>
                    <a:lnTo>
                      <a:pt x="72020" y="31379"/>
                    </a:lnTo>
                    <a:close/>
                  </a:path>
                </a:pathLst>
              </a:custGeom>
              <a:solidFill>
                <a:srgbClr val="FFFFFF"/>
              </a:solidFill>
              <a:ln w="8239" cap="flat">
                <a:noFill/>
                <a:prstDash val="solid"/>
                <a:miter/>
              </a:ln>
            </p:spPr>
            <p:txBody>
              <a:bodyPr rot="0" spcFirstLastPara="0" vertOverflow="overflow" horzOverflow="overflow" vert="horz" wrap="square" lIns="89154" tIns="44576" rIns="89154" bIns="44576"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grpSp>
        <p:sp>
          <p:nvSpPr>
            <p:cNvPr id="301" name="Oval 300">
              <a:extLst>
                <a:ext uri="{FF2B5EF4-FFF2-40B4-BE49-F238E27FC236}">
                  <a16:creationId xmlns:a16="http://schemas.microsoft.com/office/drawing/2014/main" id="{37EBE175-C13F-6518-284A-67EF9F81BA58}"/>
                </a:ext>
                <a:ext uri="{C183D7F6-B498-43B3-948B-1728B52AA6E4}">
                  <adec:decorative xmlns:adec="http://schemas.microsoft.com/office/drawing/2017/decorative" val="1"/>
                </a:ext>
              </a:extLst>
            </p:cNvPr>
            <p:cNvSpPr/>
            <p:nvPr/>
          </p:nvSpPr>
          <p:spPr>
            <a:xfrm>
              <a:off x="4811802" y="3024795"/>
              <a:ext cx="259200" cy="259200"/>
            </a:xfrm>
            <a:prstGeom prst="ellipse">
              <a:avLst/>
            </a:prstGeom>
            <a:solidFill>
              <a:schemeClr val="bg1"/>
            </a:solidFill>
            <a:ln w="12700" cap="flat" cmpd="sng" algn="ctr">
              <a:solidFill>
                <a:srgbClr val="D9D9D6"/>
              </a:solidFill>
              <a:prstDash val="solid"/>
            </a:ln>
            <a:effectLst>
              <a:outerShdw blurRad="635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sp>
          <p:nvSpPr>
            <p:cNvPr id="302" name="Oval 301">
              <a:extLst>
                <a:ext uri="{FF2B5EF4-FFF2-40B4-BE49-F238E27FC236}">
                  <a16:creationId xmlns:a16="http://schemas.microsoft.com/office/drawing/2014/main" id="{304BF5C1-A771-EDA8-8DF8-D2CB02D106AF}"/>
                </a:ext>
                <a:ext uri="{C183D7F6-B498-43B3-948B-1728B52AA6E4}">
                  <adec:decorative xmlns:adec="http://schemas.microsoft.com/office/drawing/2017/decorative" val="1"/>
                </a:ext>
              </a:extLst>
            </p:cNvPr>
            <p:cNvSpPr/>
            <p:nvPr/>
          </p:nvSpPr>
          <p:spPr>
            <a:xfrm>
              <a:off x="4811802" y="1517082"/>
              <a:ext cx="259200" cy="259200"/>
            </a:xfrm>
            <a:prstGeom prst="ellipse">
              <a:avLst/>
            </a:prstGeom>
            <a:solidFill>
              <a:schemeClr val="bg1"/>
            </a:solidFill>
            <a:ln w="12700" cap="flat" cmpd="sng" algn="ctr">
              <a:solidFill>
                <a:srgbClr val="D9D9D6"/>
              </a:solidFill>
              <a:prstDash val="solid"/>
            </a:ln>
            <a:effectLst>
              <a:outerShdw blurRad="635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305" name="Picture 6">
              <a:extLst>
                <a:ext uri="{FF2B5EF4-FFF2-40B4-BE49-F238E27FC236}">
                  <a16:creationId xmlns:a16="http://schemas.microsoft.com/office/drawing/2014/main" id="{C29C2AD6-5C84-D697-A1E7-296ED77151DB}"/>
                </a:ext>
                <a:ext uri="{C183D7F6-B498-43B3-948B-1728B52AA6E4}">
                  <adec:decorative xmlns:adec="http://schemas.microsoft.com/office/drawing/2017/decorative" val="1"/>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4868250" y="1573530"/>
              <a:ext cx="146304" cy="146304"/>
            </a:xfrm>
            <a:prstGeom prst="rect">
              <a:avLst/>
            </a:prstGeom>
            <a:solidFill>
              <a:srgbClr val="FFFFFF"/>
            </a:solidFill>
          </p:spPr>
        </p:pic>
        <p:sp>
          <p:nvSpPr>
            <p:cNvPr id="306" name="Graphic 153">
              <a:extLst>
                <a:ext uri="{FF2B5EF4-FFF2-40B4-BE49-F238E27FC236}">
                  <a16:creationId xmlns:a16="http://schemas.microsoft.com/office/drawing/2014/main" id="{225407D7-891B-BE52-DBCE-C2BB5296A2BD}"/>
                </a:ext>
                <a:ext uri="{C183D7F6-B498-43B3-948B-1728B52AA6E4}">
                  <adec:decorative xmlns:adec="http://schemas.microsoft.com/office/drawing/2017/decorative" val="1"/>
                </a:ext>
              </a:extLst>
            </p:cNvPr>
            <p:cNvSpPr/>
            <p:nvPr/>
          </p:nvSpPr>
          <p:spPr>
            <a:xfrm>
              <a:off x="4875050" y="3088043"/>
              <a:ext cx="132704" cy="132704"/>
            </a:xfrm>
            <a:custGeom>
              <a:avLst/>
              <a:gdLst>
                <a:gd name="connsiteX0" fmla="*/ 292673 w 511336"/>
                <a:gd name="connsiteY0" fmla="*/ 467604 h 511336"/>
                <a:gd name="connsiteX1" fmla="*/ 389558 w 511336"/>
                <a:gd name="connsiteY1" fmla="*/ 269125 h 511336"/>
                <a:gd name="connsiteX2" fmla="*/ 470295 w 511336"/>
                <a:gd name="connsiteY2" fmla="*/ 269125 h 511336"/>
                <a:gd name="connsiteX3" fmla="*/ 292673 w 511336"/>
                <a:gd name="connsiteY3" fmla="*/ 467604 h 511336"/>
                <a:gd name="connsiteX4" fmla="*/ 41042 w 511336"/>
                <a:gd name="connsiteY4" fmla="*/ 269125 h 511336"/>
                <a:gd name="connsiteX5" fmla="*/ 121779 w 511336"/>
                <a:gd name="connsiteY5" fmla="*/ 269125 h 511336"/>
                <a:gd name="connsiteX6" fmla="*/ 218664 w 511336"/>
                <a:gd name="connsiteY6" fmla="*/ 467604 h 511336"/>
                <a:gd name="connsiteX7" fmla="*/ 41042 w 511336"/>
                <a:gd name="connsiteY7" fmla="*/ 269125 h 511336"/>
                <a:gd name="connsiteX8" fmla="*/ 218664 w 511336"/>
                <a:gd name="connsiteY8" fmla="*/ 43733 h 511336"/>
                <a:gd name="connsiteX9" fmla="*/ 121779 w 511336"/>
                <a:gd name="connsiteY9" fmla="*/ 242212 h 511336"/>
                <a:gd name="connsiteX10" fmla="*/ 41042 w 511336"/>
                <a:gd name="connsiteY10" fmla="*/ 242212 h 511336"/>
                <a:gd name="connsiteX11" fmla="*/ 218664 w 511336"/>
                <a:gd name="connsiteY11" fmla="*/ 43733 h 511336"/>
                <a:gd name="connsiteX12" fmla="*/ 269125 w 511336"/>
                <a:gd name="connsiteY12" fmla="*/ 269125 h 511336"/>
                <a:gd name="connsiteX13" fmla="*/ 362645 w 511336"/>
                <a:gd name="connsiteY13" fmla="*/ 269125 h 511336"/>
                <a:gd name="connsiteX14" fmla="*/ 269125 w 511336"/>
                <a:gd name="connsiteY14" fmla="*/ 454148 h 511336"/>
                <a:gd name="connsiteX15" fmla="*/ 269125 w 511336"/>
                <a:gd name="connsiteY15" fmla="*/ 269125 h 511336"/>
                <a:gd name="connsiteX16" fmla="*/ 242212 w 511336"/>
                <a:gd name="connsiteY16" fmla="*/ 269125 h 511336"/>
                <a:gd name="connsiteX17" fmla="*/ 242212 w 511336"/>
                <a:gd name="connsiteY17" fmla="*/ 454148 h 511336"/>
                <a:gd name="connsiteX18" fmla="*/ 148691 w 511336"/>
                <a:gd name="connsiteY18" fmla="*/ 269125 h 511336"/>
                <a:gd name="connsiteX19" fmla="*/ 242212 w 511336"/>
                <a:gd name="connsiteY19" fmla="*/ 269125 h 511336"/>
                <a:gd name="connsiteX20" fmla="*/ 269125 w 511336"/>
                <a:gd name="connsiteY20" fmla="*/ 57189 h 511336"/>
                <a:gd name="connsiteX21" fmla="*/ 362645 w 511336"/>
                <a:gd name="connsiteY21" fmla="*/ 242212 h 511336"/>
                <a:gd name="connsiteX22" fmla="*/ 269125 w 511336"/>
                <a:gd name="connsiteY22" fmla="*/ 242212 h 511336"/>
                <a:gd name="connsiteX23" fmla="*/ 269125 w 511336"/>
                <a:gd name="connsiteY23" fmla="*/ 57189 h 511336"/>
                <a:gd name="connsiteX24" fmla="*/ 242212 w 511336"/>
                <a:gd name="connsiteY24" fmla="*/ 242212 h 511336"/>
                <a:gd name="connsiteX25" fmla="*/ 148691 w 511336"/>
                <a:gd name="connsiteY25" fmla="*/ 242212 h 511336"/>
                <a:gd name="connsiteX26" fmla="*/ 242212 w 511336"/>
                <a:gd name="connsiteY26" fmla="*/ 57189 h 511336"/>
                <a:gd name="connsiteX27" fmla="*/ 242212 w 511336"/>
                <a:gd name="connsiteY27" fmla="*/ 242212 h 511336"/>
                <a:gd name="connsiteX28" fmla="*/ 470295 w 511336"/>
                <a:gd name="connsiteY28" fmla="*/ 242212 h 511336"/>
                <a:gd name="connsiteX29" fmla="*/ 389558 w 511336"/>
                <a:gd name="connsiteY29" fmla="*/ 242212 h 511336"/>
                <a:gd name="connsiteX30" fmla="*/ 292673 w 511336"/>
                <a:gd name="connsiteY30" fmla="*/ 43733 h 511336"/>
                <a:gd name="connsiteX31" fmla="*/ 470295 w 511336"/>
                <a:gd name="connsiteY31" fmla="*/ 242212 h 511336"/>
                <a:gd name="connsiteX32" fmla="*/ 255668 w 511336"/>
                <a:gd name="connsiteY32" fmla="*/ 0 h 511336"/>
                <a:gd name="connsiteX33" fmla="*/ 0 w 511336"/>
                <a:gd name="connsiteY33" fmla="*/ 255668 h 511336"/>
                <a:gd name="connsiteX34" fmla="*/ 255668 w 511336"/>
                <a:gd name="connsiteY34" fmla="*/ 511337 h 511336"/>
                <a:gd name="connsiteX35" fmla="*/ 511337 w 511336"/>
                <a:gd name="connsiteY35" fmla="*/ 255668 h 511336"/>
                <a:gd name="connsiteX36" fmla="*/ 255668 w 511336"/>
                <a:gd name="connsiteY36" fmla="*/ 0 h 5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11336" h="511336">
                  <a:moveTo>
                    <a:pt x="292673" y="467604"/>
                  </a:moveTo>
                  <a:cubicBezTo>
                    <a:pt x="336406" y="413779"/>
                    <a:pt x="384848" y="345825"/>
                    <a:pt x="389558" y="269125"/>
                  </a:cubicBezTo>
                  <a:lnTo>
                    <a:pt x="470295" y="269125"/>
                  </a:lnTo>
                  <a:cubicBezTo>
                    <a:pt x="464240" y="369374"/>
                    <a:pt x="389558" y="450784"/>
                    <a:pt x="292673" y="467604"/>
                  </a:cubicBezTo>
                  <a:close/>
                  <a:moveTo>
                    <a:pt x="41042" y="269125"/>
                  </a:moveTo>
                  <a:lnTo>
                    <a:pt x="121779" y="269125"/>
                  </a:lnTo>
                  <a:cubicBezTo>
                    <a:pt x="127161" y="345825"/>
                    <a:pt x="174931" y="413779"/>
                    <a:pt x="218664" y="467604"/>
                  </a:cubicBezTo>
                  <a:cubicBezTo>
                    <a:pt x="121779" y="450784"/>
                    <a:pt x="47097" y="369374"/>
                    <a:pt x="41042" y="269125"/>
                  </a:cubicBezTo>
                  <a:close/>
                  <a:moveTo>
                    <a:pt x="218664" y="43733"/>
                  </a:moveTo>
                  <a:cubicBezTo>
                    <a:pt x="174931" y="97558"/>
                    <a:pt x="126489" y="165512"/>
                    <a:pt x="121779" y="242212"/>
                  </a:cubicBezTo>
                  <a:lnTo>
                    <a:pt x="41042" y="242212"/>
                  </a:lnTo>
                  <a:cubicBezTo>
                    <a:pt x="47097" y="141963"/>
                    <a:pt x="121779" y="60553"/>
                    <a:pt x="218664" y="43733"/>
                  </a:cubicBezTo>
                  <a:close/>
                  <a:moveTo>
                    <a:pt x="269125" y="269125"/>
                  </a:moveTo>
                  <a:lnTo>
                    <a:pt x="362645" y="269125"/>
                  </a:lnTo>
                  <a:cubicBezTo>
                    <a:pt x="357263" y="338424"/>
                    <a:pt x="312185" y="400996"/>
                    <a:pt x="269125" y="454148"/>
                  </a:cubicBezTo>
                  <a:lnTo>
                    <a:pt x="269125" y="269125"/>
                  </a:lnTo>
                  <a:close/>
                  <a:moveTo>
                    <a:pt x="242212" y="269125"/>
                  </a:moveTo>
                  <a:lnTo>
                    <a:pt x="242212" y="454148"/>
                  </a:lnTo>
                  <a:cubicBezTo>
                    <a:pt x="199152" y="400996"/>
                    <a:pt x="154074" y="338424"/>
                    <a:pt x="148691" y="269125"/>
                  </a:cubicBezTo>
                  <a:lnTo>
                    <a:pt x="242212" y="269125"/>
                  </a:lnTo>
                  <a:close/>
                  <a:moveTo>
                    <a:pt x="269125" y="57189"/>
                  </a:moveTo>
                  <a:cubicBezTo>
                    <a:pt x="312185" y="110341"/>
                    <a:pt x="357263" y="172240"/>
                    <a:pt x="362645" y="242212"/>
                  </a:cubicBezTo>
                  <a:lnTo>
                    <a:pt x="269125" y="242212"/>
                  </a:lnTo>
                  <a:lnTo>
                    <a:pt x="269125" y="57189"/>
                  </a:lnTo>
                  <a:close/>
                  <a:moveTo>
                    <a:pt x="242212" y="242212"/>
                  </a:moveTo>
                  <a:lnTo>
                    <a:pt x="148691" y="242212"/>
                  </a:lnTo>
                  <a:cubicBezTo>
                    <a:pt x="154074" y="172913"/>
                    <a:pt x="199152" y="110341"/>
                    <a:pt x="242212" y="57189"/>
                  </a:cubicBezTo>
                  <a:lnTo>
                    <a:pt x="242212" y="242212"/>
                  </a:lnTo>
                  <a:close/>
                  <a:moveTo>
                    <a:pt x="470295" y="242212"/>
                  </a:moveTo>
                  <a:lnTo>
                    <a:pt x="389558" y="242212"/>
                  </a:lnTo>
                  <a:cubicBezTo>
                    <a:pt x="384848" y="165512"/>
                    <a:pt x="336406" y="97558"/>
                    <a:pt x="292673" y="43733"/>
                  </a:cubicBezTo>
                  <a:cubicBezTo>
                    <a:pt x="389558" y="60553"/>
                    <a:pt x="464240" y="141963"/>
                    <a:pt x="470295" y="242212"/>
                  </a:cubicBezTo>
                  <a:close/>
                  <a:moveTo>
                    <a:pt x="255668" y="0"/>
                  </a:moveTo>
                  <a:cubicBezTo>
                    <a:pt x="114378" y="0"/>
                    <a:pt x="0" y="114378"/>
                    <a:pt x="0" y="255668"/>
                  </a:cubicBezTo>
                  <a:cubicBezTo>
                    <a:pt x="0" y="396959"/>
                    <a:pt x="114378" y="511337"/>
                    <a:pt x="255668" y="511337"/>
                  </a:cubicBezTo>
                  <a:cubicBezTo>
                    <a:pt x="396959" y="511337"/>
                    <a:pt x="511337" y="396959"/>
                    <a:pt x="511337" y="255668"/>
                  </a:cubicBezTo>
                  <a:cubicBezTo>
                    <a:pt x="511337" y="114378"/>
                    <a:pt x="396959" y="0"/>
                    <a:pt x="255668" y="0"/>
                  </a:cubicBezTo>
                  <a:close/>
                </a:path>
              </a:pathLst>
            </a:custGeom>
            <a:gradFill flip="none" rotWithShape="1">
              <a:gsLst>
                <a:gs pos="6000">
                  <a:srgbClr val="0078D4"/>
                </a:gs>
                <a:gs pos="100000">
                  <a:srgbClr val="C039C4"/>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solidFill>
                  <a:srgbClr val="091F2C"/>
                </a:solidFill>
                <a:effectLst/>
                <a:uLnTx/>
                <a:uFillTx/>
                <a:latin typeface="Segoe UI Semibold"/>
                <a:ea typeface="+mn-ea"/>
                <a:cs typeface="Segoe UI" pitchFamily="34" charset="0"/>
              </a:endParaRPr>
            </a:p>
          </p:txBody>
        </p:sp>
        <p:pic>
          <p:nvPicPr>
            <p:cNvPr id="307" name="Picture 306">
              <a:extLst>
                <a:ext uri="{FF2B5EF4-FFF2-40B4-BE49-F238E27FC236}">
                  <a16:creationId xmlns:a16="http://schemas.microsoft.com/office/drawing/2014/main" id="{EEA6D722-095F-C531-5F76-298A9AC08CF6}"/>
                </a:ext>
                <a:ext uri="{C183D7F6-B498-43B3-948B-1728B52AA6E4}">
                  <adec:decorative xmlns:adec="http://schemas.microsoft.com/office/drawing/2017/decorative" val="1"/>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5987113" y="709712"/>
              <a:ext cx="345079" cy="313059"/>
            </a:xfrm>
            <a:prstGeom prst="rect">
              <a:avLst/>
            </a:prstGeom>
          </p:spPr>
        </p:pic>
        <p:pic>
          <p:nvPicPr>
            <p:cNvPr id="308" name="Picture 4">
              <a:extLst>
                <a:ext uri="{FF2B5EF4-FFF2-40B4-BE49-F238E27FC236}">
                  <a16:creationId xmlns:a16="http://schemas.microsoft.com/office/drawing/2014/main" id="{0314B668-EB3B-FC63-7D15-C05E41F673F5}"/>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1089426" y="2008927"/>
              <a:ext cx="338821" cy="343351"/>
            </a:xfrm>
            <a:prstGeom prst="rect">
              <a:avLst/>
            </a:prstGeom>
            <a:noFill/>
            <a:extLst>
              <a:ext uri="{909E8E84-426E-40DD-AFC4-6F175D3DCCD1}">
                <a14:hiddenFill xmlns:a14="http://schemas.microsoft.com/office/drawing/2010/main">
                  <a:solidFill>
                    <a:srgbClr val="FFFFFF"/>
                  </a:solidFill>
                </a14:hiddenFill>
              </a:ext>
            </a:extLst>
          </p:spPr>
        </p:pic>
        <p:pic>
          <p:nvPicPr>
            <p:cNvPr id="309" name="Graphic 308">
              <a:extLst>
                <a:ext uri="{FF2B5EF4-FFF2-40B4-BE49-F238E27FC236}">
                  <a16:creationId xmlns:a16="http://schemas.microsoft.com/office/drawing/2014/main" id="{6513BB59-6B7D-425D-1FBE-AD6FD2E72B7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87671" y="5691723"/>
              <a:ext cx="200718" cy="200935"/>
            </a:xfrm>
            <a:prstGeom prst="rect">
              <a:avLst/>
            </a:prstGeom>
          </p:spPr>
        </p:pic>
        <p:pic>
          <p:nvPicPr>
            <p:cNvPr id="310" name="Graphic 309">
              <a:extLst>
                <a:ext uri="{FF2B5EF4-FFF2-40B4-BE49-F238E27FC236}">
                  <a16:creationId xmlns:a16="http://schemas.microsoft.com/office/drawing/2014/main" id="{7335B8EA-8E25-15D9-1103-C818CD33D3AB}"/>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27686" y="5631938"/>
              <a:ext cx="221316" cy="226262"/>
            </a:xfrm>
            <a:prstGeom prst="rect">
              <a:avLst/>
            </a:prstGeom>
          </p:spPr>
        </p:pic>
        <p:pic>
          <p:nvPicPr>
            <p:cNvPr id="1026" name="Picture 2">
              <a:extLst>
                <a:ext uri="{FF2B5EF4-FFF2-40B4-BE49-F238E27FC236}">
                  <a16:creationId xmlns:a16="http://schemas.microsoft.com/office/drawing/2014/main" id="{CF76BF5F-1EDA-D5B1-B124-DBA16B2E4C3E}"/>
                </a:ext>
                <a:ext uri="{C183D7F6-B498-43B3-948B-1728B52AA6E4}">
                  <adec:decorative xmlns:adec="http://schemas.microsoft.com/office/drawing/2017/decorative" val="1"/>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l="27713" t="13062" r="25680" b="13844"/>
            <a:stretch/>
          </p:blipFill>
          <p:spPr bwMode="auto">
            <a:xfrm>
              <a:off x="8469969" y="1568912"/>
              <a:ext cx="133979" cy="140082"/>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2">
              <a:extLst>
                <a:ext uri="{FF2B5EF4-FFF2-40B4-BE49-F238E27FC236}">
                  <a16:creationId xmlns:a16="http://schemas.microsoft.com/office/drawing/2014/main" id="{78553757-669A-A69B-4A90-5B3EEFB3A75A}"/>
                </a:ext>
                <a:ext uri="{C183D7F6-B498-43B3-948B-1728B52AA6E4}">
                  <adec:decorative xmlns:adec="http://schemas.microsoft.com/office/drawing/2017/decorative" val="1"/>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l="27713" t="13062" r="25680" b="13844"/>
            <a:stretch/>
          </p:blipFill>
          <p:spPr bwMode="auto">
            <a:xfrm>
              <a:off x="8469969" y="2230695"/>
              <a:ext cx="133979" cy="140082"/>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2">
              <a:extLst>
                <a:ext uri="{FF2B5EF4-FFF2-40B4-BE49-F238E27FC236}">
                  <a16:creationId xmlns:a16="http://schemas.microsoft.com/office/drawing/2014/main" id="{F20F2109-8C49-8AD8-C4B1-AFD86CC1F8B5}"/>
                </a:ext>
                <a:ext uri="{C183D7F6-B498-43B3-948B-1728B52AA6E4}">
                  <adec:decorative xmlns:adec="http://schemas.microsoft.com/office/drawing/2017/decorative" val="1"/>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l="27713" t="13062" r="25680" b="13844"/>
            <a:stretch/>
          </p:blipFill>
          <p:spPr bwMode="auto">
            <a:xfrm>
              <a:off x="8469969" y="3023488"/>
              <a:ext cx="133979" cy="140082"/>
            </a:xfrm>
            <a:prstGeom prst="rect">
              <a:avLst/>
            </a:prstGeom>
            <a:noFill/>
            <a:extLst>
              <a:ext uri="{909E8E84-426E-40DD-AFC4-6F175D3DCCD1}">
                <a14:hiddenFill xmlns:a14="http://schemas.microsoft.com/office/drawing/2010/main">
                  <a:solidFill>
                    <a:srgbClr val="FFFFFF"/>
                  </a:solidFill>
                </a14:hiddenFill>
              </a:ext>
            </a:extLst>
          </p:spPr>
        </p:pic>
        <p:pic>
          <p:nvPicPr>
            <p:cNvPr id="314" name="Picture 2">
              <a:extLst>
                <a:ext uri="{FF2B5EF4-FFF2-40B4-BE49-F238E27FC236}">
                  <a16:creationId xmlns:a16="http://schemas.microsoft.com/office/drawing/2014/main" id="{67719665-9E98-62B0-0266-80D62E2B7375}"/>
                </a:ext>
                <a:ext uri="{C183D7F6-B498-43B3-948B-1728B52AA6E4}">
                  <adec:decorative xmlns:adec="http://schemas.microsoft.com/office/drawing/2017/decorative" val="1"/>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l="27713" t="13062" r="25680" b="13844"/>
            <a:stretch/>
          </p:blipFill>
          <p:spPr bwMode="auto">
            <a:xfrm>
              <a:off x="8469969" y="5675239"/>
              <a:ext cx="133979" cy="140082"/>
            </a:xfrm>
            <a:prstGeom prst="rect">
              <a:avLst/>
            </a:prstGeom>
            <a:noFill/>
            <a:extLst>
              <a:ext uri="{909E8E84-426E-40DD-AFC4-6F175D3DCCD1}">
                <a14:hiddenFill xmlns:a14="http://schemas.microsoft.com/office/drawing/2010/main">
                  <a:solidFill>
                    <a:srgbClr val="FFFFFF"/>
                  </a:solidFill>
                </a14:hiddenFill>
              </a:ext>
            </a:extLst>
          </p:spPr>
        </p:pic>
        <p:sp>
          <p:nvSpPr>
            <p:cNvPr id="315" name="TextBox 314">
              <a:extLst>
                <a:ext uri="{FF2B5EF4-FFF2-40B4-BE49-F238E27FC236}">
                  <a16:creationId xmlns:a16="http://schemas.microsoft.com/office/drawing/2014/main" id="{027F671D-BE81-0396-B9C8-B04AD7F620DA}"/>
                </a:ext>
                <a:ext uri="{C183D7F6-B498-43B3-948B-1728B52AA6E4}">
                  <adec:decorative xmlns:adec="http://schemas.microsoft.com/office/drawing/2017/decorative" val="1"/>
                </a:ext>
              </a:extLst>
            </p:cNvPr>
            <p:cNvSpPr txBox="1"/>
            <p:nvPr/>
          </p:nvSpPr>
          <p:spPr>
            <a:xfrm>
              <a:off x="8642460" y="5645253"/>
              <a:ext cx="489428" cy="200055"/>
            </a:xfrm>
            <a:prstGeom prst="rect">
              <a:avLst/>
            </a:prstGeom>
            <a:noFill/>
          </p:spPr>
          <p:txBody>
            <a:bodyPr wrap="square" lIns="0" r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ysClr val="windowText" lastClr="000000"/>
                  </a:solidFill>
                  <a:effectLst/>
                  <a:uLnTx/>
                  <a:uFillTx/>
                  <a:latin typeface="Segoe UI Semibold"/>
                  <a:ea typeface="+mn-ea"/>
                  <a:cs typeface="Calibri" panose="020F0502020204030204" pitchFamily="34" charset="0"/>
                </a:rPr>
                <a:t>PostgreSQL</a:t>
              </a:r>
            </a:p>
          </p:txBody>
        </p:sp>
        <p:grpSp>
          <p:nvGrpSpPr>
            <p:cNvPr id="1024" name="Group 1023">
              <a:extLst>
                <a:ext uri="{FF2B5EF4-FFF2-40B4-BE49-F238E27FC236}">
                  <a16:creationId xmlns:a16="http://schemas.microsoft.com/office/drawing/2014/main" id="{2EB6E126-0FF4-4CAB-558E-852EE206B0AB}"/>
                </a:ext>
                <a:ext uri="{C183D7F6-B498-43B3-948B-1728B52AA6E4}">
                  <adec:decorative xmlns:adec="http://schemas.microsoft.com/office/drawing/2017/decorative" val="1"/>
                </a:ext>
              </a:extLst>
            </p:cNvPr>
            <p:cNvGrpSpPr/>
            <p:nvPr/>
          </p:nvGrpSpPr>
          <p:grpSpPr>
            <a:xfrm>
              <a:off x="7318532" y="3808927"/>
              <a:ext cx="188516" cy="188516"/>
              <a:chOff x="5329041" y="4594593"/>
              <a:chExt cx="259200" cy="259200"/>
            </a:xfrm>
          </p:grpSpPr>
          <p:sp>
            <p:nvSpPr>
              <p:cNvPr id="319" name="Oval 318">
                <a:extLst>
                  <a:ext uri="{FF2B5EF4-FFF2-40B4-BE49-F238E27FC236}">
                    <a16:creationId xmlns:a16="http://schemas.microsoft.com/office/drawing/2014/main" id="{741004F0-9430-F00B-A5B4-19611A4BEFE5}"/>
                  </a:ext>
                </a:extLst>
              </p:cNvPr>
              <p:cNvSpPr/>
              <p:nvPr/>
            </p:nvSpPr>
            <p:spPr>
              <a:xfrm>
                <a:off x="5329041" y="4594593"/>
                <a:ext cx="259200" cy="259200"/>
              </a:xfrm>
              <a:prstGeom prst="ellipse">
                <a:avLst/>
              </a:prstGeom>
              <a:solidFill>
                <a:schemeClr val="bg1"/>
              </a:solidFill>
              <a:ln w="12700" cap="flat" cmpd="sng" algn="ctr">
                <a:noFill/>
                <a:prstDash val="solid"/>
              </a:ln>
              <a:effectLst>
                <a:outerShdw blurRad="635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54" b="0" i="0" u="none" strike="noStrike" kern="0" cap="none" spc="0" normalizeH="0" baseline="0" noProof="0">
                  <a:ln>
                    <a:noFill/>
                  </a:ln>
                  <a:solidFill>
                    <a:srgbClr val="091F2C"/>
                  </a:solidFill>
                  <a:effectLst/>
                  <a:uLnTx/>
                  <a:uFillTx/>
                  <a:latin typeface="Segoe UI"/>
                  <a:ea typeface="+mn-ea"/>
                  <a:cs typeface="+mn-cs"/>
                </a:endParaRPr>
              </a:p>
            </p:txBody>
          </p:sp>
          <p:pic>
            <p:nvPicPr>
              <p:cNvPr id="316" name="Graphic 315">
                <a:extLst>
                  <a:ext uri="{FF2B5EF4-FFF2-40B4-BE49-F238E27FC236}">
                    <a16:creationId xmlns:a16="http://schemas.microsoft.com/office/drawing/2014/main" id="{2D38C072-3AE7-76A3-2E18-9F862EC69A4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65834" y="4685647"/>
                <a:ext cx="185615" cy="77092"/>
              </a:xfrm>
              <a:prstGeom prst="rect">
                <a:avLst/>
              </a:prstGeom>
            </p:spPr>
          </p:pic>
        </p:grpSp>
        <p:pic>
          <p:nvPicPr>
            <p:cNvPr id="1025" name="Graphic 1024">
              <a:extLst>
                <a:ext uri="{FF2B5EF4-FFF2-40B4-BE49-F238E27FC236}">
                  <a16:creationId xmlns:a16="http://schemas.microsoft.com/office/drawing/2014/main" id="{232A6AA6-E93D-DD5C-EFFA-B2B9BD1492A3}"/>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20607" y="3463133"/>
              <a:ext cx="202735" cy="207267"/>
            </a:xfrm>
            <a:prstGeom prst="rect">
              <a:avLst/>
            </a:prstGeom>
          </p:spPr>
        </p:pic>
        <p:pic>
          <p:nvPicPr>
            <p:cNvPr id="1027" name="Graphic 1026">
              <a:extLst>
                <a:ext uri="{FF2B5EF4-FFF2-40B4-BE49-F238E27FC236}">
                  <a16:creationId xmlns:a16="http://schemas.microsoft.com/office/drawing/2014/main" id="{81EF4D36-69B6-1A5F-73A1-4679552F840B}"/>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542439" y="3823460"/>
              <a:ext cx="158044" cy="161576"/>
            </a:xfrm>
            <a:prstGeom prst="rect">
              <a:avLst/>
            </a:prstGeom>
          </p:spPr>
        </p:pic>
      </p:grpSp>
    </p:spTree>
    <p:extLst>
      <p:ext uri="{BB962C8B-B14F-4D97-AF65-F5344CB8AC3E}">
        <p14:creationId xmlns:p14="http://schemas.microsoft.com/office/powerpoint/2010/main" val="364972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C3B94-049D-62CF-EA63-C0C73E96AC00}"/>
            </a:ext>
          </a:extLst>
        </p:cNvPr>
        <p:cNvGrpSpPr/>
        <p:nvPr/>
      </p:nvGrpSpPr>
      <p:grpSpPr>
        <a:xfrm>
          <a:off x="0" y="0"/>
          <a:ext cx="0" cy="0"/>
          <a:chOff x="0" y="0"/>
          <a:chExt cx="0" cy="0"/>
        </a:xfrm>
      </p:grpSpPr>
      <p:sp>
        <p:nvSpPr>
          <p:cNvPr id="8" name="!!container">
            <a:extLst>
              <a:ext uri="{FF2B5EF4-FFF2-40B4-BE49-F238E27FC236}">
                <a16:creationId xmlns:a16="http://schemas.microsoft.com/office/drawing/2014/main" id="{460993C0-5113-ECD6-AB00-50A21C5CD342}"/>
              </a:ext>
              <a:ext uri="{C183D7F6-B498-43B3-948B-1728B52AA6E4}">
                <adec:decorative xmlns:adec="http://schemas.microsoft.com/office/drawing/2017/decorative" val="1"/>
              </a:ext>
            </a:extLst>
          </p:cNvPr>
          <p:cNvSpPr>
            <a:spLocks/>
          </p:cNvSpPr>
          <p:nvPr/>
        </p:nvSpPr>
        <p:spPr bwMode="auto">
          <a:xfrm>
            <a:off x="4065587" y="292101"/>
            <a:ext cx="7832725" cy="6272212"/>
          </a:xfrm>
          <a:prstGeom prst="roundRect">
            <a:avLst>
              <a:gd name="adj" fmla="val 3139"/>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rPr>
              <a:t>a</a:t>
            </a:r>
          </a:p>
        </p:txBody>
      </p:sp>
      <p:sp>
        <p:nvSpPr>
          <p:cNvPr id="4" name="Title 3">
            <a:extLst>
              <a:ext uri="{FF2B5EF4-FFF2-40B4-BE49-F238E27FC236}">
                <a16:creationId xmlns:a16="http://schemas.microsoft.com/office/drawing/2014/main" id="{BA1689BE-BBA4-3F8E-0872-B8330DB1BE8E}"/>
              </a:ext>
            </a:extLst>
          </p:cNvPr>
          <p:cNvSpPr>
            <a:spLocks noGrp="1"/>
          </p:cNvSpPr>
          <p:nvPr>
            <p:ph type="title"/>
          </p:nvPr>
        </p:nvSpPr>
        <p:spPr>
          <a:xfrm>
            <a:off x="588264" y="508728"/>
            <a:ext cx="4127692" cy="1107996"/>
          </a:xfrm>
        </p:spPr>
        <p:txBody>
          <a:bodyPr vert="horz" wrap="square" lIns="0" tIns="0" rIns="0" bIns="0" rtlCol="0" anchor="t">
            <a:spAutoFit/>
          </a:bodyPr>
          <a:lstStyle/>
          <a:p>
            <a:r>
              <a:rPr lang="en-AU" dirty="0"/>
              <a:t>AI Application Architecture Example 3</a:t>
            </a:r>
          </a:p>
        </p:txBody>
      </p:sp>
      <p:sp>
        <p:nvSpPr>
          <p:cNvPr id="2" name="TextBox 1">
            <a:extLst>
              <a:ext uri="{FF2B5EF4-FFF2-40B4-BE49-F238E27FC236}">
                <a16:creationId xmlns:a16="http://schemas.microsoft.com/office/drawing/2014/main" id="{AFD5504E-9EED-20C8-4948-DF0E5BF209E0}"/>
              </a:ext>
            </a:extLst>
          </p:cNvPr>
          <p:cNvSpPr txBox="1"/>
          <p:nvPr/>
        </p:nvSpPr>
        <p:spPr>
          <a:xfrm>
            <a:off x="592632" y="2442576"/>
            <a:ext cx="2592629" cy="738664"/>
          </a:xfrm>
          <a:prstGeom prst="rect">
            <a:avLst/>
          </a:prstGeom>
          <a:solidFill>
            <a:schemeClr val="bg1"/>
          </a:solid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600" b="0" i="0" u="none" strike="noStrike" cap="none" spc="0" normalizeH="0" baseline="0">
                <a:ln>
                  <a:noFill/>
                </a:ln>
                <a:solidFill>
                  <a:srgbClr val="C03BC4"/>
                </a:solidFill>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a:ln>
                  <a:noFill/>
                </a:ln>
                <a:solidFill>
                  <a:srgbClr val="C03BC4"/>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https://learn.microsoft.com/azure/architecture/ai-ml/idea/process-audio-files</a:t>
            </a:r>
            <a:endParaRPr kumimoji="0" lang="en-AU" sz="1600" b="0" i="0" u="none" strike="noStrike" kern="1200" cap="none" spc="0" normalizeH="0" baseline="0" noProof="0">
              <a:ln>
                <a:noFill/>
              </a:ln>
              <a:solidFill>
                <a:srgbClr val="C03BC4"/>
              </a:solidFill>
              <a:effectLst/>
              <a:uLnTx/>
              <a:uFillTx/>
              <a:latin typeface="Segoe UI"/>
              <a:ea typeface="+mn-ea"/>
              <a:cs typeface="+mn-cs"/>
            </a:endParaRPr>
          </a:p>
        </p:txBody>
      </p:sp>
      <p:grpSp>
        <p:nvGrpSpPr>
          <p:cNvPr id="3" name="Group 2" descr="An example of AI Application Architecture, showing an User uploading a podcast or viewing results. It leads to the interface of the Static web app, which uses REST API for upload and status. The API leads to the Function APP, the first of which is HTTP triggered function which saves audio file to azure storage under Raw-files container. The second is a blob triggered function which pulls from the raw-files container, and transcribes the audio file to Azure AI services, using speech to text, to save the transcription to the transcription container under storage. The third is another blob triggered function which generates synopsis, tagline, and SEO keywords via Azure OpenAI GPT, which saves to open-ai-results contrainer. All three storage containers then feeds back to the HTTP triggered function.">
            <a:extLst>
              <a:ext uri="{FF2B5EF4-FFF2-40B4-BE49-F238E27FC236}">
                <a16:creationId xmlns:a16="http://schemas.microsoft.com/office/drawing/2014/main" id="{0B49BD48-1576-51CE-4512-ED345064667F}"/>
              </a:ext>
            </a:extLst>
          </p:cNvPr>
          <p:cNvGrpSpPr/>
          <p:nvPr/>
        </p:nvGrpSpPr>
        <p:grpSpPr>
          <a:xfrm>
            <a:off x="4315011" y="471605"/>
            <a:ext cx="7288725" cy="5794071"/>
            <a:chOff x="4315011" y="471605"/>
            <a:chExt cx="7288725" cy="5794071"/>
          </a:xfrm>
        </p:grpSpPr>
        <p:sp>
          <p:nvSpPr>
            <p:cNvPr id="19" name="Rounded Rectangle 18">
              <a:extLst>
                <a:ext uri="{FF2B5EF4-FFF2-40B4-BE49-F238E27FC236}">
                  <a16:creationId xmlns:a16="http://schemas.microsoft.com/office/drawing/2014/main" id="{298E1BBE-AFF2-8E60-81B0-CD1DDD3381BE}"/>
                </a:ext>
                <a:ext uri="{C183D7F6-B498-43B3-948B-1728B52AA6E4}">
                  <adec:decorative xmlns:adec="http://schemas.microsoft.com/office/drawing/2017/decorative" val="1"/>
                </a:ext>
              </a:extLst>
            </p:cNvPr>
            <p:cNvSpPr/>
            <p:nvPr/>
          </p:nvSpPr>
          <p:spPr bwMode="auto">
            <a:xfrm>
              <a:off x="7277872" y="4864691"/>
              <a:ext cx="4325864" cy="1400985"/>
            </a:xfrm>
            <a:prstGeom prst="roundRect">
              <a:avLst>
                <a:gd name="adj" fmla="val 9077"/>
              </a:avLst>
            </a:prstGeom>
            <a:ln w="19050" cap="rnd">
              <a:gradFill flip="none" rotWithShape="1">
                <a:gsLst>
                  <a:gs pos="4000">
                    <a:srgbClr val="C03BC4"/>
                  </a:gs>
                  <a:gs pos="96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grpSp>
          <p:nvGrpSpPr>
            <p:cNvPr id="79" name="Group 78">
              <a:extLst>
                <a:ext uri="{FF2B5EF4-FFF2-40B4-BE49-F238E27FC236}">
                  <a16:creationId xmlns:a16="http://schemas.microsoft.com/office/drawing/2014/main" id="{293BF389-27FF-4C52-BAD0-B4EA008907C3}"/>
                </a:ext>
                <a:ext uri="{C183D7F6-B498-43B3-948B-1728B52AA6E4}">
                  <adec:decorative xmlns:adec="http://schemas.microsoft.com/office/drawing/2017/decorative" val="1"/>
                </a:ext>
              </a:extLst>
            </p:cNvPr>
            <p:cNvGrpSpPr/>
            <p:nvPr/>
          </p:nvGrpSpPr>
          <p:grpSpPr>
            <a:xfrm>
              <a:off x="8059918" y="1554913"/>
              <a:ext cx="2903455" cy="3931486"/>
              <a:chOff x="8059918" y="1554913"/>
              <a:chExt cx="2903455" cy="3931486"/>
            </a:xfrm>
          </p:grpSpPr>
          <p:sp>
            <p:nvSpPr>
              <p:cNvPr id="75" name="Freeform 74">
                <a:extLst>
                  <a:ext uri="{FF2B5EF4-FFF2-40B4-BE49-F238E27FC236}">
                    <a16:creationId xmlns:a16="http://schemas.microsoft.com/office/drawing/2014/main" id="{80474E88-2759-B472-1959-08EDAEA18D88}"/>
                  </a:ext>
                </a:extLst>
              </p:cNvPr>
              <p:cNvSpPr/>
              <p:nvPr/>
            </p:nvSpPr>
            <p:spPr bwMode="auto">
              <a:xfrm>
                <a:off x="8059918" y="4581426"/>
                <a:ext cx="325499" cy="904973"/>
              </a:xfrm>
              <a:custGeom>
                <a:avLst/>
                <a:gdLst>
                  <a:gd name="connsiteX0" fmla="*/ 0 w 329938"/>
                  <a:gd name="connsiteY0" fmla="*/ 933254 h 933254"/>
                  <a:gd name="connsiteX1" fmla="*/ 188536 w 329938"/>
                  <a:gd name="connsiteY1" fmla="*/ 867266 h 933254"/>
                  <a:gd name="connsiteX2" fmla="*/ 292230 w 329938"/>
                  <a:gd name="connsiteY2" fmla="*/ 659877 h 933254"/>
                  <a:gd name="connsiteX3" fmla="*/ 329938 w 329938"/>
                  <a:gd name="connsiteY3" fmla="*/ 0 h 933254"/>
                </a:gdLst>
                <a:ahLst/>
                <a:cxnLst>
                  <a:cxn ang="0">
                    <a:pos x="connsiteX0" y="connsiteY0"/>
                  </a:cxn>
                  <a:cxn ang="0">
                    <a:pos x="connsiteX1" y="connsiteY1"/>
                  </a:cxn>
                  <a:cxn ang="0">
                    <a:pos x="connsiteX2" y="connsiteY2"/>
                  </a:cxn>
                  <a:cxn ang="0">
                    <a:pos x="connsiteX3" y="connsiteY3"/>
                  </a:cxn>
                </a:cxnLst>
                <a:rect l="l" t="t" r="r" b="b"/>
                <a:pathLst>
                  <a:path w="329938" h="933254">
                    <a:moveTo>
                      <a:pt x="0" y="933254"/>
                    </a:moveTo>
                    <a:cubicBezTo>
                      <a:pt x="69915" y="923041"/>
                      <a:pt x="139831" y="912829"/>
                      <a:pt x="188536" y="867266"/>
                    </a:cubicBezTo>
                    <a:cubicBezTo>
                      <a:pt x="237241" y="821703"/>
                      <a:pt x="268663" y="804421"/>
                      <a:pt x="292230" y="659877"/>
                    </a:cubicBezTo>
                    <a:cubicBezTo>
                      <a:pt x="315797" y="515333"/>
                      <a:pt x="322867" y="257666"/>
                      <a:pt x="329938" y="0"/>
                    </a:cubicBezTo>
                  </a:path>
                </a:pathLst>
              </a:custGeom>
              <a:ln w="12700" cap="rnd">
                <a:solidFill>
                  <a:srgbClr val="8DC8E8"/>
                </a:solidFill>
                <a:prstDash val="sysDot"/>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75">
                <a:extLst>
                  <a:ext uri="{FF2B5EF4-FFF2-40B4-BE49-F238E27FC236}">
                    <a16:creationId xmlns:a16="http://schemas.microsoft.com/office/drawing/2014/main" id="{5D953509-EB6A-8FC8-DF2D-91354B25AAAE}"/>
                  </a:ext>
                </a:extLst>
              </p:cNvPr>
              <p:cNvSpPr/>
              <p:nvPr/>
            </p:nvSpPr>
            <p:spPr bwMode="auto">
              <a:xfrm>
                <a:off x="8388350" y="4581427"/>
                <a:ext cx="2575023" cy="744717"/>
              </a:xfrm>
              <a:custGeom>
                <a:avLst/>
                <a:gdLst>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754145 w 2564091"/>
                  <a:gd name="connsiteY5" fmla="*/ 471340 h 744717"/>
                  <a:gd name="connsiteX6" fmla="*/ 245097 w 2564091"/>
                  <a:gd name="connsiteY6" fmla="*/ 443060 h 744717"/>
                  <a:gd name="connsiteX7" fmla="*/ 65988 w 2564091"/>
                  <a:gd name="connsiteY7" fmla="*/ 216816 h 744717"/>
                  <a:gd name="connsiteX8" fmla="*/ 0 w 2564091"/>
                  <a:gd name="connsiteY8" fmla="*/ 0 h 744717"/>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754145 w 2564091"/>
                  <a:gd name="connsiteY5" fmla="*/ 471340 h 744717"/>
                  <a:gd name="connsiteX6" fmla="*/ 169683 w 2564091"/>
                  <a:gd name="connsiteY6" fmla="*/ 471340 h 744717"/>
                  <a:gd name="connsiteX7" fmla="*/ 65988 w 2564091"/>
                  <a:gd name="connsiteY7" fmla="*/ 216816 h 744717"/>
                  <a:gd name="connsiteX8" fmla="*/ 0 w 2564091"/>
                  <a:gd name="connsiteY8" fmla="*/ 0 h 744717"/>
                  <a:gd name="connsiteX0" fmla="*/ 2565901 w 2565901"/>
                  <a:gd name="connsiteY0" fmla="*/ 744717 h 744717"/>
                  <a:gd name="connsiteX1" fmla="*/ 2537621 w 2565901"/>
                  <a:gd name="connsiteY1" fmla="*/ 603315 h 744717"/>
                  <a:gd name="connsiteX2" fmla="*/ 2443353 w 2565901"/>
                  <a:gd name="connsiteY2" fmla="*/ 527901 h 744717"/>
                  <a:gd name="connsiteX3" fmla="*/ 2264243 w 2565901"/>
                  <a:gd name="connsiteY3" fmla="*/ 480767 h 744717"/>
                  <a:gd name="connsiteX4" fmla="*/ 1811757 w 2565901"/>
                  <a:gd name="connsiteY4" fmla="*/ 461913 h 744717"/>
                  <a:gd name="connsiteX5" fmla="*/ 755955 w 2565901"/>
                  <a:gd name="connsiteY5" fmla="*/ 471340 h 744717"/>
                  <a:gd name="connsiteX6" fmla="*/ 171493 w 2565901"/>
                  <a:gd name="connsiteY6" fmla="*/ 471340 h 744717"/>
                  <a:gd name="connsiteX7" fmla="*/ 20664 w 2565901"/>
                  <a:gd name="connsiteY7" fmla="*/ 245096 h 744717"/>
                  <a:gd name="connsiteX8" fmla="*/ 1810 w 2565901"/>
                  <a:gd name="connsiteY8" fmla="*/ 0 h 744717"/>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754145 w 2564091"/>
                  <a:gd name="connsiteY5" fmla="*/ 471340 h 744717"/>
                  <a:gd name="connsiteX6" fmla="*/ 169683 w 2564091"/>
                  <a:gd name="connsiteY6" fmla="*/ 471340 h 744717"/>
                  <a:gd name="connsiteX7" fmla="*/ 18854 w 2564091"/>
                  <a:gd name="connsiteY7" fmla="*/ 245096 h 744717"/>
                  <a:gd name="connsiteX8" fmla="*/ 0 w 2564091"/>
                  <a:gd name="connsiteY8" fmla="*/ 0 h 744717"/>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754145 w 2564091"/>
                  <a:gd name="connsiteY5" fmla="*/ 471340 h 744717"/>
                  <a:gd name="connsiteX6" fmla="*/ 169683 w 2564091"/>
                  <a:gd name="connsiteY6" fmla="*/ 471340 h 744717"/>
                  <a:gd name="connsiteX7" fmla="*/ 18854 w 2564091"/>
                  <a:gd name="connsiteY7" fmla="*/ 245096 h 744717"/>
                  <a:gd name="connsiteX8" fmla="*/ 0 w 2564091"/>
                  <a:gd name="connsiteY8" fmla="*/ 0 h 744717"/>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754145 w 2564091"/>
                  <a:gd name="connsiteY5" fmla="*/ 471340 h 744717"/>
                  <a:gd name="connsiteX6" fmla="*/ 169683 w 2564091"/>
                  <a:gd name="connsiteY6" fmla="*/ 471340 h 744717"/>
                  <a:gd name="connsiteX7" fmla="*/ 18854 w 2564091"/>
                  <a:gd name="connsiteY7" fmla="*/ 245096 h 744717"/>
                  <a:gd name="connsiteX8" fmla="*/ 0 w 2564091"/>
                  <a:gd name="connsiteY8" fmla="*/ 0 h 744717"/>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754145 w 2564091"/>
                  <a:gd name="connsiteY5" fmla="*/ 471340 h 744717"/>
                  <a:gd name="connsiteX6" fmla="*/ 169683 w 2564091"/>
                  <a:gd name="connsiteY6" fmla="*/ 471340 h 744717"/>
                  <a:gd name="connsiteX7" fmla="*/ 18854 w 2564091"/>
                  <a:gd name="connsiteY7" fmla="*/ 245096 h 744717"/>
                  <a:gd name="connsiteX8" fmla="*/ 0 w 2564091"/>
                  <a:gd name="connsiteY8" fmla="*/ 0 h 744717"/>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754145 w 2564091"/>
                  <a:gd name="connsiteY5" fmla="*/ 471340 h 744717"/>
                  <a:gd name="connsiteX6" fmla="*/ 169683 w 2564091"/>
                  <a:gd name="connsiteY6" fmla="*/ 471340 h 744717"/>
                  <a:gd name="connsiteX7" fmla="*/ 18854 w 2564091"/>
                  <a:gd name="connsiteY7" fmla="*/ 245096 h 744717"/>
                  <a:gd name="connsiteX8" fmla="*/ 0 w 2564091"/>
                  <a:gd name="connsiteY8" fmla="*/ 0 h 744717"/>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754145 w 2564091"/>
                  <a:gd name="connsiteY5" fmla="*/ 471340 h 744717"/>
                  <a:gd name="connsiteX6" fmla="*/ 157382 w 2564091"/>
                  <a:gd name="connsiteY6" fmla="*/ 442637 h 744717"/>
                  <a:gd name="connsiteX7" fmla="*/ 18854 w 2564091"/>
                  <a:gd name="connsiteY7" fmla="*/ 245096 h 744717"/>
                  <a:gd name="connsiteX8" fmla="*/ 0 w 2564091"/>
                  <a:gd name="connsiteY8" fmla="*/ 0 h 744717"/>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754145 w 2564091"/>
                  <a:gd name="connsiteY5" fmla="*/ 471340 h 744717"/>
                  <a:gd name="connsiteX6" fmla="*/ 157382 w 2564091"/>
                  <a:gd name="connsiteY6" fmla="*/ 442637 h 744717"/>
                  <a:gd name="connsiteX7" fmla="*/ 0 w 2564091"/>
                  <a:gd name="connsiteY7" fmla="*/ 0 h 744717"/>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157382 w 2564091"/>
                  <a:gd name="connsiteY5" fmla="*/ 442637 h 744717"/>
                  <a:gd name="connsiteX6" fmla="*/ 0 w 2564091"/>
                  <a:gd name="connsiteY6" fmla="*/ 0 h 744717"/>
                  <a:gd name="connsiteX0" fmla="*/ 2590121 w 2590121"/>
                  <a:gd name="connsiteY0" fmla="*/ 744717 h 744717"/>
                  <a:gd name="connsiteX1" fmla="*/ 2561841 w 2590121"/>
                  <a:gd name="connsiteY1" fmla="*/ 603315 h 744717"/>
                  <a:gd name="connsiteX2" fmla="*/ 2467573 w 2590121"/>
                  <a:gd name="connsiteY2" fmla="*/ 527901 h 744717"/>
                  <a:gd name="connsiteX3" fmla="*/ 2288463 w 2590121"/>
                  <a:gd name="connsiteY3" fmla="*/ 480767 h 744717"/>
                  <a:gd name="connsiteX4" fmla="*/ 1835977 w 2590121"/>
                  <a:gd name="connsiteY4" fmla="*/ 461913 h 744717"/>
                  <a:gd name="connsiteX5" fmla="*/ 183412 w 2590121"/>
                  <a:gd name="connsiteY5" fmla="*/ 442637 h 744717"/>
                  <a:gd name="connsiteX6" fmla="*/ 26030 w 2590121"/>
                  <a:gd name="connsiteY6" fmla="*/ 0 h 744717"/>
                  <a:gd name="connsiteX0" fmla="*/ 2690635 w 2690635"/>
                  <a:gd name="connsiteY0" fmla="*/ 744717 h 744717"/>
                  <a:gd name="connsiteX1" fmla="*/ 2662355 w 2690635"/>
                  <a:gd name="connsiteY1" fmla="*/ 603315 h 744717"/>
                  <a:gd name="connsiteX2" fmla="*/ 2568087 w 2690635"/>
                  <a:gd name="connsiteY2" fmla="*/ 527901 h 744717"/>
                  <a:gd name="connsiteX3" fmla="*/ 2388977 w 2690635"/>
                  <a:gd name="connsiteY3" fmla="*/ 480767 h 744717"/>
                  <a:gd name="connsiteX4" fmla="*/ 1936491 w 2690635"/>
                  <a:gd name="connsiteY4" fmla="*/ 461913 h 744717"/>
                  <a:gd name="connsiteX5" fmla="*/ 283926 w 2690635"/>
                  <a:gd name="connsiteY5" fmla="*/ 442637 h 744717"/>
                  <a:gd name="connsiteX6" fmla="*/ 126544 w 2690635"/>
                  <a:gd name="connsiteY6" fmla="*/ 0 h 744717"/>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583829 w 2564091"/>
                  <a:gd name="connsiteY5" fmla="*/ 467240 h 744717"/>
                  <a:gd name="connsiteX6" fmla="*/ 0 w 2564091"/>
                  <a:gd name="connsiteY6" fmla="*/ 0 h 744717"/>
                  <a:gd name="connsiteX0" fmla="*/ 2564091 w 2564091"/>
                  <a:gd name="connsiteY0" fmla="*/ 744717 h 744717"/>
                  <a:gd name="connsiteX1" fmla="*/ 2535811 w 2564091"/>
                  <a:gd name="connsiteY1" fmla="*/ 603315 h 744717"/>
                  <a:gd name="connsiteX2" fmla="*/ 2441543 w 2564091"/>
                  <a:gd name="connsiteY2" fmla="*/ 527901 h 744717"/>
                  <a:gd name="connsiteX3" fmla="*/ 2262433 w 2564091"/>
                  <a:gd name="connsiteY3" fmla="*/ 480767 h 744717"/>
                  <a:gd name="connsiteX4" fmla="*/ 1809947 w 2564091"/>
                  <a:gd name="connsiteY4" fmla="*/ 461913 h 744717"/>
                  <a:gd name="connsiteX5" fmla="*/ 641235 w 2564091"/>
                  <a:gd name="connsiteY5" fmla="*/ 459039 h 744717"/>
                  <a:gd name="connsiteX6" fmla="*/ 0 w 2564091"/>
                  <a:gd name="connsiteY6" fmla="*/ 0 h 744717"/>
                  <a:gd name="connsiteX0" fmla="*/ 2564091 w 2567342"/>
                  <a:gd name="connsiteY0" fmla="*/ 744717 h 744717"/>
                  <a:gd name="connsiteX1" fmla="*/ 2535811 w 2567342"/>
                  <a:gd name="connsiteY1" fmla="*/ 603315 h 744717"/>
                  <a:gd name="connsiteX2" fmla="*/ 2262433 w 2567342"/>
                  <a:gd name="connsiteY2" fmla="*/ 480767 h 744717"/>
                  <a:gd name="connsiteX3" fmla="*/ 1809947 w 2567342"/>
                  <a:gd name="connsiteY3" fmla="*/ 461913 h 744717"/>
                  <a:gd name="connsiteX4" fmla="*/ 641235 w 2567342"/>
                  <a:gd name="connsiteY4" fmla="*/ 459039 h 744717"/>
                  <a:gd name="connsiteX5" fmla="*/ 0 w 2567342"/>
                  <a:gd name="connsiteY5" fmla="*/ 0 h 744717"/>
                  <a:gd name="connsiteX0" fmla="*/ 2564091 w 2564091"/>
                  <a:gd name="connsiteY0" fmla="*/ 744717 h 744717"/>
                  <a:gd name="connsiteX1" fmla="*/ 2262433 w 2564091"/>
                  <a:gd name="connsiteY1" fmla="*/ 480767 h 744717"/>
                  <a:gd name="connsiteX2" fmla="*/ 1809947 w 2564091"/>
                  <a:gd name="connsiteY2" fmla="*/ 461913 h 744717"/>
                  <a:gd name="connsiteX3" fmla="*/ 641235 w 2564091"/>
                  <a:gd name="connsiteY3" fmla="*/ 459039 h 744717"/>
                  <a:gd name="connsiteX4" fmla="*/ 0 w 2564091"/>
                  <a:gd name="connsiteY4" fmla="*/ 0 h 744717"/>
                  <a:gd name="connsiteX0" fmla="*/ 2564091 w 2564091"/>
                  <a:gd name="connsiteY0" fmla="*/ 744717 h 744717"/>
                  <a:gd name="connsiteX1" fmla="*/ 2262433 w 2564091"/>
                  <a:gd name="connsiteY1" fmla="*/ 480767 h 744717"/>
                  <a:gd name="connsiteX2" fmla="*/ 1809947 w 2564091"/>
                  <a:gd name="connsiteY2" fmla="*/ 461913 h 744717"/>
                  <a:gd name="connsiteX3" fmla="*/ 641235 w 2564091"/>
                  <a:gd name="connsiteY3" fmla="*/ 459039 h 744717"/>
                  <a:gd name="connsiteX4" fmla="*/ 0 w 2564091"/>
                  <a:gd name="connsiteY4" fmla="*/ 0 h 744717"/>
                  <a:gd name="connsiteX0" fmla="*/ 2564091 w 2564091"/>
                  <a:gd name="connsiteY0" fmla="*/ 744717 h 744717"/>
                  <a:gd name="connsiteX1" fmla="*/ 2262433 w 2564091"/>
                  <a:gd name="connsiteY1" fmla="*/ 480767 h 744717"/>
                  <a:gd name="connsiteX2" fmla="*/ 1809947 w 2564091"/>
                  <a:gd name="connsiteY2" fmla="*/ 461913 h 744717"/>
                  <a:gd name="connsiteX3" fmla="*/ 641235 w 2564091"/>
                  <a:gd name="connsiteY3" fmla="*/ 459039 h 744717"/>
                  <a:gd name="connsiteX4" fmla="*/ 0 w 2564091"/>
                  <a:gd name="connsiteY4" fmla="*/ 0 h 744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4091" h="744717">
                    <a:moveTo>
                      <a:pt x="2564091" y="744717"/>
                    </a:moveTo>
                    <a:cubicBezTo>
                      <a:pt x="2550451" y="624121"/>
                      <a:pt x="2395944" y="494716"/>
                      <a:pt x="2262433" y="480767"/>
                    </a:cubicBezTo>
                    <a:cubicBezTo>
                      <a:pt x="2157167" y="469769"/>
                      <a:pt x="1809947" y="461913"/>
                      <a:pt x="1809947" y="461913"/>
                    </a:cubicBezTo>
                    <a:lnTo>
                      <a:pt x="641235" y="459039"/>
                    </a:lnTo>
                    <a:cubicBezTo>
                      <a:pt x="90380" y="452614"/>
                      <a:pt x="32788" y="92216"/>
                      <a:pt x="0" y="0"/>
                    </a:cubicBezTo>
                  </a:path>
                </a:pathLst>
              </a:custGeom>
              <a:ln w="12700" cap="rnd">
                <a:solidFill>
                  <a:srgbClr val="8DC8E8"/>
                </a:solidFill>
                <a:prstDash val="sysDot"/>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76">
                <a:extLst>
                  <a:ext uri="{FF2B5EF4-FFF2-40B4-BE49-F238E27FC236}">
                    <a16:creationId xmlns:a16="http://schemas.microsoft.com/office/drawing/2014/main" id="{275FEB2C-7B6C-16DF-6989-B9D1227531EC}"/>
                  </a:ext>
                </a:extLst>
              </p:cNvPr>
              <p:cNvSpPr/>
              <p:nvPr/>
            </p:nvSpPr>
            <p:spPr bwMode="auto">
              <a:xfrm>
                <a:off x="8397876" y="4654550"/>
                <a:ext cx="1205374" cy="680133"/>
              </a:xfrm>
              <a:custGeom>
                <a:avLst/>
                <a:gdLst>
                  <a:gd name="connsiteX0" fmla="*/ 1221933 w 1223070"/>
                  <a:gd name="connsiteY0" fmla="*/ 762683 h 762683"/>
                  <a:gd name="connsiteX1" fmla="*/ 1201431 w 1223070"/>
                  <a:gd name="connsiteY1" fmla="*/ 590465 h 762683"/>
                  <a:gd name="connsiteX2" fmla="*/ 1074317 w 1223070"/>
                  <a:gd name="connsiteY2" fmla="*/ 528958 h 762683"/>
                  <a:gd name="connsiteX3" fmla="*/ 250127 w 1223070"/>
                  <a:gd name="connsiteY3" fmla="*/ 528958 h 762683"/>
                  <a:gd name="connsiteX4" fmla="*/ 69707 w 1223070"/>
                  <a:gd name="connsiteY4" fmla="*/ 479752 h 762683"/>
                  <a:gd name="connsiteX5" fmla="*/ 24602 w 1223070"/>
                  <a:gd name="connsiteY5" fmla="*/ 328036 h 762683"/>
                  <a:gd name="connsiteX6" fmla="*/ 0 w 1223070"/>
                  <a:gd name="connsiteY6" fmla="*/ 0 h 762683"/>
                  <a:gd name="connsiteX0" fmla="*/ 1221933 w 1223070"/>
                  <a:gd name="connsiteY0" fmla="*/ 762683 h 762683"/>
                  <a:gd name="connsiteX1" fmla="*/ 1201431 w 1223070"/>
                  <a:gd name="connsiteY1" fmla="*/ 590465 h 762683"/>
                  <a:gd name="connsiteX2" fmla="*/ 1074317 w 1223070"/>
                  <a:gd name="connsiteY2" fmla="*/ 528958 h 762683"/>
                  <a:gd name="connsiteX3" fmla="*/ 250127 w 1223070"/>
                  <a:gd name="connsiteY3" fmla="*/ 528958 h 762683"/>
                  <a:gd name="connsiteX4" fmla="*/ 24602 w 1223070"/>
                  <a:gd name="connsiteY4" fmla="*/ 328036 h 762683"/>
                  <a:gd name="connsiteX5" fmla="*/ 0 w 1223070"/>
                  <a:gd name="connsiteY5" fmla="*/ 0 h 762683"/>
                  <a:gd name="connsiteX0" fmla="*/ 1221933 w 1221933"/>
                  <a:gd name="connsiteY0" fmla="*/ 762683 h 762683"/>
                  <a:gd name="connsiteX1" fmla="*/ 1074317 w 1221933"/>
                  <a:gd name="connsiteY1" fmla="*/ 528958 h 762683"/>
                  <a:gd name="connsiteX2" fmla="*/ 250127 w 1221933"/>
                  <a:gd name="connsiteY2" fmla="*/ 528958 h 762683"/>
                  <a:gd name="connsiteX3" fmla="*/ 24602 w 1221933"/>
                  <a:gd name="connsiteY3" fmla="*/ 328036 h 762683"/>
                  <a:gd name="connsiteX4" fmla="*/ 0 w 1221933"/>
                  <a:gd name="connsiteY4" fmla="*/ 0 h 762683"/>
                  <a:gd name="connsiteX0" fmla="*/ 1221933 w 1221933"/>
                  <a:gd name="connsiteY0" fmla="*/ 762683 h 762683"/>
                  <a:gd name="connsiteX1" fmla="*/ 1074317 w 1221933"/>
                  <a:gd name="connsiteY1" fmla="*/ 528958 h 762683"/>
                  <a:gd name="connsiteX2" fmla="*/ 250127 w 1221933"/>
                  <a:gd name="connsiteY2" fmla="*/ 528958 h 762683"/>
                  <a:gd name="connsiteX3" fmla="*/ 0 w 1221933"/>
                  <a:gd name="connsiteY3" fmla="*/ 0 h 762683"/>
                  <a:gd name="connsiteX0" fmla="*/ 1221933 w 1221933"/>
                  <a:gd name="connsiteY0" fmla="*/ 762683 h 762683"/>
                  <a:gd name="connsiteX1" fmla="*/ 1074317 w 1221933"/>
                  <a:gd name="connsiteY1" fmla="*/ 528958 h 762683"/>
                  <a:gd name="connsiteX2" fmla="*/ 250127 w 1221933"/>
                  <a:gd name="connsiteY2" fmla="*/ 528958 h 762683"/>
                  <a:gd name="connsiteX3" fmla="*/ 0 w 1221933"/>
                  <a:gd name="connsiteY3" fmla="*/ 0 h 762683"/>
                  <a:gd name="connsiteX0" fmla="*/ 1206049 w 1206049"/>
                  <a:gd name="connsiteY0" fmla="*/ 697556 h 697556"/>
                  <a:gd name="connsiteX1" fmla="*/ 1058433 w 1206049"/>
                  <a:gd name="connsiteY1" fmla="*/ 463831 h 697556"/>
                  <a:gd name="connsiteX2" fmla="*/ 234243 w 1206049"/>
                  <a:gd name="connsiteY2" fmla="*/ 463831 h 697556"/>
                  <a:gd name="connsiteX3" fmla="*/ 0 w 1206049"/>
                  <a:gd name="connsiteY3" fmla="*/ 0 h 697556"/>
                </a:gdLst>
                <a:ahLst/>
                <a:cxnLst>
                  <a:cxn ang="0">
                    <a:pos x="connsiteX0" y="connsiteY0"/>
                  </a:cxn>
                  <a:cxn ang="0">
                    <a:pos x="connsiteX1" y="connsiteY1"/>
                  </a:cxn>
                  <a:cxn ang="0">
                    <a:pos x="connsiteX2" y="connsiteY2"/>
                  </a:cxn>
                  <a:cxn ang="0">
                    <a:pos x="connsiteX3" y="connsiteY3"/>
                  </a:cxn>
                </a:cxnLst>
                <a:rect l="l" t="t" r="r" b="b"/>
                <a:pathLst>
                  <a:path w="1206049" h="697556">
                    <a:moveTo>
                      <a:pt x="1206049" y="697556"/>
                    </a:moveTo>
                    <a:cubicBezTo>
                      <a:pt x="1175296" y="648863"/>
                      <a:pt x="1220401" y="502785"/>
                      <a:pt x="1058433" y="463831"/>
                    </a:cubicBezTo>
                    <a:cubicBezTo>
                      <a:pt x="896465" y="424877"/>
                      <a:pt x="410648" y="541136"/>
                      <a:pt x="234243" y="463831"/>
                    </a:cubicBezTo>
                    <a:cubicBezTo>
                      <a:pt x="57838" y="386526"/>
                      <a:pt x="39403" y="204633"/>
                      <a:pt x="0" y="0"/>
                    </a:cubicBezTo>
                  </a:path>
                </a:pathLst>
              </a:custGeom>
              <a:ln w="12700" cap="rnd">
                <a:solidFill>
                  <a:srgbClr val="8DC8E8"/>
                </a:solidFill>
                <a:prstDash val="sysDot"/>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77">
                <a:extLst>
                  <a:ext uri="{FF2B5EF4-FFF2-40B4-BE49-F238E27FC236}">
                    <a16:creationId xmlns:a16="http://schemas.microsoft.com/office/drawing/2014/main" id="{29C54484-CED7-1DDA-5BF6-6698407E8199}"/>
                  </a:ext>
                </a:extLst>
              </p:cNvPr>
              <p:cNvSpPr/>
              <p:nvPr/>
            </p:nvSpPr>
            <p:spPr bwMode="auto">
              <a:xfrm>
                <a:off x="8172450" y="1554913"/>
                <a:ext cx="228599" cy="3031375"/>
              </a:xfrm>
              <a:custGeom>
                <a:avLst/>
                <a:gdLst>
                  <a:gd name="connsiteX0" fmla="*/ 271462 w 291040"/>
                  <a:gd name="connsiteY0" fmla="*/ 3121819 h 3121819"/>
                  <a:gd name="connsiteX1" fmla="*/ 285750 w 291040"/>
                  <a:gd name="connsiteY1" fmla="*/ 1050131 h 3121819"/>
                  <a:gd name="connsiteX2" fmla="*/ 192881 w 291040"/>
                  <a:gd name="connsiteY2" fmla="*/ 185737 h 3121819"/>
                  <a:gd name="connsiteX3" fmla="*/ 0 w 291040"/>
                  <a:gd name="connsiteY3" fmla="*/ 0 h 3121819"/>
                </a:gdLst>
                <a:ahLst/>
                <a:cxnLst>
                  <a:cxn ang="0">
                    <a:pos x="connsiteX0" y="connsiteY0"/>
                  </a:cxn>
                  <a:cxn ang="0">
                    <a:pos x="connsiteX1" y="connsiteY1"/>
                  </a:cxn>
                  <a:cxn ang="0">
                    <a:pos x="connsiteX2" y="connsiteY2"/>
                  </a:cxn>
                  <a:cxn ang="0">
                    <a:pos x="connsiteX3" y="connsiteY3"/>
                  </a:cxn>
                </a:cxnLst>
                <a:rect l="l" t="t" r="r" b="b"/>
                <a:pathLst>
                  <a:path w="291040" h="3121819">
                    <a:moveTo>
                      <a:pt x="271462" y="3121819"/>
                    </a:moveTo>
                    <a:cubicBezTo>
                      <a:pt x="285154" y="2330648"/>
                      <a:pt x="298847" y="1539478"/>
                      <a:pt x="285750" y="1050131"/>
                    </a:cubicBezTo>
                    <a:cubicBezTo>
                      <a:pt x="272653" y="560784"/>
                      <a:pt x="240506" y="360759"/>
                      <a:pt x="192881" y="185737"/>
                    </a:cubicBezTo>
                    <a:cubicBezTo>
                      <a:pt x="145256" y="10715"/>
                      <a:pt x="72628" y="5357"/>
                      <a:pt x="0" y="0"/>
                    </a:cubicBezTo>
                  </a:path>
                </a:pathLst>
              </a:custGeom>
              <a:ln w="12700" cap="rnd">
                <a:solidFill>
                  <a:srgbClr val="8DC8E8"/>
                </a:solidFill>
                <a:prstDash val="sysDot"/>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 name="Rounded Rectangle 16">
              <a:extLst>
                <a:ext uri="{FF2B5EF4-FFF2-40B4-BE49-F238E27FC236}">
                  <a16:creationId xmlns:a16="http://schemas.microsoft.com/office/drawing/2014/main" id="{8F599CFD-4189-55F8-62A3-9F5E0DD68A1B}"/>
                </a:ext>
                <a:ext uri="{C183D7F6-B498-43B3-948B-1728B52AA6E4}">
                  <adec:decorative xmlns:adec="http://schemas.microsoft.com/office/drawing/2017/decorative" val="1"/>
                </a:ext>
              </a:extLst>
            </p:cNvPr>
            <p:cNvSpPr/>
            <p:nvPr/>
          </p:nvSpPr>
          <p:spPr bwMode="auto">
            <a:xfrm>
              <a:off x="8898902" y="3000285"/>
              <a:ext cx="2704833" cy="1697951"/>
            </a:xfrm>
            <a:prstGeom prst="roundRect">
              <a:avLst>
                <a:gd name="adj" fmla="val 9077"/>
              </a:avLst>
            </a:prstGeom>
            <a:solidFill>
              <a:srgbClr val="F4F3F5"/>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8" name="Rounded Rectangle 17">
              <a:extLst>
                <a:ext uri="{FF2B5EF4-FFF2-40B4-BE49-F238E27FC236}">
                  <a16:creationId xmlns:a16="http://schemas.microsoft.com/office/drawing/2014/main" id="{18C7CD62-B8A7-AD5F-64CE-CE1E0BDC689E}"/>
                </a:ext>
                <a:ext uri="{C183D7F6-B498-43B3-948B-1728B52AA6E4}">
                  <adec:decorative xmlns:adec="http://schemas.microsoft.com/office/drawing/2017/decorative" val="1"/>
                </a:ext>
              </a:extLst>
            </p:cNvPr>
            <p:cNvSpPr/>
            <p:nvPr/>
          </p:nvSpPr>
          <p:spPr bwMode="auto">
            <a:xfrm>
              <a:off x="7277872" y="985041"/>
              <a:ext cx="4325864" cy="1840665"/>
            </a:xfrm>
            <a:prstGeom prst="roundRect">
              <a:avLst>
                <a:gd name="adj" fmla="val 9077"/>
              </a:avLst>
            </a:prstGeom>
            <a:ln w="19050" cap="rnd">
              <a:gradFill flip="none" rotWithShape="1">
                <a:gsLst>
                  <a:gs pos="4000">
                    <a:srgbClr val="C03BC4"/>
                  </a:gs>
                  <a:gs pos="96000">
                    <a:srgbClr val="0078D4"/>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pic>
          <p:nvPicPr>
            <p:cNvPr id="10" name="Graphic 9">
              <a:extLst>
                <a:ext uri="{FF2B5EF4-FFF2-40B4-BE49-F238E27FC236}">
                  <a16:creationId xmlns:a16="http://schemas.microsoft.com/office/drawing/2014/main" id="{CD4853A7-CA5A-317C-9D41-5566C161AD0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13814" y="1369492"/>
              <a:ext cx="412180" cy="412180"/>
            </a:xfrm>
            <a:prstGeom prst="rect">
              <a:avLst/>
            </a:prstGeom>
          </p:spPr>
        </p:pic>
        <p:pic>
          <p:nvPicPr>
            <p:cNvPr id="11" name="Graphic 10">
              <a:extLst>
                <a:ext uri="{FF2B5EF4-FFF2-40B4-BE49-F238E27FC236}">
                  <a16:creationId xmlns:a16="http://schemas.microsoft.com/office/drawing/2014/main" id="{AF9799DE-D14E-AEA2-0FC9-DB897444458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54830" y="1369492"/>
              <a:ext cx="412180" cy="412180"/>
            </a:xfrm>
            <a:prstGeom prst="rect">
              <a:avLst/>
            </a:prstGeom>
          </p:spPr>
        </p:pic>
        <p:pic>
          <p:nvPicPr>
            <p:cNvPr id="12" name="Graphic 11">
              <a:extLst>
                <a:ext uri="{FF2B5EF4-FFF2-40B4-BE49-F238E27FC236}">
                  <a16:creationId xmlns:a16="http://schemas.microsoft.com/office/drawing/2014/main" id="{40A9A3FE-1A51-5FE5-ECAA-E94B07F22B3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33493" y="1369492"/>
              <a:ext cx="412180" cy="412180"/>
            </a:xfrm>
            <a:prstGeom prst="rect">
              <a:avLst/>
            </a:prstGeom>
          </p:spPr>
        </p:pic>
        <p:pic>
          <p:nvPicPr>
            <p:cNvPr id="14" name="Graphic 13">
              <a:extLst>
                <a:ext uri="{FF2B5EF4-FFF2-40B4-BE49-F238E27FC236}">
                  <a16:creationId xmlns:a16="http://schemas.microsoft.com/office/drawing/2014/main" id="{0FA0E8C6-92B0-1B4B-F76F-9ED31758660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3814" y="5301167"/>
              <a:ext cx="412180" cy="412180"/>
            </a:xfrm>
            <a:prstGeom prst="rect">
              <a:avLst/>
            </a:prstGeom>
          </p:spPr>
        </p:pic>
        <p:pic>
          <p:nvPicPr>
            <p:cNvPr id="16" name="Graphic 15">
              <a:extLst>
                <a:ext uri="{FF2B5EF4-FFF2-40B4-BE49-F238E27FC236}">
                  <a16:creationId xmlns:a16="http://schemas.microsoft.com/office/drawing/2014/main" id="{06CAA653-5240-E71B-F1A2-36E9B7E17B92}"/>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93683" y="3583425"/>
              <a:ext cx="412180" cy="412180"/>
            </a:xfrm>
            <a:prstGeom prst="rect">
              <a:avLst/>
            </a:prstGeom>
          </p:spPr>
        </p:pic>
        <p:sp>
          <p:nvSpPr>
            <p:cNvPr id="22" name="TextBox 21">
              <a:extLst>
                <a:ext uri="{FF2B5EF4-FFF2-40B4-BE49-F238E27FC236}">
                  <a16:creationId xmlns:a16="http://schemas.microsoft.com/office/drawing/2014/main" id="{A45B88B8-BD31-9A10-BA92-D0F2683AFC20}"/>
                </a:ext>
                <a:ext uri="{C183D7F6-B498-43B3-948B-1728B52AA6E4}">
                  <adec:decorative xmlns:adec="http://schemas.microsoft.com/office/drawing/2017/decorative" val="1"/>
                </a:ext>
              </a:extLst>
            </p:cNvPr>
            <p:cNvSpPr txBox="1"/>
            <p:nvPr/>
          </p:nvSpPr>
          <p:spPr>
            <a:xfrm>
              <a:off x="4373417" y="1911042"/>
              <a:ext cx="502409" cy="161583"/>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User</a:t>
              </a:r>
            </a:p>
          </p:txBody>
        </p:sp>
        <p:sp>
          <p:nvSpPr>
            <p:cNvPr id="23" name="TextBox 22">
              <a:extLst>
                <a:ext uri="{FF2B5EF4-FFF2-40B4-BE49-F238E27FC236}">
                  <a16:creationId xmlns:a16="http://schemas.microsoft.com/office/drawing/2014/main" id="{A66F995D-A53F-6C16-A159-1DA9500BACF2}"/>
                </a:ext>
                <a:ext uri="{C183D7F6-B498-43B3-948B-1728B52AA6E4}">
                  <adec:decorative xmlns:adec="http://schemas.microsoft.com/office/drawing/2017/decorative" val="1"/>
                </a:ext>
              </a:extLst>
            </p:cNvPr>
            <p:cNvSpPr txBox="1"/>
            <p:nvPr/>
          </p:nvSpPr>
          <p:spPr>
            <a:xfrm>
              <a:off x="5870640" y="1911042"/>
              <a:ext cx="591392" cy="323165"/>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Static web app</a:t>
              </a:r>
            </a:p>
          </p:txBody>
        </p:sp>
        <p:pic>
          <p:nvPicPr>
            <p:cNvPr id="25" name="Graphic 24">
              <a:extLst>
                <a:ext uri="{FF2B5EF4-FFF2-40B4-BE49-F238E27FC236}">
                  <a16:creationId xmlns:a16="http://schemas.microsoft.com/office/drawing/2014/main" id="{B2A12541-241F-A33A-4B4F-6D186C398C99}"/>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18531" y="1369492"/>
              <a:ext cx="412180" cy="412180"/>
            </a:xfrm>
            <a:prstGeom prst="rect">
              <a:avLst/>
            </a:prstGeom>
          </p:spPr>
        </p:pic>
        <p:pic>
          <p:nvPicPr>
            <p:cNvPr id="27" name="Graphic 26">
              <a:extLst>
                <a:ext uri="{FF2B5EF4-FFF2-40B4-BE49-F238E27FC236}">
                  <a16:creationId xmlns:a16="http://schemas.microsoft.com/office/drawing/2014/main" id="{F72409F6-7575-CDE8-A11F-D8060202B85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60246" y="1369492"/>
              <a:ext cx="412180" cy="412180"/>
            </a:xfrm>
            <a:prstGeom prst="rect">
              <a:avLst/>
            </a:prstGeom>
          </p:spPr>
        </p:pic>
        <p:sp>
          <p:nvSpPr>
            <p:cNvPr id="30" name="Oval 29">
              <a:extLst>
                <a:ext uri="{FF2B5EF4-FFF2-40B4-BE49-F238E27FC236}">
                  <a16:creationId xmlns:a16="http://schemas.microsoft.com/office/drawing/2014/main" id="{3AC7C4D9-940A-462A-B4D3-690B184A3A0C}"/>
                </a:ext>
                <a:ext uri="{C183D7F6-B498-43B3-948B-1728B52AA6E4}">
                  <adec:decorative xmlns:adec="http://schemas.microsoft.com/office/drawing/2017/decorative" val="1"/>
                </a:ext>
              </a:extLst>
            </p:cNvPr>
            <p:cNvSpPr/>
            <p:nvPr/>
          </p:nvSpPr>
          <p:spPr bwMode="auto">
            <a:xfrm>
              <a:off x="4444997" y="471605"/>
              <a:ext cx="359249" cy="359250"/>
            </a:xfrm>
            <a:prstGeom prst="ellipse">
              <a:avLst/>
            </a:prstGeom>
            <a:gradFill>
              <a:gsLst>
                <a:gs pos="3000">
                  <a:srgbClr val="FF5C39"/>
                </a:gs>
                <a:gs pos="33000">
                  <a:srgbClr val="C03BC4"/>
                </a:gs>
                <a:gs pos="97000">
                  <a:srgbClr val="399A91"/>
                </a:gs>
                <a:gs pos="69000">
                  <a:srgbClr val="0078D4"/>
                </a:gs>
              </a:gsLst>
              <a:path path="circle">
                <a:fillToRect l="100000" t="100000"/>
              </a:path>
            </a:gradFill>
            <a:ln w="63897" cap="flat">
              <a:noFill/>
              <a:prstDash val="solid"/>
              <a:miter/>
            </a:ln>
            <a:effectLst>
              <a:outerShdw blurRad="36569" dist="254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1</a:t>
              </a:r>
            </a:p>
          </p:txBody>
        </p:sp>
        <p:sp>
          <p:nvSpPr>
            <p:cNvPr id="31" name="Oval 30">
              <a:extLst>
                <a:ext uri="{FF2B5EF4-FFF2-40B4-BE49-F238E27FC236}">
                  <a16:creationId xmlns:a16="http://schemas.microsoft.com/office/drawing/2014/main" id="{6680BB30-5310-7A4C-D59C-8370608E6E94}"/>
                </a:ext>
                <a:ext uri="{C183D7F6-B498-43B3-948B-1728B52AA6E4}">
                  <adec:decorative xmlns:adec="http://schemas.microsoft.com/office/drawing/2017/decorative" val="1"/>
                </a:ext>
              </a:extLst>
            </p:cNvPr>
            <p:cNvSpPr/>
            <p:nvPr/>
          </p:nvSpPr>
          <p:spPr bwMode="auto">
            <a:xfrm>
              <a:off x="5986712" y="471605"/>
              <a:ext cx="359249" cy="359250"/>
            </a:xfrm>
            <a:prstGeom prst="ellipse">
              <a:avLst/>
            </a:prstGeom>
            <a:gradFill>
              <a:gsLst>
                <a:gs pos="3000">
                  <a:srgbClr val="FF5C39"/>
                </a:gs>
                <a:gs pos="33000">
                  <a:srgbClr val="C03BC4"/>
                </a:gs>
                <a:gs pos="97000">
                  <a:srgbClr val="399A91"/>
                </a:gs>
                <a:gs pos="69000">
                  <a:srgbClr val="0078D4"/>
                </a:gs>
              </a:gsLst>
              <a:path path="circle">
                <a:fillToRect l="100000" t="100000"/>
              </a:path>
            </a:gradFill>
            <a:ln w="63897" cap="flat">
              <a:noFill/>
              <a:prstDash val="solid"/>
              <a:miter/>
            </a:ln>
            <a:effectLst>
              <a:outerShdw blurRad="36569" dist="254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2</a:t>
              </a:r>
            </a:p>
          </p:txBody>
        </p:sp>
        <p:sp>
          <p:nvSpPr>
            <p:cNvPr id="32" name="Oval 31">
              <a:extLst>
                <a:ext uri="{FF2B5EF4-FFF2-40B4-BE49-F238E27FC236}">
                  <a16:creationId xmlns:a16="http://schemas.microsoft.com/office/drawing/2014/main" id="{7DE695A5-3957-07D2-70F3-B97DA04F6732}"/>
                </a:ext>
                <a:ext uri="{C183D7F6-B498-43B3-948B-1728B52AA6E4}">
                  <adec:decorative xmlns:adec="http://schemas.microsoft.com/office/drawing/2017/decorative" val="1"/>
                </a:ext>
              </a:extLst>
            </p:cNvPr>
            <p:cNvSpPr/>
            <p:nvPr/>
          </p:nvSpPr>
          <p:spPr bwMode="auto">
            <a:xfrm>
              <a:off x="7740280" y="471605"/>
              <a:ext cx="359249" cy="359250"/>
            </a:xfrm>
            <a:prstGeom prst="ellipse">
              <a:avLst/>
            </a:prstGeom>
            <a:gradFill>
              <a:gsLst>
                <a:gs pos="3000">
                  <a:srgbClr val="FF5C39"/>
                </a:gs>
                <a:gs pos="33000">
                  <a:srgbClr val="C03BC4"/>
                </a:gs>
                <a:gs pos="97000">
                  <a:srgbClr val="399A91"/>
                </a:gs>
                <a:gs pos="69000">
                  <a:srgbClr val="0078D4"/>
                </a:gs>
              </a:gsLst>
              <a:path path="circle">
                <a:fillToRect l="100000" t="100000"/>
              </a:path>
            </a:gradFill>
            <a:ln w="63897" cap="flat">
              <a:noFill/>
              <a:prstDash val="solid"/>
              <a:miter/>
            </a:ln>
            <a:effectLst>
              <a:outerShdw blurRad="36569" dist="254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3</a:t>
              </a:r>
            </a:p>
          </p:txBody>
        </p:sp>
        <p:sp>
          <p:nvSpPr>
            <p:cNvPr id="33" name="Oval 32">
              <a:extLst>
                <a:ext uri="{FF2B5EF4-FFF2-40B4-BE49-F238E27FC236}">
                  <a16:creationId xmlns:a16="http://schemas.microsoft.com/office/drawing/2014/main" id="{474131D5-BC54-C953-7370-3506911A12AF}"/>
                </a:ext>
                <a:ext uri="{C183D7F6-B498-43B3-948B-1728B52AA6E4}">
                  <adec:decorative xmlns:adec="http://schemas.microsoft.com/office/drawing/2017/decorative" val="1"/>
                </a:ext>
              </a:extLst>
            </p:cNvPr>
            <p:cNvSpPr/>
            <p:nvPr/>
          </p:nvSpPr>
          <p:spPr bwMode="auto">
            <a:xfrm>
              <a:off x="8581296" y="471605"/>
              <a:ext cx="359249" cy="359250"/>
            </a:xfrm>
            <a:prstGeom prst="ellipse">
              <a:avLst/>
            </a:prstGeom>
            <a:gradFill>
              <a:gsLst>
                <a:gs pos="3000">
                  <a:srgbClr val="FF5C39"/>
                </a:gs>
                <a:gs pos="33000">
                  <a:srgbClr val="C03BC4"/>
                </a:gs>
                <a:gs pos="97000">
                  <a:srgbClr val="399A91"/>
                </a:gs>
                <a:gs pos="69000">
                  <a:srgbClr val="0078D4"/>
                </a:gs>
              </a:gsLst>
              <a:path path="circle">
                <a:fillToRect l="100000" t="100000"/>
              </a:path>
            </a:gradFill>
            <a:ln w="63897" cap="flat">
              <a:noFill/>
              <a:prstDash val="solid"/>
              <a:miter/>
            </a:ln>
            <a:effectLst>
              <a:outerShdw blurRad="36569" dist="254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4</a:t>
              </a:r>
            </a:p>
          </p:txBody>
        </p:sp>
        <p:sp>
          <p:nvSpPr>
            <p:cNvPr id="34" name="Oval 33">
              <a:extLst>
                <a:ext uri="{FF2B5EF4-FFF2-40B4-BE49-F238E27FC236}">
                  <a16:creationId xmlns:a16="http://schemas.microsoft.com/office/drawing/2014/main" id="{DD0F0DE5-9BC6-81C9-EC17-ABE909352AA3}"/>
                </a:ext>
                <a:ext uri="{C183D7F6-B498-43B3-948B-1728B52AA6E4}">
                  <adec:decorative xmlns:adec="http://schemas.microsoft.com/office/drawing/2017/decorative" val="1"/>
                </a:ext>
              </a:extLst>
            </p:cNvPr>
            <p:cNvSpPr/>
            <p:nvPr/>
          </p:nvSpPr>
          <p:spPr bwMode="auto">
            <a:xfrm>
              <a:off x="10064030" y="471605"/>
              <a:ext cx="359249" cy="359250"/>
            </a:xfrm>
            <a:prstGeom prst="ellipse">
              <a:avLst/>
            </a:prstGeom>
            <a:gradFill>
              <a:gsLst>
                <a:gs pos="3000">
                  <a:srgbClr val="FF5C39"/>
                </a:gs>
                <a:gs pos="33000">
                  <a:srgbClr val="C03BC4"/>
                </a:gs>
                <a:gs pos="97000">
                  <a:srgbClr val="399A91"/>
                </a:gs>
                <a:gs pos="69000">
                  <a:srgbClr val="0078D4"/>
                </a:gs>
              </a:gsLst>
              <a:path path="circle">
                <a:fillToRect l="100000" t="100000"/>
              </a:path>
            </a:gradFill>
            <a:ln w="63897" cap="flat">
              <a:noFill/>
              <a:prstDash val="solid"/>
              <a:miter/>
            </a:ln>
            <a:effectLst>
              <a:outerShdw blurRad="36569" dist="254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5</a:t>
              </a:r>
            </a:p>
          </p:txBody>
        </p:sp>
        <p:cxnSp>
          <p:nvCxnSpPr>
            <p:cNvPr id="36" name="Straight Arrow Connector 35">
              <a:extLst>
                <a:ext uri="{FF2B5EF4-FFF2-40B4-BE49-F238E27FC236}">
                  <a16:creationId xmlns:a16="http://schemas.microsoft.com/office/drawing/2014/main" id="{7802D8B7-E8FE-13F5-23E3-60E047871AB7}"/>
                </a:ext>
                <a:ext uri="{C183D7F6-B498-43B3-948B-1728B52AA6E4}">
                  <adec:decorative xmlns:adec="http://schemas.microsoft.com/office/drawing/2017/decorative" val="1"/>
                </a:ext>
              </a:extLst>
            </p:cNvPr>
            <p:cNvCxnSpPr>
              <a:cxnSpLocks/>
            </p:cNvCxnSpPr>
            <p:nvPr/>
          </p:nvCxnSpPr>
          <p:spPr>
            <a:xfrm>
              <a:off x="4875826" y="1593826"/>
              <a:ext cx="931085"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BBBFBFC6-D604-A5A2-4C06-4F634C1F275A}"/>
                </a:ext>
                <a:ext uri="{C183D7F6-B498-43B3-948B-1728B52AA6E4}">
                  <adec:decorative xmlns:adec="http://schemas.microsoft.com/office/drawing/2017/decorative" val="1"/>
                </a:ext>
              </a:extLst>
            </p:cNvPr>
            <p:cNvSpPr txBox="1"/>
            <p:nvPr/>
          </p:nvSpPr>
          <p:spPr>
            <a:xfrm>
              <a:off x="4984047" y="1523810"/>
              <a:ext cx="611358" cy="136409"/>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Upload podcast / view results</a:t>
              </a:r>
            </a:p>
          </p:txBody>
        </p:sp>
        <p:cxnSp>
          <p:nvCxnSpPr>
            <p:cNvPr id="39" name="Straight Arrow Connector 38">
              <a:extLst>
                <a:ext uri="{FF2B5EF4-FFF2-40B4-BE49-F238E27FC236}">
                  <a16:creationId xmlns:a16="http://schemas.microsoft.com/office/drawing/2014/main" id="{30141491-82A9-B135-E4B5-CC57B00A9CCF}"/>
                </a:ext>
                <a:ext uri="{C183D7F6-B498-43B3-948B-1728B52AA6E4}">
                  <adec:decorative xmlns:adec="http://schemas.microsoft.com/office/drawing/2017/decorative" val="1"/>
                </a:ext>
              </a:extLst>
            </p:cNvPr>
            <p:cNvCxnSpPr>
              <a:cxnSpLocks/>
            </p:cNvCxnSpPr>
            <p:nvPr/>
          </p:nvCxnSpPr>
          <p:spPr>
            <a:xfrm>
              <a:off x="6447934" y="1593826"/>
              <a:ext cx="1027522" cy="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600E9D3-214F-8879-BFE9-8B35A08EED55}"/>
                </a:ext>
                <a:ext uri="{C183D7F6-B498-43B3-948B-1728B52AA6E4}">
                  <adec:decorative xmlns:adec="http://schemas.microsoft.com/office/drawing/2017/decorative" val="1"/>
                </a:ext>
              </a:extLst>
            </p:cNvPr>
            <p:cNvSpPr txBox="1"/>
            <p:nvPr/>
          </p:nvSpPr>
          <p:spPr>
            <a:xfrm>
              <a:off x="6530043" y="1523810"/>
              <a:ext cx="611358" cy="136409"/>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REST API for upload and status</a:t>
              </a:r>
            </a:p>
          </p:txBody>
        </p:sp>
        <p:sp>
          <p:nvSpPr>
            <p:cNvPr id="44" name="TextBox 43">
              <a:extLst>
                <a:ext uri="{FF2B5EF4-FFF2-40B4-BE49-F238E27FC236}">
                  <a16:creationId xmlns:a16="http://schemas.microsoft.com/office/drawing/2014/main" id="{E3294AAC-AC72-91F9-A87E-23A65EAA63F8}"/>
                </a:ext>
                <a:ext uri="{C183D7F6-B498-43B3-948B-1728B52AA6E4}">
                  <adec:decorative xmlns:adec="http://schemas.microsoft.com/office/drawing/2017/decorative" val="1"/>
                </a:ext>
              </a:extLst>
            </p:cNvPr>
            <p:cNvSpPr txBox="1"/>
            <p:nvPr/>
          </p:nvSpPr>
          <p:spPr>
            <a:xfrm>
              <a:off x="7424339" y="1092427"/>
              <a:ext cx="1027522" cy="153888"/>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Function app</a:t>
              </a:r>
            </a:p>
          </p:txBody>
        </p:sp>
        <p:sp>
          <p:nvSpPr>
            <p:cNvPr id="45" name="TextBox 44">
              <a:extLst>
                <a:ext uri="{FF2B5EF4-FFF2-40B4-BE49-F238E27FC236}">
                  <a16:creationId xmlns:a16="http://schemas.microsoft.com/office/drawing/2014/main" id="{F15860EC-46DB-2631-0019-1618DC26C889}"/>
                </a:ext>
                <a:ext uri="{C183D7F6-B498-43B3-948B-1728B52AA6E4}">
                  <adec:decorative xmlns:adec="http://schemas.microsoft.com/office/drawing/2017/decorative" val="1"/>
                </a:ext>
              </a:extLst>
            </p:cNvPr>
            <p:cNvSpPr txBox="1"/>
            <p:nvPr/>
          </p:nvSpPr>
          <p:spPr>
            <a:xfrm>
              <a:off x="7424339" y="4976327"/>
              <a:ext cx="1027522" cy="153888"/>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Storage</a:t>
              </a:r>
            </a:p>
          </p:txBody>
        </p:sp>
        <p:sp>
          <p:nvSpPr>
            <p:cNvPr id="46" name="TextBox 45">
              <a:extLst>
                <a:ext uri="{FF2B5EF4-FFF2-40B4-BE49-F238E27FC236}">
                  <a16:creationId xmlns:a16="http://schemas.microsoft.com/office/drawing/2014/main" id="{414D116C-19FD-C455-ADDA-4ABEAE0AFF69}"/>
                </a:ext>
                <a:ext uri="{C183D7F6-B498-43B3-948B-1728B52AA6E4}">
                  <adec:decorative xmlns:adec="http://schemas.microsoft.com/office/drawing/2017/decorative" val="1"/>
                </a:ext>
              </a:extLst>
            </p:cNvPr>
            <p:cNvSpPr txBox="1"/>
            <p:nvPr/>
          </p:nvSpPr>
          <p:spPr>
            <a:xfrm>
              <a:off x="7527341" y="1826902"/>
              <a:ext cx="785126" cy="461665"/>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Function (HTTP triggered)</a:t>
              </a:r>
            </a:p>
          </p:txBody>
        </p:sp>
        <p:sp>
          <p:nvSpPr>
            <p:cNvPr id="47" name="TextBox 46">
              <a:extLst>
                <a:ext uri="{FF2B5EF4-FFF2-40B4-BE49-F238E27FC236}">
                  <a16:creationId xmlns:a16="http://schemas.microsoft.com/office/drawing/2014/main" id="{8650C9B6-E1A1-AF56-2767-74F28DA083C6}"/>
                </a:ext>
                <a:ext uri="{C183D7F6-B498-43B3-948B-1728B52AA6E4}">
                  <adec:decorative xmlns:adec="http://schemas.microsoft.com/office/drawing/2017/decorative" val="1"/>
                </a:ext>
              </a:extLst>
            </p:cNvPr>
            <p:cNvSpPr txBox="1"/>
            <p:nvPr/>
          </p:nvSpPr>
          <p:spPr>
            <a:xfrm>
              <a:off x="8368357" y="1826902"/>
              <a:ext cx="785126" cy="461665"/>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Function (Blob triggered)</a:t>
              </a:r>
            </a:p>
          </p:txBody>
        </p:sp>
        <p:sp>
          <p:nvSpPr>
            <p:cNvPr id="48" name="TextBox 47">
              <a:extLst>
                <a:ext uri="{FF2B5EF4-FFF2-40B4-BE49-F238E27FC236}">
                  <a16:creationId xmlns:a16="http://schemas.microsoft.com/office/drawing/2014/main" id="{E887363D-31FE-1890-F977-B853036EBF4E}"/>
                </a:ext>
                <a:ext uri="{C183D7F6-B498-43B3-948B-1728B52AA6E4}">
                  <adec:decorative xmlns:adec="http://schemas.microsoft.com/office/drawing/2017/decorative" val="1"/>
                </a:ext>
              </a:extLst>
            </p:cNvPr>
            <p:cNvSpPr txBox="1"/>
            <p:nvPr/>
          </p:nvSpPr>
          <p:spPr>
            <a:xfrm>
              <a:off x="9847020" y="1826902"/>
              <a:ext cx="785126" cy="461665"/>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Function (Blob triggered)</a:t>
              </a:r>
            </a:p>
          </p:txBody>
        </p:sp>
        <p:sp>
          <p:nvSpPr>
            <p:cNvPr id="49" name="TextBox 48">
              <a:extLst>
                <a:ext uri="{FF2B5EF4-FFF2-40B4-BE49-F238E27FC236}">
                  <a16:creationId xmlns:a16="http://schemas.microsoft.com/office/drawing/2014/main" id="{BE5D01C8-9295-603B-1437-9729FA7CF3D0}"/>
                </a:ext>
                <a:ext uri="{C183D7F6-B498-43B3-948B-1728B52AA6E4}">
                  <adec:decorative xmlns:adec="http://schemas.microsoft.com/office/drawing/2017/decorative" val="1"/>
                </a:ext>
              </a:extLst>
            </p:cNvPr>
            <p:cNvSpPr txBox="1"/>
            <p:nvPr/>
          </p:nvSpPr>
          <p:spPr>
            <a:xfrm>
              <a:off x="9023449" y="3160079"/>
              <a:ext cx="607298" cy="307777"/>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Azure AI Services</a:t>
              </a:r>
            </a:p>
          </p:txBody>
        </p:sp>
        <p:pic>
          <p:nvPicPr>
            <p:cNvPr id="50" name="Graphic 49">
              <a:extLst>
                <a:ext uri="{FF2B5EF4-FFF2-40B4-BE49-F238E27FC236}">
                  <a16:creationId xmlns:a16="http://schemas.microsoft.com/office/drawing/2014/main" id="{0ECB0D9F-B57F-79D1-1AE9-670C0C15387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05300" y="5301167"/>
              <a:ext cx="412180" cy="412180"/>
            </a:xfrm>
            <a:prstGeom prst="rect">
              <a:avLst/>
            </a:prstGeom>
          </p:spPr>
        </p:pic>
        <p:pic>
          <p:nvPicPr>
            <p:cNvPr id="51" name="Graphic 50">
              <a:extLst>
                <a:ext uri="{FF2B5EF4-FFF2-40B4-BE49-F238E27FC236}">
                  <a16:creationId xmlns:a16="http://schemas.microsoft.com/office/drawing/2014/main" id="{E5FD9C70-F8F8-A395-6985-7E49AC07103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40639" y="5301167"/>
              <a:ext cx="412180" cy="412180"/>
            </a:xfrm>
            <a:prstGeom prst="rect">
              <a:avLst/>
            </a:prstGeom>
          </p:spPr>
        </p:pic>
        <p:sp>
          <p:nvSpPr>
            <p:cNvPr id="52" name="TextBox 51">
              <a:extLst>
                <a:ext uri="{FF2B5EF4-FFF2-40B4-BE49-F238E27FC236}">
                  <a16:creationId xmlns:a16="http://schemas.microsoft.com/office/drawing/2014/main" id="{E307133F-82AF-19E4-C1C8-AEC285DFBF44}"/>
                </a:ext>
                <a:ext uri="{C183D7F6-B498-43B3-948B-1728B52AA6E4}">
                  <adec:decorative xmlns:adec="http://schemas.microsoft.com/office/drawing/2017/decorative" val="1"/>
                </a:ext>
              </a:extLst>
            </p:cNvPr>
            <p:cNvSpPr txBox="1"/>
            <p:nvPr/>
          </p:nvSpPr>
          <p:spPr>
            <a:xfrm>
              <a:off x="10742189" y="3618428"/>
              <a:ext cx="609081" cy="461665"/>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Azure OpenAI GPT</a:t>
              </a:r>
            </a:p>
          </p:txBody>
        </p:sp>
        <p:sp>
          <p:nvSpPr>
            <p:cNvPr id="53" name="Freeform 52">
              <a:extLst>
                <a:ext uri="{FF2B5EF4-FFF2-40B4-BE49-F238E27FC236}">
                  <a16:creationId xmlns:a16="http://schemas.microsoft.com/office/drawing/2014/main" id="{504E97F0-2FE7-6F03-6F37-0AB622B6F486}"/>
                </a:ext>
                <a:ext uri="{C183D7F6-B498-43B3-948B-1728B52AA6E4}">
                  <adec:decorative xmlns:adec="http://schemas.microsoft.com/office/drawing/2017/decorative" val="1"/>
                </a:ext>
              </a:extLst>
            </p:cNvPr>
            <p:cNvSpPr/>
            <p:nvPr/>
          </p:nvSpPr>
          <p:spPr bwMode="auto">
            <a:xfrm>
              <a:off x="10548594" y="1603185"/>
              <a:ext cx="493770" cy="1931866"/>
            </a:xfrm>
            <a:custGeom>
              <a:avLst/>
              <a:gdLst>
                <a:gd name="connsiteX0" fmla="*/ 0 w 2157721"/>
                <a:gd name="connsiteY0" fmla="*/ 0 h 210510"/>
                <a:gd name="connsiteX1" fmla="*/ 2157721 w 2157721"/>
                <a:gd name="connsiteY1" fmla="*/ 0 h 210510"/>
                <a:gd name="connsiteX2" fmla="*/ 2157721 w 2157721"/>
                <a:gd name="connsiteY2" fmla="*/ 210510 h 210510"/>
              </a:gdLst>
              <a:ahLst/>
              <a:cxnLst>
                <a:cxn ang="0">
                  <a:pos x="connsiteX0" y="connsiteY0"/>
                </a:cxn>
                <a:cxn ang="0">
                  <a:pos x="connsiteX1" y="connsiteY1"/>
                </a:cxn>
                <a:cxn ang="0">
                  <a:pos x="connsiteX2" y="connsiteY2"/>
                </a:cxn>
              </a:cxnLst>
              <a:rect l="l" t="t" r="r" b="b"/>
              <a:pathLst>
                <a:path w="2157721" h="210510">
                  <a:moveTo>
                    <a:pt x="0" y="0"/>
                  </a:moveTo>
                  <a:lnTo>
                    <a:pt x="2157721" y="0"/>
                  </a:lnTo>
                  <a:lnTo>
                    <a:pt x="2157721" y="210510"/>
                  </a:lnTo>
                </a:path>
              </a:pathLst>
            </a:cu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9FEC7E72-1CE5-71A5-D9AE-3BDFEF837B22}"/>
                </a:ext>
                <a:ext uri="{C183D7F6-B498-43B3-948B-1728B52AA6E4}">
                  <adec:decorative xmlns:adec="http://schemas.microsoft.com/office/drawing/2017/decorative" val="1"/>
                </a:ext>
              </a:extLst>
            </p:cNvPr>
            <p:cNvCxnSpPr>
              <a:cxnSpLocks/>
            </p:cNvCxnSpPr>
            <p:nvPr/>
          </p:nvCxnSpPr>
          <p:spPr>
            <a:xfrm>
              <a:off x="11042364" y="4166647"/>
              <a:ext cx="0" cy="1081418"/>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34D5A08-197D-B40A-F423-D2D0FA40B5A2}"/>
                </a:ext>
                <a:ext uri="{C183D7F6-B498-43B3-948B-1728B52AA6E4}">
                  <adec:decorative xmlns:adec="http://schemas.microsoft.com/office/drawing/2017/decorative" val="1"/>
                </a:ext>
              </a:extLst>
            </p:cNvPr>
            <p:cNvCxnSpPr>
              <a:cxnSpLocks/>
            </p:cNvCxnSpPr>
            <p:nvPr/>
          </p:nvCxnSpPr>
          <p:spPr>
            <a:xfrm>
              <a:off x="9711390" y="4383464"/>
              <a:ext cx="0" cy="864601"/>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58" name="Freeform 57">
              <a:extLst>
                <a:ext uri="{FF2B5EF4-FFF2-40B4-BE49-F238E27FC236}">
                  <a16:creationId xmlns:a16="http://schemas.microsoft.com/office/drawing/2014/main" id="{7DACF6D9-2F48-4DDE-63D9-92C97BDC66B0}"/>
                </a:ext>
                <a:ext uri="{C183D7F6-B498-43B3-948B-1728B52AA6E4}">
                  <adec:decorative xmlns:adec="http://schemas.microsoft.com/office/drawing/2017/decorative" val="1"/>
                </a:ext>
              </a:extLst>
            </p:cNvPr>
            <p:cNvSpPr/>
            <p:nvPr/>
          </p:nvSpPr>
          <p:spPr bwMode="auto">
            <a:xfrm>
              <a:off x="9097396" y="1603184"/>
              <a:ext cx="613994" cy="1931867"/>
            </a:xfrm>
            <a:custGeom>
              <a:avLst/>
              <a:gdLst>
                <a:gd name="connsiteX0" fmla="*/ 0 w 2157721"/>
                <a:gd name="connsiteY0" fmla="*/ 0 h 210510"/>
                <a:gd name="connsiteX1" fmla="*/ 2157721 w 2157721"/>
                <a:gd name="connsiteY1" fmla="*/ 0 h 210510"/>
                <a:gd name="connsiteX2" fmla="*/ 2157721 w 2157721"/>
                <a:gd name="connsiteY2" fmla="*/ 210510 h 210510"/>
              </a:gdLst>
              <a:ahLst/>
              <a:cxnLst>
                <a:cxn ang="0">
                  <a:pos x="connsiteX0" y="connsiteY0"/>
                </a:cxn>
                <a:cxn ang="0">
                  <a:pos x="connsiteX1" y="connsiteY1"/>
                </a:cxn>
                <a:cxn ang="0">
                  <a:pos x="connsiteX2" y="connsiteY2"/>
                </a:cxn>
              </a:cxnLst>
              <a:rect l="l" t="t" r="r" b="b"/>
              <a:pathLst>
                <a:path w="2157721" h="210510">
                  <a:moveTo>
                    <a:pt x="0" y="0"/>
                  </a:moveTo>
                  <a:lnTo>
                    <a:pt x="2157721" y="0"/>
                  </a:lnTo>
                  <a:lnTo>
                    <a:pt x="2157721" y="210510"/>
                  </a:lnTo>
                </a:path>
              </a:pathLst>
            </a:cu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TextBox 58">
              <a:extLst>
                <a:ext uri="{FF2B5EF4-FFF2-40B4-BE49-F238E27FC236}">
                  <a16:creationId xmlns:a16="http://schemas.microsoft.com/office/drawing/2014/main" id="{FEE435FF-CBF4-3454-8BA9-3602357F320A}"/>
                </a:ext>
                <a:ext uri="{C183D7F6-B498-43B3-948B-1728B52AA6E4}">
                  <adec:decorative xmlns:adec="http://schemas.microsoft.com/office/drawing/2017/decorative" val="1"/>
                </a:ext>
              </a:extLst>
            </p:cNvPr>
            <p:cNvSpPr txBox="1"/>
            <p:nvPr/>
          </p:nvSpPr>
          <p:spPr>
            <a:xfrm>
              <a:off x="9395233" y="4000431"/>
              <a:ext cx="609081" cy="307777"/>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Speech to text</a:t>
              </a:r>
            </a:p>
          </p:txBody>
        </p:sp>
        <p:cxnSp>
          <p:nvCxnSpPr>
            <p:cNvPr id="61" name="Straight Arrow Connector 60">
              <a:extLst>
                <a:ext uri="{FF2B5EF4-FFF2-40B4-BE49-F238E27FC236}">
                  <a16:creationId xmlns:a16="http://schemas.microsoft.com/office/drawing/2014/main" id="{0982FD15-4AF1-5C45-56CF-C661679147B1}"/>
                </a:ext>
                <a:ext uri="{C183D7F6-B498-43B3-948B-1728B52AA6E4}">
                  <adec:decorative xmlns:adec="http://schemas.microsoft.com/office/drawing/2017/decorative" val="1"/>
                </a:ext>
              </a:extLst>
            </p:cNvPr>
            <p:cNvCxnSpPr>
              <a:cxnSpLocks/>
            </p:cNvCxnSpPr>
            <p:nvPr/>
          </p:nvCxnSpPr>
          <p:spPr>
            <a:xfrm>
              <a:off x="7926841" y="2476585"/>
              <a:ext cx="0" cy="2771480"/>
            </a:xfrm>
            <a:prstGeom prst="straightConnector1">
              <a:avLst/>
            </a:pr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64" name="Freeform 63">
              <a:extLst>
                <a:ext uri="{FF2B5EF4-FFF2-40B4-BE49-F238E27FC236}">
                  <a16:creationId xmlns:a16="http://schemas.microsoft.com/office/drawing/2014/main" id="{94A200D6-31D8-2B24-831E-F4B1F7C9CC7C}"/>
                </a:ext>
                <a:ext uri="{C183D7F6-B498-43B3-948B-1728B52AA6E4}">
                  <adec:decorative xmlns:adec="http://schemas.microsoft.com/office/drawing/2017/decorative" val="1"/>
                </a:ext>
              </a:extLst>
            </p:cNvPr>
            <p:cNvSpPr/>
            <p:nvPr/>
          </p:nvSpPr>
          <p:spPr bwMode="auto">
            <a:xfrm rot="10800000" flipH="1">
              <a:off x="8201320" y="2476583"/>
              <a:ext cx="556181" cy="3031375"/>
            </a:xfrm>
            <a:custGeom>
              <a:avLst/>
              <a:gdLst>
                <a:gd name="connsiteX0" fmla="*/ 0 w 2157721"/>
                <a:gd name="connsiteY0" fmla="*/ 0 h 210510"/>
                <a:gd name="connsiteX1" fmla="*/ 2157721 w 2157721"/>
                <a:gd name="connsiteY1" fmla="*/ 0 h 210510"/>
                <a:gd name="connsiteX2" fmla="*/ 2157721 w 2157721"/>
                <a:gd name="connsiteY2" fmla="*/ 210510 h 210510"/>
              </a:gdLst>
              <a:ahLst/>
              <a:cxnLst>
                <a:cxn ang="0">
                  <a:pos x="connsiteX0" y="connsiteY0"/>
                </a:cxn>
                <a:cxn ang="0">
                  <a:pos x="connsiteX1" y="connsiteY1"/>
                </a:cxn>
                <a:cxn ang="0">
                  <a:pos x="connsiteX2" y="connsiteY2"/>
                </a:cxn>
              </a:cxnLst>
              <a:rect l="l" t="t" r="r" b="b"/>
              <a:pathLst>
                <a:path w="2157721" h="210510">
                  <a:moveTo>
                    <a:pt x="0" y="0"/>
                  </a:moveTo>
                  <a:lnTo>
                    <a:pt x="2157721" y="0"/>
                  </a:lnTo>
                  <a:lnTo>
                    <a:pt x="2157721" y="210510"/>
                  </a:lnTo>
                </a:path>
              </a:pathLst>
            </a:custGeom>
            <a:ln w="12700" cap="rnd">
              <a:solidFill>
                <a:srgbClr val="949494"/>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TextBox 64">
              <a:extLst>
                <a:ext uri="{FF2B5EF4-FFF2-40B4-BE49-F238E27FC236}">
                  <a16:creationId xmlns:a16="http://schemas.microsoft.com/office/drawing/2014/main" id="{498B8606-5A96-078E-AC2B-95E6EA0E3AD3}"/>
                </a:ext>
                <a:ext uri="{C183D7F6-B498-43B3-948B-1728B52AA6E4}">
                  <adec:decorative xmlns:adec="http://schemas.microsoft.com/office/drawing/2017/decorative" val="1"/>
                </a:ext>
              </a:extLst>
            </p:cNvPr>
            <p:cNvSpPr txBox="1"/>
            <p:nvPr/>
          </p:nvSpPr>
          <p:spPr>
            <a:xfrm>
              <a:off x="7614125" y="3186261"/>
              <a:ext cx="611358" cy="469108"/>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Save audio file to Azure Storage</a:t>
              </a:r>
            </a:p>
          </p:txBody>
        </p:sp>
        <p:sp>
          <p:nvSpPr>
            <p:cNvPr id="66" name="TextBox 65">
              <a:extLst>
                <a:ext uri="{FF2B5EF4-FFF2-40B4-BE49-F238E27FC236}">
                  <a16:creationId xmlns:a16="http://schemas.microsoft.com/office/drawing/2014/main" id="{4EDAB4CA-14EE-41F5-18B1-DBD49A08962C}"/>
                </a:ext>
                <a:ext uri="{C183D7F6-B498-43B3-948B-1728B52AA6E4}">
                  <adec:decorative xmlns:adec="http://schemas.microsoft.com/office/drawing/2017/decorative" val="1"/>
                </a:ext>
              </a:extLst>
            </p:cNvPr>
            <p:cNvSpPr txBox="1"/>
            <p:nvPr/>
          </p:nvSpPr>
          <p:spPr>
            <a:xfrm>
              <a:off x="9226109" y="1857081"/>
              <a:ext cx="559228" cy="469108"/>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Transcribe audio file</a:t>
              </a:r>
            </a:p>
          </p:txBody>
        </p:sp>
        <p:sp>
          <p:nvSpPr>
            <p:cNvPr id="67" name="TextBox 66">
              <a:extLst>
                <a:ext uri="{FF2B5EF4-FFF2-40B4-BE49-F238E27FC236}">
                  <a16:creationId xmlns:a16="http://schemas.microsoft.com/office/drawing/2014/main" id="{3DC0F339-045A-6DC2-ED29-BBC582D0ED38}"/>
                </a:ext>
                <a:ext uri="{C183D7F6-B498-43B3-948B-1728B52AA6E4}">
                  <adec:decorative xmlns:adec="http://schemas.microsoft.com/office/drawing/2017/decorative" val="1"/>
                </a:ext>
              </a:extLst>
            </p:cNvPr>
            <p:cNvSpPr txBox="1"/>
            <p:nvPr/>
          </p:nvSpPr>
          <p:spPr>
            <a:xfrm>
              <a:off x="10658914" y="1789280"/>
              <a:ext cx="803696" cy="469108"/>
            </a:xfrm>
            <a:prstGeom prst="rect">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811670">
                <a:spcBef>
                  <a:spcPts val="174"/>
                </a:spcBef>
                <a:defRPr sz="2400">
                  <a:gradFill>
                    <a:gsLst>
                      <a:gs pos="41958">
                        <a:srgbClr val="FFFFFF"/>
                      </a:gs>
                      <a:gs pos="63000">
                        <a:srgbClr val="FFFFFF"/>
                      </a:gs>
                    </a:gsLst>
                    <a:lin ang="0" scaled="0"/>
                  </a:gradFill>
                  <a:latin typeface="Segoe UI"/>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81167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Generate synopsis, tag line, SEO keywords</a:t>
              </a:r>
            </a:p>
          </p:txBody>
        </p:sp>
        <p:sp>
          <p:nvSpPr>
            <p:cNvPr id="68" name="TextBox 67">
              <a:extLst>
                <a:ext uri="{FF2B5EF4-FFF2-40B4-BE49-F238E27FC236}">
                  <a16:creationId xmlns:a16="http://schemas.microsoft.com/office/drawing/2014/main" id="{66082FC4-4AA0-56FE-0468-4037BA3F467A}"/>
                </a:ext>
                <a:ext uri="{C183D7F6-B498-43B3-948B-1728B52AA6E4}">
                  <adec:decorative xmlns:adec="http://schemas.microsoft.com/office/drawing/2017/decorative" val="1"/>
                </a:ext>
              </a:extLst>
            </p:cNvPr>
            <p:cNvSpPr txBox="1"/>
            <p:nvPr/>
          </p:nvSpPr>
          <p:spPr>
            <a:xfrm>
              <a:off x="7527341" y="5746785"/>
              <a:ext cx="785126" cy="307777"/>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raw-files</a:t>
              </a:r>
              <a:br>
                <a:rPr kumimoji="0" lang="en-US" sz="10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br>
              <a:r>
                <a:rPr kumimoji="0" lang="en-US" sz="1000" b="0" i="0" u="none" strike="noStrike" kern="1200" cap="none" spc="0" normalizeH="0" baseline="0" noProof="0">
                  <a:ln>
                    <a:noFill/>
                  </a:ln>
                  <a:gradFill>
                    <a:gsLst>
                      <a:gs pos="100000">
                        <a:srgbClr val="000000"/>
                      </a:gs>
                      <a:gs pos="17000">
                        <a:srgbClr val="000000"/>
                      </a:gs>
                    </a:gsLst>
                    <a:lin ang="0" scaled="1"/>
                  </a:gradFill>
                  <a:effectLst/>
                  <a:uLnTx/>
                  <a:uFillTx/>
                  <a:latin typeface="Segoe UI"/>
                  <a:ea typeface="+mn-ea"/>
                  <a:cs typeface="Segoe UI Semibold" panose="020B0502040204020203" pitchFamily="34" charset="0"/>
                </a:rPr>
                <a:t>container</a:t>
              </a:r>
            </a:p>
          </p:txBody>
        </p:sp>
        <p:sp>
          <p:nvSpPr>
            <p:cNvPr id="71" name="TextBox 70">
              <a:extLst>
                <a:ext uri="{FF2B5EF4-FFF2-40B4-BE49-F238E27FC236}">
                  <a16:creationId xmlns:a16="http://schemas.microsoft.com/office/drawing/2014/main" id="{10910602-E900-468A-7E33-79B2AEAD2625}"/>
                </a:ext>
                <a:ext uri="{C183D7F6-B498-43B3-948B-1728B52AA6E4}">
                  <adec:decorative xmlns:adec="http://schemas.microsoft.com/office/drawing/2017/decorative" val="1"/>
                </a:ext>
              </a:extLst>
            </p:cNvPr>
            <p:cNvSpPr txBox="1"/>
            <p:nvPr/>
          </p:nvSpPr>
          <p:spPr>
            <a:xfrm>
              <a:off x="9280727" y="5746785"/>
              <a:ext cx="785126" cy="307777"/>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transcription</a:t>
              </a:r>
              <a:br>
                <a:rPr kumimoji="0" lang="en-US" sz="10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br>
              <a:r>
                <a:rPr kumimoji="0" lang="en-US" sz="1000" b="0" i="0" u="none" strike="noStrike" kern="1200" cap="none" spc="0" normalizeH="0" baseline="0" noProof="0">
                  <a:ln>
                    <a:noFill/>
                  </a:ln>
                  <a:gradFill>
                    <a:gsLst>
                      <a:gs pos="100000">
                        <a:srgbClr val="000000"/>
                      </a:gs>
                      <a:gs pos="17000">
                        <a:srgbClr val="000000"/>
                      </a:gs>
                    </a:gsLst>
                    <a:lin ang="0" scaled="1"/>
                  </a:gradFill>
                  <a:effectLst/>
                  <a:uLnTx/>
                  <a:uFillTx/>
                  <a:latin typeface="Segoe UI"/>
                  <a:ea typeface="+mn-ea"/>
                  <a:cs typeface="Segoe UI Semibold" panose="020B0502040204020203" pitchFamily="34" charset="0"/>
                </a:rPr>
                <a:t>container</a:t>
              </a:r>
            </a:p>
          </p:txBody>
        </p:sp>
        <p:sp>
          <p:nvSpPr>
            <p:cNvPr id="72" name="TextBox 71">
              <a:extLst>
                <a:ext uri="{FF2B5EF4-FFF2-40B4-BE49-F238E27FC236}">
                  <a16:creationId xmlns:a16="http://schemas.microsoft.com/office/drawing/2014/main" id="{AFFC1019-EB64-5AC3-D035-D2F19C26A1AC}"/>
                </a:ext>
                <a:ext uri="{C183D7F6-B498-43B3-948B-1728B52AA6E4}">
                  <adec:decorative xmlns:adec="http://schemas.microsoft.com/office/drawing/2017/decorative" val="1"/>
                </a:ext>
              </a:extLst>
            </p:cNvPr>
            <p:cNvSpPr txBox="1"/>
            <p:nvPr/>
          </p:nvSpPr>
          <p:spPr>
            <a:xfrm>
              <a:off x="10565998" y="5746785"/>
              <a:ext cx="958754" cy="307777"/>
            </a:xfrm>
            <a:prstGeom prst="rect">
              <a:avLst/>
            </a:prstGeom>
            <a:noFill/>
          </p:spPr>
          <p:txBody>
            <a:bodyPr wrap="square" lIns="0" tIns="0" rIns="0" bIns="0" rtlCol="0">
              <a:spAutoFit/>
            </a:bodyPr>
            <a:lstStyle>
              <a:defPPr>
                <a:defRPr lang="en-US"/>
              </a:defPPr>
              <a:lvl1pPr algn="ctr">
                <a:defRPr sz="1050" b="1">
                  <a:gradFill>
                    <a:gsLst>
                      <a:gs pos="100000">
                        <a:schemeClr val="tx1"/>
                      </a:gs>
                      <a:gs pos="17000">
                        <a:schemeClr val="tx1"/>
                      </a:gs>
                    </a:gsLst>
                    <a:lin ang="0" scaled="1"/>
                  </a:gradFill>
                  <a:latin typeface="Segoe UI Semibold" panose="020B0502040204020203" pitchFamily="34" charset="0"/>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t>open-ai-results</a:t>
              </a:r>
              <a:br>
                <a:rPr kumimoji="0" lang="en-US" sz="1000" b="1" i="0" u="none" strike="noStrike" kern="1200" cap="none" spc="0" normalizeH="0" baseline="0" noProof="0">
                  <a:ln>
                    <a:noFill/>
                  </a:ln>
                  <a:gradFill>
                    <a:gsLst>
                      <a:gs pos="100000">
                        <a:srgbClr val="000000"/>
                      </a:gs>
                      <a:gs pos="17000">
                        <a:srgbClr val="000000"/>
                      </a:gs>
                    </a:gsLst>
                    <a:lin ang="0" scaled="1"/>
                  </a:gradFill>
                  <a:effectLst/>
                  <a:uLnTx/>
                  <a:uFillTx/>
                  <a:latin typeface="Segoe UI Semibold" panose="020B0502040204020203" pitchFamily="34" charset="0"/>
                  <a:ea typeface="+mn-ea"/>
                  <a:cs typeface="Segoe UI Semibold" panose="020B0502040204020203" pitchFamily="34" charset="0"/>
                </a:rPr>
              </a:br>
              <a:r>
                <a:rPr kumimoji="0" lang="en-US" sz="1000" b="0" i="0" u="none" strike="noStrike" kern="1200" cap="none" spc="0" normalizeH="0" baseline="0" noProof="0">
                  <a:ln>
                    <a:noFill/>
                  </a:ln>
                  <a:gradFill>
                    <a:gsLst>
                      <a:gs pos="100000">
                        <a:srgbClr val="000000"/>
                      </a:gs>
                      <a:gs pos="17000">
                        <a:srgbClr val="000000"/>
                      </a:gs>
                    </a:gsLst>
                    <a:lin ang="0" scaled="1"/>
                  </a:gradFill>
                  <a:effectLst/>
                  <a:uLnTx/>
                  <a:uFillTx/>
                  <a:latin typeface="Segoe UI"/>
                  <a:ea typeface="+mn-ea"/>
                  <a:cs typeface="Segoe UI Semibold" panose="020B0502040204020203" pitchFamily="34" charset="0"/>
                </a:rPr>
                <a:t>container</a:t>
              </a:r>
            </a:p>
          </p:txBody>
        </p:sp>
        <p:pic>
          <p:nvPicPr>
            <p:cNvPr id="2050" name="Picture 2">
              <a:extLst>
                <a:ext uri="{FF2B5EF4-FFF2-40B4-BE49-F238E27FC236}">
                  <a16:creationId xmlns:a16="http://schemas.microsoft.com/office/drawing/2014/main" id="{C4E068D7-3E10-B2B6-A2F3-8979FAB83B67}"/>
                </a:ext>
                <a:ext uri="{C183D7F6-B498-43B3-948B-1728B52AA6E4}">
                  <adec:decorative xmlns:adec="http://schemas.microsoft.com/office/drawing/2017/decorative" val="1"/>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t="35337" b="37233"/>
            <a:stretch/>
          </p:blipFill>
          <p:spPr bwMode="auto">
            <a:xfrm>
              <a:off x="4315011" y="6068118"/>
              <a:ext cx="1280394" cy="1975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5375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7565D-7A30-A033-94E4-ABDAECA1E132}"/>
              </a:ext>
            </a:extLst>
          </p:cNvPr>
          <p:cNvSpPr>
            <a:spLocks noGrp="1"/>
          </p:cNvSpPr>
          <p:nvPr>
            <p:ph type="title"/>
          </p:nvPr>
        </p:nvSpPr>
        <p:spPr>
          <a:xfrm>
            <a:off x="588263" y="457200"/>
            <a:ext cx="11018520" cy="492443"/>
          </a:xfrm>
        </p:spPr>
        <p:txBody>
          <a:bodyPr/>
          <a:lstStyle/>
          <a:p>
            <a:r>
              <a:rPr lang="en-US" sz="3200" dirty="0">
                <a:solidFill>
                  <a:schemeClr val="tx1"/>
                </a:solidFill>
                <a:cs typeface="Segoe UI"/>
              </a:rPr>
              <a:t>Top use cases</a:t>
            </a:r>
            <a:endParaRPr lang="en-US" sz="3200" dirty="0">
              <a:solidFill>
                <a:schemeClr val="tx1"/>
              </a:solidFill>
            </a:endParaRPr>
          </a:p>
        </p:txBody>
      </p:sp>
      <p:sp>
        <p:nvSpPr>
          <p:cNvPr id="6" name="Rounded Rectangle 5">
            <a:extLst>
              <a:ext uri="{FF2B5EF4-FFF2-40B4-BE49-F238E27FC236}">
                <a16:creationId xmlns:a16="http://schemas.microsoft.com/office/drawing/2014/main" id="{A31024BC-219B-9600-3E91-545CB51ECE43}"/>
              </a:ext>
              <a:ext uri="{C183D7F6-B498-43B3-948B-1728B52AA6E4}">
                <adec:decorative xmlns:adec="http://schemas.microsoft.com/office/drawing/2017/decorative" val="0"/>
              </a:ext>
            </a:extLst>
          </p:cNvPr>
          <p:cNvSpPr/>
          <p:nvPr/>
        </p:nvSpPr>
        <p:spPr bwMode="auto">
          <a:xfrm>
            <a:off x="1701477" y="1415233"/>
            <a:ext cx="9902259" cy="553998"/>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Connected</a:t>
            </a:r>
            <a:br>
              <a:rPr kumimoji="0" lang="en-US" sz="1400" b="0" i="0" u="none" strike="noStrike" kern="1200" cap="none" spc="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br>
            <a:r>
              <a:rPr kumimoji="0" lang="en-US" sz="1400" b="0" i="0" u="none" strike="noStrike" kern="1200" cap="none" spc="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smart products</a:t>
            </a:r>
          </a:p>
        </p:txBody>
      </p:sp>
      <p:sp>
        <p:nvSpPr>
          <p:cNvPr id="3" name="Rounded Rectangle 5">
            <a:extLst>
              <a:ext uri="{FF2B5EF4-FFF2-40B4-BE49-F238E27FC236}">
                <a16:creationId xmlns:a16="http://schemas.microsoft.com/office/drawing/2014/main" id="{ED3ED1D0-A8C5-0617-DED7-901385FDDC68}"/>
              </a:ext>
              <a:ext uri="{C183D7F6-B498-43B3-948B-1728B52AA6E4}">
                <adec:decorative xmlns:adec="http://schemas.microsoft.com/office/drawing/2017/decorative" val="0"/>
              </a:ext>
            </a:extLst>
          </p:cNvPr>
          <p:cNvSpPr/>
          <p:nvPr/>
        </p:nvSpPr>
        <p:spPr bwMode="auto">
          <a:xfrm>
            <a:off x="1701476" y="4716355"/>
            <a:ext cx="9902259" cy="550442"/>
          </a:xfrm>
          <a:prstGeom prst="roundRect">
            <a:avLst>
              <a:gd name="adj" fmla="val 279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a:rPr>
              <a:t>Transaction processing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a:rPr>
              <a:t>at scale</a:t>
            </a:r>
          </a:p>
        </p:txBody>
      </p:sp>
      <p:sp>
        <p:nvSpPr>
          <p:cNvPr id="5" name="Rounded Rectangle 5" descr="Mastercard logo">
            <a:extLst>
              <a:ext uri="{FF2B5EF4-FFF2-40B4-BE49-F238E27FC236}">
                <a16:creationId xmlns:a16="http://schemas.microsoft.com/office/drawing/2014/main" id="{0240D4FA-74B9-26F1-F640-B28250A3F96B}"/>
              </a:ext>
              <a:ext uri="{C183D7F6-B498-43B3-948B-1728B52AA6E4}">
                <adec:decorative xmlns:adec="http://schemas.microsoft.com/office/drawing/2017/decorative" val="0"/>
              </a:ext>
            </a:extLst>
          </p:cNvPr>
          <p:cNvSpPr/>
          <p:nvPr/>
        </p:nvSpPr>
        <p:spPr bwMode="auto">
          <a:xfrm>
            <a:off x="1701475" y="5387586"/>
            <a:ext cx="9902259" cy="550442"/>
          </a:xfrm>
          <a:prstGeom prst="roundRect">
            <a:avLst>
              <a:gd name="adj" fmla="val 293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a:rPr>
              <a:t>Fraud detection</a:t>
            </a:r>
          </a:p>
        </p:txBody>
      </p:sp>
      <p:sp>
        <p:nvSpPr>
          <p:cNvPr id="7" name="Rounded Rectangle 5">
            <a:extLst>
              <a:ext uri="{FF2B5EF4-FFF2-40B4-BE49-F238E27FC236}">
                <a16:creationId xmlns:a16="http://schemas.microsoft.com/office/drawing/2014/main" id="{332BA7D0-A282-6871-414C-F9161416B460}"/>
              </a:ext>
              <a:ext uri="{C183D7F6-B498-43B3-948B-1728B52AA6E4}">
                <adec:decorative xmlns:adec="http://schemas.microsoft.com/office/drawing/2017/decorative" val="0"/>
              </a:ext>
            </a:extLst>
          </p:cNvPr>
          <p:cNvSpPr/>
          <p:nvPr/>
        </p:nvSpPr>
        <p:spPr bwMode="auto">
          <a:xfrm>
            <a:off x="1701477" y="2073623"/>
            <a:ext cx="9902259" cy="548491"/>
          </a:xfrm>
          <a:prstGeom prst="roundRect">
            <a:avLst>
              <a:gd name="adj" fmla="val 293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Personalization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recommendations</a:t>
            </a:r>
          </a:p>
        </p:txBody>
      </p:sp>
      <p:sp>
        <p:nvSpPr>
          <p:cNvPr id="29" name="Rounded Rectangle 5">
            <a:extLst>
              <a:ext uri="{FF2B5EF4-FFF2-40B4-BE49-F238E27FC236}">
                <a16:creationId xmlns:a16="http://schemas.microsoft.com/office/drawing/2014/main" id="{93D01043-DA6E-8D46-84E0-560A9DAB4B16}"/>
              </a:ext>
              <a:ext uri="{C183D7F6-B498-43B3-948B-1728B52AA6E4}">
                <adec:decorative xmlns:adec="http://schemas.microsoft.com/office/drawing/2017/decorative" val="0"/>
              </a:ext>
            </a:extLst>
          </p:cNvPr>
          <p:cNvSpPr/>
          <p:nvPr/>
        </p:nvSpPr>
        <p:spPr bwMode="auto">
          <a:xfrm>
            <a:off x="1701477" y="2726507"/>
            <a:ext cx="9902259" cy="545957"/>
          </a:xfrm>
          <a:prstGeom prst="roundRect">
            <a:avLst>
              <a:gd name="adj" fmla="val 293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panose="020B0502040204020203" pitchFamily="34" charset="0"/>
              </a:rPr>
              <a:t>Service &amp; support</a:t>
            </a:r>
          </a:p>
        </p:txBody>
      </p:sp>
      <p:sp>
        <p:nvSpPr>
          <p:cNvPr id="4" name="Rounded Rectangle 5">
            <a:extLst>
              <a:ext uri="{FF2B5EF4-FFF2-40B4-BE49-F238E27FC236}">
                <a16:creationId xmlns:a16="http://schemas.microsoft.com/office/drawing/2014/main" id="{D6ADC93E-AAD2-EE55-A73C-F405B5363FD1}"/>
              </a:ext>
              <a:ext uri="{C183D7F6-B498-43B3-948B-1728B52AA6E4}">
                <adec:decorative xmlns:adec="http://schemas.microsoft.com/office/drawing/2017/decorative" val="0"/>
              </a:ext>
            </a:extLst>
          </p:cNvPr>
          <p:cNvSpPr/>
          <p:nvPr/>
        </p:nvSpPr>
        <p:spPr bwMode="auto">
          <a:xfrm>
            <a:off x="1694841" y="4041340"/>
            <a:ext cx="9902259" cy="545958"/>
          </a:xfrm>
          <a:prstGeom prst="roundRect">
            <a:avLst>
              <a:gd name="adj" fmla="val 293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a:rPr>
              <a:t>Information &amp; product discovery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Rounded Rectangle 12">
            <a:extLst>
              <a:ext uri="{FF2B5EF4-FFF2-40B4-BE49-F238E27FC236}">
                <a16:creationId xmlns:a16="http://schemas.microsoft.com/office/drawing/2014/main" id="{45FFA566-4E4C-4A68-9393-0F3C015AAFEC}"/>
              </a:ext>
            </a:extLst>
          </p:cNvPr>
          <p:cNvSpPr/>
          <p:nvPr/>
        </p:nvSpPr>
        <p:spPr>
          <a:xfrm rot="16200000">
            <a:off x="-835785" y="2839281"/>
            <a:ext cx="3250976" cy="402880"/>
          </a:xfrm>
          <a:prstGeom prst="roundRect">
            <a:avLst>
              <a:gd name="adj" fmla="val 50000"/>
            </a:avLst>
          </a:prstGeom>
          <a:gradFill flip="none" rotWithShape="1">
            <a:gsLst>
              <a:gs pos="0">
                <a:schemeClr val="accent1"/>
              </a:gs>
              <a:gs pos="100000">
                <a:srgbClr val="8661C5"/>
              </a:gs>
            </a:gsLst>
            <a:lin ang="2700000" scaled="1"/>
            <a:tileRect/>
          </a:gradFill>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Semibold"/>
              </a:rPr>
              <a:t>External customer-facing apps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ounded Rectangle 12">
            <a:extLst>
              <a:ext uri="{FF2B5EF4-FFF2-40B4-BE49-F238E27FC236}">
                <a16:creationId xmlns:a16="http://schemas.microsoft.com/office/drawing/2014/main" id="{A73B1DE5-853F-2B3A-C8DD-2DC3E35DE7B3}"/>
              </a:ext>
            </a:extLst>
          </p:cNvPr>
          <p:cNvSpPr/>
          <p:nvPr/>
        </p:nvSpPr>
        <p:spPr>
          <a:xfrm rot="16200000">
            <a:off x="36136" y="4462151"/>
            <a:ext cx="2548870" cy="402883"/>
          </a:xfrm>
          <a:prstGeom prst="roundRect">
            <a:avLst>
              <a:gd name="adj" fmla="val 50000"/>
            </a:avLst>
          </a:prstGeom>
          <a:gradFill flip="none" rotWithShape="1">
            <a:gsLst>
              <a:gs pos="0">
                <a:schemeClr val="accent1"/>
              </a:gs>
              <a:gs pos="100000">
                <a:srgbClr val="8661C5"/>
              </a:gs>
            </a:gsLst>
            <a:lin ang="2700000" scaled="1"/>
            <a:tileRect/>
          </a:gradFill>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Semibold"/>
              </a:rPr>
              <a:t>Internal business-critical apps</a:t>
            </a:r>
          </a:p>
        </p:txBody>
      </p:sp>
      <p:sp>
        <p:nvSpPr>
          <p:cNvPr id="8" name="Rounded Rectangle 5" descr="Mastercard logo">
            <a:extLst>
              <a:ext uri="{FF2B5EF4-FFF2-40B4-BE49-F238E27FC236}">
                <a16:creationId xmlns:a16="http://schemas.microsoft.com/office/drawing/2014/main" id="{7CAB9FCF-570B-BE59-9D34-3D5ECE70BF0F}"/>
              </a:ext>
              <a:ext uri="{C183D7F6-B498-43B3-948B-1728B52AA6E4}">
                <adec:decorative xmlns:adec="http://schemas.microsoft.com/office/drawing/2017/decorative" val="0"/>
              </a:ext>
            </a:extLst>
          </p:cNvPr>
          <p:cNvSpPr/>
          <p:nvPr/>
        </p:nvSpPr>
        <p:spPr bwMode="auto">
          <a:xfrm>
            <a:off x="1701475" y="3380038"/>
            <a:ext cx="9902259" cy="550442"/>
          </a:xfrm>
          <a:prstGeom prst="roundRect">
            <a:avLst>
              <a:gd name="adj" fmla="val 2932"/>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a:rPr>
              <a:t>Build your own copilot</a:t>
            </a:r>
          </a:p>
        </p:txBody>
      </p:sp>
      <p:sp>
        <p:nvSpPr>
          <p:cNvPr id="12" name="TextBox 11">
            <a:extLst>
              <a:ext uri="{FF2B5EF4-FFF2-40B4-BE49-F238E27FC236}">
                <a16:creationId xmlns:a16="http://schemas.microsoft.com/office/drawing/2014/main" id="{2CFB9567-126C-8D2A-C473-B354A01113AA}"/>
              </a:ext>
              <a:ext uri="{C183D7F6-B498-43B3-948B-1728B52AA6E4}">
                <adec:decorative xmlns:adec="http://schemas.microsoft.com/office/drawing/2017/decorative" val="1"/>
              </a:ext>
            </a:extLst>
          </p:cNvPr>
          <p:cNvSpPr txBox="1"/>
          <p:nvPr/>
        </p:nvSpPr>
        <p:spPr>
          <a:xfrm>
            <a:off x="5220168" y="957523"/>
            <a:ext cx="1257903" cy="344951"/>
          </a:xfrm>
          <a:prstGeom prst="roundRect">
            <a:avLst>
              <a:gd name="adj" fmla="val 50000"/>
            </a:avLst>
          </a:prstGeom>
          <a:gradFill>
            <a:gsLst>
              <a:gs pos="0">
                <a:schemeClr val="accent1"/>
              </a:gs>
              <a:gs pos="100000">
                <a:srgbClr val="8661C5"/>
              </a:gs>
            </a:gsLst>
            <a:lin ang="2700000" scaled="1"/>
          </a:gradFill>
          <a:effectLst/>
        </p:spPr>
        <p:txBody>
          <a:bodyPr wrap="square" lIns="0" tIns="0" rIns="0" bIns="0" anchor="ctr" anchorCtr="0">
            <a:noAutofit/>
          </a:bodyPr>
          <a:lstStyle>
            <a:defPPr>
              <a:defRPr lang="en-US"/>
            </a:defPPr>
            <a:lvl1pPr marR="0" lvl="0" indent="0" fontAlgn="auto">
              <a:lnSpc>
                <a:spcPct val="100000"/>
              </a:lnSpc>
              <a:spcBef>
                <a:spcPts val="0"/>
              </a:spcBef>
              <a:spcAft>
                <a:spcPts val="0"/>
              </a:spcAft>
              <a:buClrTx/>
              <a:buSzTx/>
              <a:buFontTx/>
              <a:buNone/>
              <a:tabLst/>
              <a:defRPr kumimoji="0" sz="4400" b="0" i="0" u="none" strike="noStrike" cap="none" spc="0" normalizeH="0" baseline="0">
                <a:ln>
                  <a:noFill/>
                </a:ln>
                <a:gradFill flip="none" rotWithShape="1">
                  <a:gsLst>
                    <a:gs pos="45000">
                      <a:srgbClr val="0078D4"/>
                    </a:gs>
                    <a:gs pos="0">
                      <a:srgbClr val="50E6FF"/>
                    </a:gs>
                    <a:gs pos="100000">
                      <a:srgbClr val="000000"/>
                    </a:gs>
                  </a:gsLst>
                  <a:lin ang="5400000" scaled="0"/>
                  <a:tileRect/>
                </a:gra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Apps</a:t>
            </a:r>
          </a:p>
        </p:txBody>
      </p:sp>
      <p:sp>
        <p:nvSpPr>
          <p:cNvPr id="13" name="TextBox 12">
            <a:extLst>
              <a:ext uri="{FF2B5EF4-FFF2-40B4-BE49-F238E27FC236}">
                <a16:creationId xmlns:a16="http://schemas.microsoft.com/office/drawing/2014/main" id="{A5DCBD6D-4AB5-5082-5539-F30E5DFFA014}"/>
              </a:ext>
              <a:ext uri="{C183D7F6-B498-43B3-948B-1728B52AA6E4}">
                <adec:decorative xmlns:adec="http://schemas.microsoft.com/office/drawing/2017/decorative" val="1"/>
              </a:ext>
            </a:extLst>
          </p:cNvPr>
          <p:cNvSpPr txBox="1"/>
          <p:nvPr/>
        </p:nvSpPr>
        <p:spPr>
          <a:xfrm>
            <a:off x="7717807" y="957523"/>
            <a:ext cx="1257903" cy="344951"/>
          </a:xfrm>
          <a:prstGeom prst="roundRect">
            <a:avLst>
              <a:gd name="adj" fmla="val 50000"/>
            </a:avLst>
          </a:prstGeom>
          <a:gradFill>
            <a:gsLst>
              <a:gs pos="0">
                <a:schemeClr val="accent1"/>
              </a:gs>
              <a:gs pos="100000">
                <a:srgbClr val="8661C5"/>
              </a:gs>
            </a:gsLst>
            <a:lin ang="2700000" scaled="1"/>
          </a:gradFill>
          <a:effectLst/>
        </p:spPr>
        <p:txBody>
          <a:bodyPr wrap="square" lIns="0" tIns="0" rIns="0" bIns="0" anchor="ctr" anchorCtr="0">
            <a:noAutofit/>
          </a:bodyPr>
          <a:lstStyle>
            <a:defPPr>
              <a:defRPr lang="en-US"/>
            </a:defPPr>
            <a:lvl1pPr marR="0" lvl="0" indent="0" fontAlgn="auto">
              <a:lnSpc>
                <a:spcPct val="100000"/>
              </a:lnSpc>
              <a:spcBef>
                <a:spcPts val="0"/>
              </a:spcBef>
              <a:spcAft>
                <a:spcPts val="0"/>
              </a:spcAft>
              <a:buClrTx/>
              <a:buSzTx/>
              <a:buFontTx/>
              <a:buNone/>
              <a:tabLst/>
              <a:defRPr kumimoji="0" sz="4400" b="0" i="0" u="none" strike="noStrike" cap="none" spc="0" normalizeH="0" baseline="0">
                <a:ln>
                  <a:noFill/>
                </a:ln>
                <a:gradFill flip="none" rotWithShape="1">
                  <a:gsLst>
                    <a:gs pos="45000">
                      <a:srgbClr val="0078D4"/>
                    </a:gs>
                    <a:gs pos="0">
                      <a:srgbClr val="50E6FF"/>
                    </a:gs>
                    <a:gs pos="100000">
                      <a:srgbClr val="000000"/>
                    </a:gs>
                  </a:gsLst>
                  <a:lin ang="5400000" scaled="0"/>
                  <a:tileRect/>
                </a:gra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Data</a:t>
            </a:r>
          </a:p>
        </p:txBody>
      </p:sp>
      <p:sp>
        <p:nvSpPr>
          <p:cNvPr id="14" name="TextBox 13">
            <a:extLst>
              <a:ext uri="{FF2B5EF4-FFF2-40B4-BE49-F238E27FC236}">
                <a16:creationId xmlns:a16="http://schemas.microsoft.com/office/drawing/2014/main" id="{E33E2330-50BC-2C06-D3A2-D8DE324BAF27}"/>
              </a:ext>
              <a:ext uri="{C183D7F6-B498-43B3-948B-1728B52AA6E4}">
                <adec:decorative xmlns:adec="http://schemas.microsoft.com/office/drawing/2017/decorative" val="1"/>
              </a:ext>
            </a:extLst>
          </p:cNvPr>
          <p:cNvSpPr txBox="1"/>
          <p:nvPr/>
        </p:nvSpPr>
        <p:spPr>
          <a:xfrm>
            <a:off x="10065546" y="957523"/>
            <a:ext cx="1257903" cy="344951"/>
          </a:xfrm>
          <a:prstGeom prst="roundRect">
            <a:avLst>
              <a:gd name="adj" fmla="val 50000"/>
            </a:avLst>
          </a:prstGeom>
          <a:gradFill>
            <a:gsLst>
              <a:gs pos="0">
                <a:schemeClr val="accent1"/>
              </a:gs>
              <a:gs pos="100000">
                <a:srgbClr val="8661C5"/>
              </a:gs>
            </a:gsLst>
            <a:lin ang="2700000" scaled="1"/>
          </a:gradFill>
          <a:effectLst/>
        </p:spPr>
        <p:txBody>
          <a:bodyPr wrap="square" lIns="0" tIns="0" rIns="0" bIns="0" anchor="ctr" anchorCtr="0">
            <a:noAutofit/>
          </a:bodyPr>
          <a:lstStyle>
            <a:defPPr>
              <a:defRPr lang="en-US"/>
            </a:defPPr>
            <a:lvl1pPr marR="0" lvl="0" indent="0" fontAlgn="auto">
              <a:lnSpc>
                <a:spcPct val="100000"/>
              </a:lnSpc>
              <a:spcBef>
                <a:spcPts val="0"/>
              </a:spcBef>
              <a:spcAft>
                <a:spcPts val="0"/>
              </a:spcAft>
              <a:buClrTx/>
              <a:buSzTx/>
              <a:buFontTx/>
              <a:buNone/>
              <a:tabLst/>
              <a:defRPr kumimoji="0" sz="4400" b="0" i="0" u="none" strike="noStrike" cap="none" spc="0" normalizeH="0" baseline="0">
                <a:ln>
                  <a:noFill/>
                </a:ln>
                <a:gradFill flip="none" rotWithShape="1">
                  <a:gsLst>
                    <a:gs pos="45000">
                      <a:srgbClr val="0078D4"/>
                    </a:gs>
                    <a:gs pos="0">
                      <a:srgbClr val="50E6FF"/>
                    </a:gs>
                    <a:gs pos="100000">
                      <a:srgbClr val="000000"/>
                    </a:gs>
                  </a:gsLst>
                  <a:lin ang="5400000" scaled="0"/>
                  <a:tileRect/>
                </a:gra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AI</a:t>
            </a:r>
          </a:p>
        </p:txBody>
      </p:sp>
      <p:pic>
        <p:nvPicPr>
          <p:cNvPr id="20" name="Graphic 19">
            <a:extLst>
              <a:ext uri="{FF2B5EF4-FFF2-40B4-BE49-F238E27FC236}">
                <a16:creationId xmlns:a16="http://schemas.microsoft.com/office/drawing/2014/main" id="{B8A9BF27-FDC4-D2F7-F5F9-17AED13589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6854" y="1492623"/>
            <a:ext cx="344951" cy="344951"/>
          </a:xfrm>
          <a:prstGeom prst="rect">
            <a:avLst/>
          </a:prstGeom>
        </p:spPr>
      </p:pic>
      <p:pic>
        <p:nvPicPr>
          <p:cNvPr id="36" name="Graphic 35">
            <a:extLst>
              <a:ext uri="{FF2B5EF4-FFF2-40B4-BE49-F238E27FC236}">
                <a16:creationId xmlns:a16="http://schemas.microsoft.com/office/drawing/2014/main" id="{60A81535-666E-803E-18DC-E86B1DFAF6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6854" y="2156640"/>
            <a:ext cx="344951" cy="344951"/>
          </a:xfrm>
          <a:prstGeom prst="rect">
            <a:avLst/>
          </a:prstGeom>
        </p:spPr>
      </p:pic>
      <p:pic>
        <p:nvPicPr>
          <p:cNvPr id="40" name="Graphic 39">
            <a:extLst>
              <a:ext uri="{FF2B5EF4-FFF2-40B4-BE49-F238E27FC236}">
                <a16:creationId xmlns:a16="http://schemas.microsoft.com/office/drawing/2014/main" id="{D84A8AAC-D44C-7EF4-FEE9-A0DA6112E96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179" y="2805780"/>
            <a:ext cx="350301" cy="350301"/>
          </a:xfrm>
          <a:prstGeom prst="rect">
            <a:avLst/>
          </a:prstGeom>
        </p:spPr>
      </p:pic>
      <p:pic>
        <p:nvPicPr>
          <p:cNvPr id="42" name="Graphic 41">
            <a:extLst>
              <a:ext uri="{FF2B5EF4-FFF2-40B4-BE49-F238E27FC236}">
                <a16:creationId xmlns:a16="http://schemas.microsoft.com/office/drawing/2014/main" id="{7E57ABEE-76FC-B2E0-5D67-BE3E7D6A870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01807" y="1512391"/>
            <a:ext cx="344951" cy="344951"/>
          </a:xfrm>
          <a:prstGeom prst="rect">
            <a:avLst/>
          </a:prstGeom>
        </p:spPr>
      </p:pic>
      <p:pic>
        <p:nvPicPr>
          <p:cNvPr id="43" name="Graphic 42">
            <a:extLst>
              <a:ext uri="{FF2B5EF4-FFF2-40B4-BE49-F238E27FC236}">
                <a16:creationId xmlns:a16="http://schemas.microsoft.com/office/drawing/2014/main" id="{D1F39C51-7AA6-46D9-977B-E94BEE1968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01807" y="2201638"/>
            <a:ext cx="344951" cy="344951"/>
          </a:xfrm>
          <a:prstGeom prst="rect">
            <a:avLst/>
          </a:prstGeom>
        </p:spPr>
      </p:pic>
      <p:pic>
        <p:nvPicPr>
          <p:cNvPr id="44" name="Graphic 43">
            <a:extLst>
              <a:ext uri="{FF2B5EF4-FFF2-40B4-BE49-F238E27FC236}">
                <a16:creationId xmlns:a16="http://schemas.microsoft.com/office/drawing/2014/main" id="{9569BCE6-ED58-1E09-44E5-E0D9216D0E2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01807" y="2849366"/>
            <a:ext cx="344951" cy="344951"/>
          </a:xfrm>
          <a:prstGeom prst="rect">
            <a:avLst/>
          </a:prstGeom>
        </p:spPr>
      </p:pic>
      <p:pic>
        <p:nvPicPr>
          <p:cNvPr id="45" name="Graphic 44">
            <a:extLst>
              <a:ext uri="{FF2B5EF4-FFF2-40B4-BE49-F238E27FC236}">
                <a16:creationId xmlns:a16="http://schemas.microsoft.com/office/drawing/2014/main" id="{2D3D8865-3ED6-9BE7-ADD0-DCFE06A63F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95171" y="4172059"/>
            <a:ext cx="344951" cy="344951"/>
          </a:xfrm>
          <a:prstGeom prst="rect">
            <a:avLst/>
          </a:prstGeom>
        </p:spPr>
      </p:pic>
      <p:pic>
        <p:nvPicPr>
          <p:cNvPr id="56" name="Graphic 55">
            <a:extLst>
              <a:ext uri="{FF2B5EF4-FFF2-40B4-BE49-F238E27FC236}">
                <a16:creationId xmlns:a16="http://schemas.microsoft.com/office/drawing/2014/main" id="{A4DA02B7-76AD-AA33-B8E0-FC9A1AE5C0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01807" y="4842062"/>
            <a:ext cx="344951" cy="344951"/>
          </a:xfrm>
          <a:prstGeom prst="rect">
            <a:avLst/>
          </a:prstGeom>
        </p:spPr>
      </p:pic>
      <p:pic>
        <p:nvPicPr>
          <p:cNvPr id="58" name="Graphic 57">
            <a:extLst>
              <a:ext uri="{FF2B5EF4-FFF2-40B4-BE49-F238E27FC236}">
                <a16:creationId xmlns:a16="http://schemas.microsoft.com/office/drawing/2014/main" id="{4D68607D-1A4D-F476-E532-187CEC623F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01807" y="5472983"/>
            <a:ext cx="344951" cy="344951"/>
          </a:xfrm>
          <a:prstGeom prst="rect">
            <a:avLst/>
          </a:prstGeom>
        </p:spPr>
      </p:pic>
      <p:pic>
        <p:nvPicPr>
          <p:cNvPr id="61" name="Graphic 60">
            <a:extLst>
              <a:ext uri="{FF2B5EF4-FFF2-40B4-BE49-F238E27FC236}">
                <a16:creationId xmlns:a16="http://schemas.microsoft.com/office/drawing/2014/main" id="{1BDF955A-9004-6585-1DD2-FC49422EB0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90523" y="1516686"/>
            <a:ext cx="339255" cy="339255"/>
          </a:xfrm>
          <a:prstGeom prst="rect">
            <a:avLst/>
          </a:prstGeom>
        </p:spPr>
      </p:pic>
      <p:pic>
        <p:nvPicPr>
          <p:cNvPr id="63" name="Graphic 62">
            <a:extLst>
              <a:ext uri="{FF2B5EF4-FFF2-40B4-BE49-F238E27FC236}">
                <a16:creationId xmlns:a16="http://schemas.microsoft.com/office/drawing/2014/main" id="{9D53B0BA-9CE8-B7AA-3CFD-F4C7FDC34B0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40197" y="5479547"/>
            <a:ext cx="308603" cy="308603"/>
          </a:xfrm>
          <a:prstGeom prst="rect">
            <a:avLst/>
          </a:prstGeom>
        </p:spPr>
      </p:pic>
      <p:pic>
        <p:nvPicPr>
          <p:cNvPr id="64" name="Graphic 63">
            <a:extLst>
              <a:ext uri="{FF2B5EF4-FFF2-40B4-BE49-F238E27FC236}">
                <a16:creationId xmlns:a16="http://schemas.microsoft.com/office/drawing/2014/main" id="{065F720F-BAAD-C653-250F-8AD7AA0632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90523" y="2166010"/>
            <a:ext cx="339255" cy="339255"/>
          </a:xfrm>
          <a:prstGeom prst="rect">
            <a:avLst/>
          </a:prstGeom>
        </p:spPr>
      </p:pic>
      <p:pic>
        <p:nvPicPr>
          <p:cNvPr id="65" name="Graphic 64">
            <a:extLst>
              <a:ext uri="{FF2B5EF4-FFF2-40B4-BE49-F238E27FC236}">
                <a16:creationId xmlns:a16="http://schemas.microsoft.com/office/drawing/2014/main" id="{9F4A86F8-BAD8-7E84-F6CE-212F6CAF58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09547" y="2787500"/>
            <a:ext cx="339255" cy="339255"/>
          </a:xfrm>
          <a:prstGeom prst="rect">
            <a:avLst/>
          </a:prstGeom>
        </p:spPr>
      </p:pic>
      <p:pic>
        <p:nvPicPr>
          <p:cNvPr id="66" name="Graphic 65">
            <a:extLst>
              <a:ext uri="{FF2B5EF4-FFF2-40B4-BE49-F238E27FC236}">
                <a16:creationId xmlns:a16="http://schemas.microsoft.com/office/drawing/2014/main" id="{F41E3F3C-FB7F-D772-EA63-FB1ADBAC72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02910" y="4118320"/>
            <a:ext cx="339255" cy="339255"/>
          </a:xfrm>
          <a:prstGeom prst="rect">
            <a:avLst/>
          </a:prstGeom>
        </p:spPr>
      </p:pic>
      <p:pic>
        <p:nvPicPr>
          <p:cNvPr id="68" name="Graphic 67">
            <a:extLst>
              <a:ext uri="{FF2B5EF4-FFF2-40B4-BE49-F238E27FC236}">
                <a16:creationId xmlns:a16="http://schemas.microsoft.com/office/drawing/2014/main" id="{85710525-48AF-F538-9803-F01B9BB3BD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09547" y="4814783"/>
            <a:ext cx="339255" cy="339255"/>
          </a:xfrm>
          <a:prstGeom prst="rect">
            <a:avLst/>
          </a:prstGeom>
        </p:spPr>
      </p:pic>
      <p:pic>
        <p:nvPicPr>
          <p:cNvPr id="71" name="Graphic 70">
            <a:extLst>
              <a:ext uri="{FF2B5EF4-FFF2-40B4-BE49-F238E27FC236}">
                <a16:creationId xmlns:a16="http://schemas.microsoft.com/office/drawing/2014/main" id="{ADAFC3AC-C048-0606-9BA4-575EC6F3CFB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06396" y="2197730"/>
            <a:ext cx="339255" cy="339255"/>
          </a:xfrm>
          <a:prstGeom prst="rect">
            <a:avLst/>
          </a:prstGeom>
        </p:spPr>
      </p:pic>
      <p:pic>
        <p:nvPicPr>
          <p:cNvPr id="72" name="Graphic 71">
            <a:extLst>
              <a:ext uri="{FF2B5EF4-FFF2-40B4-BE49-F238E27FC236}">
                <a16:creationId xmlns:a16="http://schemas.microsoft.com/office/drawing/2014/main" id="{5D8F6126-BAE4-0601-1FAD-A20E02025E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06396" y="5464220"/>
            <a:ext cx="339255" cy="339255"/>
          </a:xfrm>
          <a:prstGeom prst="rect">
            <a:avLst/>
          </a:prstGeom>
        </p:spPr>
      </p:pic>
      <p:pic>
        <p:nvPicPr>
          <p:cNvPr id="75" name="Graphic 74">
            <a:extLst>
              <a:ext uri="{FF2B5EF4-FFF2-40B4-BE49-F238E27FC236}">
                <a16:creationId xmlns:a16="http://schemas.microsoft.com/office/drawing/2014/main" id="{E16CDDB8-9B5E-1A61-A028-E47BD03B7F5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57543" y="4123142"/>
            <a:ext cx="350300" cy="350300"/>
          </a:xfrm>
          <a:prstGeom prst="rect">
            <a:avLst/>
          </a:prstGeom>
        </p:spPr>
      </p:pic>
      <p:pic>
        <p:nvPicPr>
          <p:cNvPr id="76" name="Graphic 75">
            <a:extLst>
              <a:ext uri="{FF2B5EF4-FFF2-40B4-BE49-F238E27FC236}">
                <a16:creationId xmlns:a16="http://schemas.microsoft.com/office/drawing/2014/main" id="{5E500D8B-12EA-6195-575A-E2A0C8FDE0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6854" y="4830453"/>
            <a:ext cx="344951" cy="344951"/>
          </a:xfrm>
          <a:prstGeom prst="rect">
            <a:avLst/>
          </a:prstGeom>
        </p:spPr>
      </p:pic>
      <p:pic>
        <p:nvPicPr>
          <p:cNvPr id="77" name="Graphic 76">
            <a:extLst>
              <a:ext uri="{FF2B5EF4-FFF2-40B4-BE49-F238E27FC236}">
                <a16:creationId xmlns:a16="http://schemas.microsoft.com/office/drawing/2014/main" id="{0BF2F9DB-3995-1DDF-38D5-04F905434E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6854" y="5493908"/>
            <a:ext cx="344951" cy="344951"/>
          </a:xfrm>
          <a:prstGeom prst="rect">
            <a:avLst/>
          </a:prstGeom>
        </p:spPr>
      </p:pic>
      <p:pic>
        <p:nvPicPr>
          <p:cNvPr id="78" name="Graphic 77">
            <a:extLst>
              <a:ext uri="{FF2B5EF4-FFF2-40B4-BE49-F238E27FC236}">
                <a16:creationId xmlns:a16="http://schemas.microsoft.com/office/drawing/2014/main" id="{75BB704F-B310-ED9D-38AC-DE1B5491BD4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84007" y="6445930"/>
            <a:ext cx="344950" cy="344950"/>
          </a:xfrm>
          <a:prstGeom prst="rect">
            <a:avLst/>
          </a:prstGeom>
        </p:spPr>
      </p:pic>
      <p:sp>
        <p:nvSpPr>
          <p:cNvPr id="79" name="TextBox 78">
            <a:extLst>
              <a:ext uri="{FF2B5EF4-FFF2-40B4-BE49-F238E27FC236}">
                <a16:creationId xmlns:a16="http://schemas.microsoft.com/office/drawing/2014/main" id="{9235DB82-062D-2601-F5D2-4739D6F9573C}"/>
              </a:ext>
            </a:extLst>
          </p:cNvPr>
          <p:cNvSpPr txBox="1"/>
          <p:nvPr/>
        </p:nvSpPr>
        <p:spPr>
          <a:xfrm>
            <a:off x="2256279" y="6510092"/>
            <a:ext cx="1796410"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Azure Container Apps</a:t>
            </a:r>
          </a:p>
        </p:txBody>
      </p:sp>
      <p:pic>
        <p:nvPicPr>
          <p:cNvPr id="80" name="Graphic 79">
            <a:extLst>
              <a:ext uri="{FF2B5EF4-FFF2-40B4-BE49-F238E27FC236}">
                <a16:creationId xmlns:a16="http://schemas.microsoft.com/office/drawing/2014/main" id="{E8AC4712-973B-0F9E-DB94-153010A85B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0227" y="6034152"/>
            <a:ext cx="344951" cy="344951"/>
          </a:xfrm>
          <a:prstGeom prst="rect">
            <a:avLst/>
          </a:prstGeom>
        </p:spPr>
      </p:pic>
      <p:sp>
        <p:nvSpPr>
          <p:cNvPr id="81" name="TextBox 80">
            <a:extLst>
              <a:ext uri="{FF2B5EF4-FFF2-40B4-BE49-F238E27FC236}">
                <a16:creationId xmlns:a16="http://schemas.microsoft.com/office/drawing/2014/main" id="{C90E0A5F-ACA1-9DC4-A797-4F2B2CC7E928}"/>
              </a:ext>
            </a:extLst>
          </p:cNvPr>
          <p:cNvSpPr txBox="1"/>
          <p:nvPr/>
        </p:nvSpPr>
        <p:spPr>
          <a:xfrm>
            <a:off x="2232143" y="6107025"/>
            <a:ext cx="1816911"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Azure Kubernetes Service</a:t>
            </a:r>
          </a:p>
        </p:txBody>
      </p:sp>
      <p:sp>
        <p:nvSpPr>
          <p:cNvPr id="82" name="TextBox 81">
            <a:extLst>
              <a:ext uri="{FF2B5EF4-FFF2-40B4-BE49-F238E27FC236}">
                <a16:creationId xmlns:a16="http://schemas.microsoft.com/office/drawing/2014/main" id="{1BACD3C7-74CB-27D7-696A-81ADF4BD80A4}"/>
              </a:ext>
            </a:extLst>
          </p:cNvPr>
          <p:cNvSpPr txBox="1"/>
          <p:nvPr/>
        </p:nvSpPr>
        <p:spPr>
          <a:xfrm>
            <a:off x="4662007" y="6517559"/>
            <a:ext cx="120340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Cosmos DB</a:t>
            </a:r>
          </a:p>
        </p:txBody>
      </p:sp>
      <p:sp>
        <p:nvSpPr>
          <p:cNvPr id="83" name="TextBox 82">
            <a:extLst>
              <a:ext uri="{FF2B5EF4-FFF2-40B4-BE49-F238E27FC236}">
                <a16:creationId xmlns:a16="http://schemas.microsoft.com/office/drawing/2014/main" id="{7A8E9C46-F880-4800-B55D-8F4635FE01BD}"/>
              </a:ext>
            </a:extLst>
          </p:cNvPr>
          <p:cNvSpPr txBox="1"/>
          <p:nvPr/>
        </p:nvSpPr>
        <p:spPr>
          <a:xfrm>
            <a:off x="6995145" y="6101908"/>
            <a:ext cx="934102"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SQL DB</a:t>
            </a:r>
          </a:p>
        </p:txBody>
      </p:sp>
      <p:sp>
        <p:nvSpPr>
          <p:cNvPr id="84" name="TextBox 83">
            <a:extLst>
              <a:ext uri="{FF2B5EF4-FFF2-40B4-BE49-F238E27FC236}">
                <a16:creationId xmlns:a16="http://schemas.microsoft.com/office/drawing/2014/main" id="{8633E1D0-1514-4ABA-668B-D08E76048A87}"/>
              </a:ext>
            </a:extLst>
          </p:cNvPr>
          <p:cNvSpPr txBox="1"/>
          <p:nvPr/>
        </p:nvSpPr>
        <p:spPr>
          <a:xfrm>
            <a:off x="9592449" y="6596539"/>
            <a:ext cx="1631088"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Azure Machine Learning</a:t>
            </a:r>
          </a:p>
        </p:txBody>
      </p:sp>
      <p:sp>
        <p:nvSpPr>
          <p:cNvPr id="85" name="TextBox 84">
            <a:extLst>
              <a:ext uri="{FF2B5EF4-FFF2-40B4-BE49-F238E27FC236}">
                <a16:creationId xmlns:a16="http://schemas.microsoft.com/office/drawing/2014/main" id="{07BBFEA6-1046-F7F9-1AD6-4DEEDF1F51AA}"/>
              </a:ext>
            </a:extLst>
          </p:cNvPr>
          <p:cNvSpPr txBox="1"/>
          <p:nvPr/>
        </p:nvSpPr>
        <p:spPr>
          <a:xfrm>
            <a:off x="6979302" y="6507909"/>
            <a:ext cx="167693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DB for PostgreSQL</a:t>
            </a:r>
          </a:p>
        </p:txBody>
      </p:sp>
      <p:sp>
        <p:nvSpPr>
          <p:cNvPr id="86" name="TextBox 85">
            <a:extLst>
              <a:ext uri="{FF2B5EF4-FFF2-40B4-BE49-F238E27FC236}">
                <a16:creationId xmlns:a16="http://schemas.microsoft.com/office/drawing/2014/main" id="{14A053B6-C1BB-733C-1A60-C71CD7E352AC}"/>
              </a:ext>
            </a:extLst>
          </p:cNvPr>
          <p:cNvSpPr txBox="1"/>
          <p:nvPr/>
        </p:nvSpPr>
        <p:spPr>
          <a:xfrm>
            <a:off x="9626019" y="6037089"/>
            <a:ext cx="2927064"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Azure AI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(including Azure </a:t>
            </a:r>
            <a:r>
              <a:rPr kumimoji="0" lang="en-US" sz="1200" b="0" i="0" u="none" strike="noStrike" kern="1200" cap="none" spc="0" normalizeH="0" baseline="0" noProof="0" err="1">
                <a:ln>
                  <a:noFill/>
                </a:ln>
                <a:solidFill>
                  <a:srgbClr val="000000"/>
                </a:solidFill>
                <a:effectLst/>
                <a:uLnTx/>
                <a:uFillTx/>
                <a:latin typeface="Segoe UI"/>
                <a:ea typeface="+mn-ea"/>
                <a:cs typeface="+mn-cs"/>
              </a:rPr>
              <a:t>OpenAI</a:t>
            </a:r>
            <a:r>
              <a:rPr kumimoji="0" lang="en-US" sz="1200" b="0" i="0" u="none" strike="noStrike" kern="1200" cap="none" spc="0" normalizeH="0" baseline="0" noProof="0">
                <a:ln>
                  <a:noFill/>
                </a:ln>
                <a:solidFill>
                  <a:srgbClr val="000000"/>
                </a:solidFill>
                <a:effectLst/>
                <a:uLnTx/>
                <a:uFillTx/>
                <a:latin typeface="Segoe UI"/>
                <a:ea typeface="+mn-ea"/>
                <a:cs typeface="+mn-cs"/>
              </a:rPr>
              <a:t> Service)</a:t>
            </a:r>
          </a:p>
        </p:txBody>
      </p:sp>
      <p:pic>
        <p:nvPicPr>
          <p:cNvPr id="87" name="Graphic 86">
            <a:extLst>
              <a:ext uri="{FF2B5EF4-FFF2-40B4-BE49-F238E27FC236}">
                <a16:creationId xmlns:a16="http://schemas.microsoft.com/office/drawing/2014/main" id="{5D467AF5-BC5A-2132-2E28-8F946ADE44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67673" y="6445930"/>
            <a:ext cx="344951" cy="344951"/>
          </a:xfrm>
          <a:prstGeom prst="rect">
            <a:avLst/>
          </a:prstGeom>
        </p:spPr>
      </p:pic>
      <p:pic>
        <p:nvPicPr>
          <p:cNvPr id="88" name="Graphic 87">
            <a:extLst>
              <a:ext uri="{FF2B5EF4-FFF2-40B4-BE49-F238E27FC236}">
                <a16:creationId xmlns:a16="http://schemas.microsoft.com/office/drawing/2014/main" id="{BED8B436-C739-FF84-37F7-885432DAB6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05828" y="6034423"/>
            <a:ext cx="339255" cy="339255"/>
          </a:xfrm>
          <a:prstGeom prst="rect">
            <a:avLst/>
          </a:prstGeom>
        </p:spPr>
      </p:pic>
      <p:pic>
        <p:nvPicPr>
          <p:cNvPr id="89" name="Graphic 88">
            <a:extLst>
              <a:ext uri="{FF2B5EF4-FFF2-40B4-BE49-F238E27FC236}">
                <a16:creationId xmlns:a16="http://schemas.microsoft.com/office/drawing/2014/main" id="{7A2BF30B-BE28-5AF0-3A01-5747E9DBEC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87837" y="6052128"/>
            <a:ext cx="339255" cy="339255"/>
          </a:xfrm>
          <a:prstGeom prst="rect">
            <a:avLst/>
          </a:prstGeom>
        </p:spPr>
      </p:pic>
      <p:pic>
        <p:nvPicPr>
          <p:cNvPr id="91" name="Graphic 90">
            <a:extLst>
              <a:ext uri="{FF2B5EF4-FFF2-40B4-BE49-F238E27FC236}">
                <a16:creationId xmlns:a16="http://schemas.microsoft.com/office/drawing/2014/main" id="{90D6D66A-B5EE-8616-6ACA-CB00A41139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16106" y="6454909"/>
            <a:ext cx="308603" cy="308603"/>
          </a:xfrm>
          <a:prstGeom prst="rect">
            <a:avLst/>
          </a:prstGeom>
        </p:spPr>
      </p:pic>
      <p:pic>
        <p:nvPicPr>
          <p:cNvPr id="10" name="Graphic 9">
            <a:extLst>
              <a:ext uri="{FF2B5EF4-FFF2-40B4-BE49-F238E27FC236}">
                <a16:creationId xmlns:a16="http://schemas.microsoft.com/office/drawing/2014/main" id="{8B939CAD-0569-CDE0-8094-08E8B609ED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48651" y="3472353"/>
            <a:ext cx="339255" cy="339255"/>
          </a:xfrm>
          <a:prstGeom prst="rect">
            <a:avLst/>
          </a:prstGeom>
        </p:spPr>
      </p:pic>
      <p:pic>
        <p:nvPicPr>
          <p:cNvPr id="94" name="Graphic 93">
            <a:extLst>
              <a:ext uri="{FF2B5EF4-FFF2-40B4-BE49-F238E27FC236}">
                <a16:creationId xmlns:a16="http://schemas.microsoft.com/office/drawing/2014/main" id="{17575460-BF83-C271-3AB4-8B96ABF3E97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506396" y="2829631"/>
            <a:ext cx="339254" cy="339254"/>
          </a:xfrm>
          <a:prstGeom prst="rect">
            <a:avLst/>
          </a:prstGeom>
        </p:spPr>
      </p:pic>
      <p:pic>
        <p:nvPicPr>
          <p:cNvPr id="95" name="Graphic 94">
            <a:extLst>
              <a:ext uri="{FF2B5EF4-FFF2-40B4-BE49-F238E27FC236}">
                <a16:creationId xmlns:a16="http://schemas.microsoft.com/office/drawing/2014/main" id="{46389F93-68DE-68AD-9E77-8367C1DFBB3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590585" y="6430615"/>
            <a:ext cx="339254" cy="339254"/>
          </a:xfrm>
          <a:prstGeom prst="rect">
            <a:avLst/>
          </a:prstGeom>
        </p:spPr>
      </p:pic>
      <p:pic>
        <p:nvPicPr>
          <p:cNvPr id="98" name="Graphic 97">
            <a:extLst>
              <a:ext uri="{FF2B5EF4-FFF2-40B4-BE49-F238E27FC236}">
                <a16:creationId xmlns:a16="http://schemas.microsoft.com/office/drawing/2014/main" id="{C9078EA1-C377-6F55-30D4-DA9F1A904B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06396" y="4821948"/>
            <a:ext cx="339255" cy="339255"/>
          </a:xfrm>
          <a:prstGeom prst="rect">
            <a:avLst/>
          </a:prstGeom>
        </p:spPr>
      </p:pic>
      <p:sp>
        <p:nvSpPr>
          <p:cNvPr id="18" name="TextBox 17">
            <a:extLst>
              <a:ext uri="{FF2B5EF4-FFF2-40B4-BE49-F238E27FC236}">
                <a16:creationId xmlns:a16="http://schemas.microsoft.com/office/drawing/2014/main" id="{80BFC37A-D241-75A5-02A9-8A6BB6D19E95}"/>
              </a:ext>
            </a:extLst>
          </p:cNvPr>
          <p:cNvSpPr txBox="1"/>
          <p:nvPr/>
        </p:nvSpPr>
        <p:spPr>
          <a:xfrm>
            <a:off x="10679172" y="3530659"/>
            <a:ext cx="91792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Plugins</a:t>
            </a:r>
          </a:p>
        </p:txBody>
      </p:sp>
      <p:sp>
        <p:nvSpPr>
          <p:cNvPr id="19" name="Plus Sign 18">
            <a:extLst>
              <a:ext uri="{FF2B5EF4-FFF2-40B4-BE49-F238E27FC236}">
                <a16:creationId xmlns:a16="http://schemas.microsoft.com/office/drawing/2014/main" id="{0466D2CB-E559-54ED-DD5D-0D883A2359F0}"/>
              </a:ext>
            </a:extLst>
          </p:cNvPr>
          <p:cNvSpPr/>
          <p:nvPr/>
        </p:nvSpPr>
        <p:spPr bwMode="auto">
          <a:xfrm>
            <a:off x="10540197" y="3487268"/>
            <a:ext cx="288002" cy="272129"/>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1" name="Graphic 20">
            <a:extLst>
              <a:ext uri="{FF2B5EF4-FFF2-40B4-BE49-F238E27FC236}">
                <a16:creationId xmlns:a16="http://schemas.microsoft.com/office/drawing/2014/main" id="{04EFC908-3FC7-932C-2B46-1F94CCA43F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66853" y="3437077"/>
            <a:ext cx="344951" cy="344951"/>
          </a:xfrm>
          <a:prstGeom prst="rect">
            <a:avLst/>
          </a:prstGeom>
        </p:spPr>
      </p:pic>
      <p:pic>
        <p:nvPicPr>
          <p:cNvPr id="22" name="Graphic 21">
            <a:extLst>
              <a:ext uri="{FF2B5EF4-FFF2-40B4-BE49-F238E27FC236}">
                <a16:creationId xmlns:a16="http://schemas.microsoft.com/office/drawing/2014/main" id="{7E714201-F1F6-C22E-443C-E705DD9D26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01806" y="3456845"/>
            <a:ext cx="344951" cy="344951"/>
          </a:xfrm>
          <a:prstGeom prst="rect">
            <a:avLst/>
          </a:prstGeom>
        </p:spPr>
      </p:pic>
      <p:pic>
        <p:nvPicPr>
          <p:cNvPr id="15" name="Graphic 14">
            <a:extLst>
              <a:ext uri="{FF2B5EF4-FFF2-40B4-BE49-F238E27FC236}">
                <a16:creationId xmlns:a16="http://schemas.microsoft.com/office/drawing/2014/main" id="{231E0B89-8103-6F16-27BF-DCEFD83E8A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69661" y="6038958"/>
            <a:ext cx="350301" cy="350301"/>
          </a:xfrm>
          <a:prstGeom prst="rect">
            <a:avLst/>
          </a:prstGeom>
        </p:spPr>
      </p:pic>
      <p:sp>
        <p:nvSpPr>
          <p:cNvPr id="16" name="TextBox 15">
            <a:extLst>
              <a:ext uri="{FF2B5EF4-FFF2-40B4-BE49-F238E27FC236}">
                <a16:creationId xmlns:a16="http://schemas.microsoft.com/office/drawing/2014/main" id="{B467AFEA-4BF4-8564-4F5E-0C79F5CA31DA}"/>
              </a:ext>
            </a:extLst>
          </p:cNvPr>
          <p:cNvSpPr txBox="1"/>
          <p:nvPr/>
        </p:nvSpPr>
        <p:spPr>
          <a:xfrm>
            <a:off x="4670024" y="6130635"/>
            <a:ext cx="123040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Azure App Service</a:t>
            </a:r>
          </a:p>
        </p:txBody>
      </p:sp>
    </p:spTree>
    <p:extLst>
      <p:ext uri="{BB962C8B-B14F-4D97-AF65-F5344CB8AC3E}">
        <p14:creationId xmlns:p14="http://schemas.microsoft.com/office/powerpoint/2010/main" val="3719662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3.54167E-6 7.40741E-7 L 3.54167E-6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3.54167E-6 7.40741E-7 L 3.54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200"/>
                                  </p:stCondLst>
                                  <p:childTnLst>
                                    <p:animMotion origin="layout" path="M 3.54167E-6 7.40741E-7 L 3.54167E-6 0.03542 " pathEditMode="relative" rAng="0" ptsTypes="AA">
                                      <p:cBhvr>
                                        <p:cTn id="19" dur="700" spd="-100000" fill="hold"/>
                                        <p:tgtEl>
                                          <p:spTgt spid="5"/>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grpId="1" nodeType="withEffect">
                                  <p:stCondLst>
                                    <p:cond delay="300"/>
                                  </p:stCondLst>
                                  <p:childTnLst>
                                    <p:animMotion origin="layout" path="M 3.54167E-6 7.40741E-7 L 3.54167E-6 0.03542 " pathEditMode="relative" rAng="0" ptsTypes="AA">
                                      <p:cBhvr>
                                        <p:cTn id="24" dur="700" spd="-100000" fill="hold"/>
                                        <p:tgtEl>
                                          <p:spTgt spid="7"/>
                                        </p:tgtEl>
                                        <p:attrNameLst>
                                          <p:attrName>ppt_x</p:attrName>
                                          <p:attrName>ppt_y</p:attrName>
                                        </p:attrNameLst>
                                      </p:cBhvr>
                                      <p:rCtr x="0" y="1759"/>
                                    </p:animMotion>
                                  </p:childTnLst>
                                </p:cTn>
                              </p:par>
                              <p:par>
                                <p:cTn id="25" presetID="10" presetClass="entr" presetSubtype="0" fill="hold" grpId="0" nodeType="withEffect">
                                  <p:stCondLst>
                                    <p:cond delay="40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42" presetClass="path" presetSubtype="0" decel="100000" fill="hold" grpId="1" nodeType="withEffect">
                                  <p:stCondLst>
                                    <p:cond delay="400"/>
                                  </p:stCondLst>
                                  <p:childTnLst>
                                    <p:animMotion origin="layout" path="M 3.54167E-6 7.40741E-7 L 3.54167E-6 0.03542 " pathEditMode="relative" rAng="0" ptsTypes="AA">
                                      <p:cBhvr>
                                        <p:cTn id="29" dur="700" spd="-100000" fill="hold"/>
                                        <p:tgtEl>
                                          <p:spTgt spid="29"/>
                                        </p:tgtEl>
                                        <p:attrNameLst>
                                          <p:attrName>ppt_x</p:attrName>
                                          <p:attrName>ppt_y</p:attrName>
                                        </p:attrNameLst>
                                      </p:cBhvr>
                                      <p:rCtr x="0" y="1759"/>
                                    </p:animMotion>
                                  </p:childTnLst>
                                </p:cTn>
                              </p:par>
                              <p:par>
                                <p:cTn id="30" presetID="10" presetClass="entr" presetSubtype="0" fill="hold" grpId="0" nodeType="withEffect">
                                  <p:stCondLst>
                                    <p:cond delay="5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grpId="1" nodeType="withEffect">
                                  <p:stCondLst>
                                    <p:cond delay="500"/>
                                  </p:stCondLst>
                                  <p:childTnLst>
                                    <p:animMotion origin="layout" path="M 3.54167E-6 7.40741E-7 L 3.54167E-6 0.03542 " pathEditMode="relative" rAng="0" ptsTypes="AA">
                                      <p:cBhvr>
                                        <p:cTn id="34" dur="700" spd="-100000" fill="hold"/>
                                        <p:tgtEl>
                                          <p:spTgt spid="4"/>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42" presetClass="path" presetSubtype="0" decel="100000" fill="hold" grpId="1" nodeType="withEffect">
                                  <p:stCondLst>
                                    <p:cond delay="200"/>
                                  </p:stCondLst>
                                  <p:childTnLst>
                                    <p:animMotion origin="layout" path="M 3.54167E-6 7.40741E-7 L 3.54167E-6 0.03542 " pathEditMode="relative" rAng="0" ptsTypes="AA">
                                      <p:cBhvr>
                                        <p:cTn id="39" dur="700" spd="-100000" fill="hold"/>
                                        <p:tgtEl>
                                          <p:spTgt spid="8"/>
                                        </p:tgtEl>
                                        <p:attrNameLst>
                                          <p:attrName>ppt_x</p:attrName>
                                          <p:attrName>ppt_y</p:attrName>
                                        </p:attrNameLst>
                                      </p:cBhvr>
                                      <p:rCtr x="0" y="1759"/>
                                    </p:animMotion>
                                  </p:childTnLst>
                                </p:cTn>
                              </p:par>
                            </p:childTnLst>
                          </p:cTn>
                        </p:par>
                        <p:par>
                          <p:cTn id="40" fill="hold">
                            <p:stCondLst>
                              <p:cond delay="12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42" presetClass="path" presetSubtype="0" decel="100000" fill="hold" grpId="1" nodeType="withEffect">
                                  <p:stCondLst>
                                    <p:cond delay="0"/>
                                  </p:stCondLst>
                                  <p:childTnLst>
                                    <p:animMotion origin="layout" path="M 1.45833E-6 -3.7037E-6 L 1.45833E-6 0.04352 " pathEditMode="relative" rAng="0" ptsTypes="AA">
                                      <p:cBhvr>
                                        <p:cTn id="45" dur="600" spd="-100000" fill="hold"/>
                                        <p:tgtEl>
                                          <p:spTgt spid="12"/>
                                        </p:tgtEl>
                                        <p:attrNameLst>
                                          <p:attrName>ppt_x</p:attrName>
                                          <p:attrName>ppt_y</p:attrName>
                                        </p:attrNameLst>
                                      </p:cBhvr>
                                      <p:rCtr x="0" y="2176"/>
                                    </p:animMotion>
                                  </p:childTnLst>
                                </p:cTn>
                              </p:par>
                              <p:par>
                                <p:cTn id="46" presetID="10"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par>
                                <p:cTn id="49" presetID="42" presetClass="path" presetSubtype="0" decel="100000" fill="hold" grpId="1" nodeType="withEffect">
                                  <p:stCondLst>
                                    <p:cond delay="0"/>
                                  </p:stCondLst>
                                  <p:childTnLst>
                                    <p:animMotion origin="layout" path="M 1.45833E-6 -3.7037E-6 L 1.45833E-6 0.04352 " pathEditMode="relative" rAng="0" ptsTypes="AA">
                                      <p:cBhvr>
                                        <p:cTn id="50" dur="600" spd="-100000" fill="hold"/>
                                        <p:tgtEl>
                                          <p:spTgt spid="13"/>
                                        </p:tgtEl>
                                        <p:attrNameLst>
                                          <p:attrName>ppt_x</p:attrName>
                                          <p:attrName>ppt_y</p:attrName>
                                        </p:attrNameLst>
                                      </p:cBhvr>
                                      <p:rCtr x="0" y="2176"/>
                                    </p:animMotion>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42" presetClass="path" presetSubtype="0" decel="100000" fill="hold" grpId="1" nodeType="withEffect">
                                  <p:stCondLst>
                                    <p:cond delay="0"/>
                                  </p:stCondLst>
                                  <p:childTnLst>
                                    <p:animMotion origin="layout" path="M 1.45833E-6 -3.7037E-6 L 1.45833E-6 0.04352 " pathEditMode="relative" rAng="0" ptsTypes="AA">
                                      <p:cBhvr>
                                        <p:cTn id="55" dur="600" spd="-100000" fill="hold"/>
                                        <p:tgtEl>
                                          <p:spTgt spid="14"/>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3" grpId="0" animBg="1"/>
      <p:bldP spid="3" grpId="1" animBg="1"/>
      <p:bldP spid="5" grpId="0" animBg="1"/>
      <p:bldP spid="5" grpId="1" animBg="1"/>
      <p:bldP spid="7" grpId="0" animBg="1"/>
      <p:bldP spid="7" grpId="1" animBg="1"/>
      <p:bldP spid="29" grpId="0" animBg="1"/>
      <p:bldP spid="29" grpId="1" animBg="1"/>
      <p:bldP spid="4" grpId="0" animBg="1"/>
      <p:bldP spid="4" grpId="1" animBg="1"/>
      <p:bldP spid="8" grpId="0" animBg="1"/>
      <p:bldP spid="8" grpId="1" animBg="1"/>
      <p:bldP spid="12" grpId="0" animBg="1"/>
      <p:bldP spid="12" grpId="1" animBg="1"/>
      <p:bldP spid="13" grpId="0" animBg="1"/>
      <p:bldP spid="13" grpId="1" animBg="1"/>
      <p:bldP spid="14" grpId="0" animBg="1"/>
      <p:bldP spid="14"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descr="a 3-apart flow chart showing the relationship between the &quot;app developers&quot; icon and the &quot;developer portal&quot; icon connecting to the &quot;API management plane&quot; and its relationship to the &quot;API providers&quot;. The &quot;API Management plane&quot; links to &quot;gateway&quot; icon, which links to &quot;apps on devices&quot; on one side and the &quot;Backend API's&quot; on the other.">
            <a:extLst>
              <a:ext uri="{FF2B5EF4-FFF2-40B4-BE49-F238E27FC236}">
                <a16:creationId xmlns:a16="http://schemas.microsoft.com/office/drawing/2014/main" id="{A0261349-0107-344B-B386-B40490D6FE63}"/>
              </a:ext>
            </a:extLst>
          </p:cNvPr>
          <p:cNvSpPr/>
          <p:nvPr/>
        </p:nvSpPr>
        <p:spPr bwMode="auto">
          <a:xfrm rot="16200000">
            <a:off x="3170936" y="1375444"/>
            <a:ext cx="4365174" cy="4463148"/>
          </a:xfrm>
          <a:prstGeom prst="rect">
            <a:avLst/>
          </a:prstGeom>
          <a:solidFill>
            <a:schemeClr val="bg1"/>
          </a:solidFill>
          <a:ln>
            <a:solidFill>
              <a:srgbClr val="0070C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sp>
        <p:nvSpPr>
          <p:cNvPr id="103" name="Rectangle 102">
            <a:extLst>
              <a:ext uri="{FF2B5EF4-FFF2-40B4-BE49-F238E27FC236}">
                <a16:creationId xmlns:a16="http://schemas.microsoft.com/office/drawing/2014/main" id="{35FAE228-F693-D441-BAE5-5077F62AF5B0}"/>
              </a:ext>
              <a:ext uri="{C183D7F6-B498-43B3-948B-1728B52AA6E4}">
                <adec:decorative xmlns:adec="http://schemas.microsoft.com/office/drawing/2017/decorative" val="1"/>
              </a:ext>
            </a:extLst>
          </p:cNvPr>
          <p:cNvSpPr/>
          <p:nvPr/>
        </p:nvSpPr>
        <p:spPr bwMode="auto">
          <a:xfrm>
            <a:off x="7401943" y="1418164"/>
            <a:ext cx="178435" cy="3950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descr="This is a house icon and the word 'developer portal'. It is linked to the left by 'App Developers&quot; and to the right by &quot;API Management plane&quot; icons.&#10;">
            <a:extLst>
              <a:ext uri="{FF2B5EF4-FFF2-40B4-BE49-F238E27FC236}">
                <a16:creationId xmlns:a16="http://schemas.microsoft.com/office/drawing/2014/main" id="{5489A899-A9BD-C94E-BFC4-D56395FE456F}"/>
              </a:ext>
            </a:extLst>
          </p:cNvPr>
          <p:cNvSpPr>
            <a:spLocks noChangeAspect="1"/>
          </p:cNvSpPr>
          <p:nvPr/>
        </p:nvSpPr>
        <p:spPr bwMode="auto">
          <a:xfrm>
            <a:off x="3461355" y="1819871"/>
            <a:ext cx="1645920" cy="164592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 name="TextBox 15">
            <a:extLst>
              <a:ext uri="{FF2B5EF4-FFF2-40B4-BE49-F238E27FC236}">
                <a16:creationId xmlns:a16="http://schemas.microsoft.com/office/drawing/2014/main" id="{D8685EFB-D2F2-6A4D-B076-A58E22181A4A}"/>
              </a:ext>
            </a:extLst>
          </p:cNvPr>
          <p:cNvSpPr txBox="1"/>
          <p:nvPr/>
        </p:nvSpPr>
        <p:spPr>
          <a:xfrm flipH="1">
            <a:off x="3478980" y="3035807"/>
            <a:ext cx="1645920" cy="440890"/>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Segoe UI Light" panose="020B0502040204020203" pitchFamily="34" charset="0"/>
                <a:ea typeface="+mn-ea"/>
                <a:cs typeface="Segoe UI Light" panose="020B0502040204020203" pitchFamily="34" charset="0"/>
              </a:rPr>
              <a:t>User plane</a:t>
            </a:r>
          </a:p>
        </p:txBody>
      </p:sp>
      <p:grpSp>
        <p:nvGrpSpPr>
          <p:cNvPr id="21" name="Group 20" descr="Icon of an open door titled &quot;Gateway&quot;. This icon connects on the left to &quot;Apps on Devices&quot; and to the right to &quot;Backend APIs&quot;">
            <a:extLst>
              <a:ext uri="{FF2B5EF4-FFF2-40B4-BE49-F238E27FC236}">
                <a16:creationId xmlns:a16="http://schemas.microsoft.com/office/drawing/2014/main" id="{EF347B0F-D446-CF48-9979-322BAD976E83}"/>
              </a:ext>
            </a:extLst>
          </p:cNvPr>
          <p:cNvGrpSpPr>
            <a:grpSpLocks noChangeAspect="1"/>
          </p:cNvGrpSpPr>
          <p:nvPr/>
        </p:nvGrpSpPr>
        <p:grpSpPr>
          <a:xfrm>
            <a:off x="5446079" y="3778318"/>
            <a:ext cx="1645922" cy="1645920"/>
            <a:chOff x="1429847" y="4901582"/>
            <a:chExt cx="1097281" cy="1097280"/>
          </a:xfrm>
        </p:grpSpPr>
        <p:sp>
          <p:nvSpPr>
            <p:cNvPr id="12" name="Rectangle 11">
              <a:extLst>
                <a:ext uri="{FF2B5EF4-FFF2-40B4-BE49-F238E27FC236}">
                  <a16:creationId xmlns:a16="http://schemas.microsoft.com/office/drawing/2014/main" id="{0799B4FF-402C-7145-8F21-902C6C2A3171}"/>
                </a:ext>
              </a:extLst>
            </p:cNvPr>
            <p:cNvSpPr/>
            <p:nvPr/>
          </p:nvSpPr>
          <p:spPr bwMode="auto">
            <a:xfrm>
              <a:off x="1429848" y="4901582"/>
              <a:ext cx="1097280" cy="1097280"/>
            </a:xfrm>
            <a:prstGeom prst="rect">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TextBox 13">
              <a:extLst>
                <a:ext uri="{FF2B5EF4-FFF2-40B4-BE49-F238E27FC236}">
                  <a16:creationId xmlns:a16="http://schemas.microsoft.com/office/drawing/2014/main" id="{7ADA43D5-93B7-F64F-85E0-896AD47681BD}"/>
                </a:ext>
              </a:extLst>
            </p:cNvPr>
            <p:cNvSpPr txBox="1"/>
            <p:nvPr/>
          </p:nvSpPr>
          <p:spPr>
            <a:xfrm flipH="1">
              <a:off x="1429847" y="5706254"/>
              <a:ext cx="1097280" cy="292608"/>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Segoe UI Light" panose="020B0502040204020203" pitchFamily="34" charset="0"/>
                  <a:ea typeface="+mn-ea"/>
                  <a:cs typeface="Segoe UI Light" panose="020B0502040204020203" pitchFamily="34" charset="0"/>
                </a:rPr>
                <a:t>Data plane</a:t>
              </a:r>
            </a:p>
          </p:txBody>
        </p:sp>
      </p:grpSp>
      <p:grpSp>
        <p:nvGrpSpPr>
          <p:cNvPr id="28" name="Group 27" descr="Icon of tools labeled &quot;API Management Plane&quot;. This icon links on the left to the &quot;developer portal&quot; and on the right to the &quot;API providers&quot;">
            <a:extLst>
              <a:ext uri="{FF2B5EF4-FFF2-40B4-BE49-F238E27FC236}">
                <a16:creationId xmlns:a16="http://schemas.microsoft.com/office/drawing/2014/main" id="{A30CDA6F-9678-0744-A9A7-87AC4C530A95}"/>
              </a:ext>
            </a:extLst>
          </p:cNvPr>
          <p:cNvGrpSpPr/>
          <p:nvPr/>
        </p:nvGrpSpPr>
        <p:grpSpPr>
          <a:xfrm>
            <a:off x="5431903" y="1743717"/>
            <a:ext cx="1645920" cy="1718288"/>
            <a:chOff x="8532222" y="1202305"/>
            <a:chExt cx="1645920" cy="1718288"/>
          </a:xfrm>
        </p:grpSpPr>
        <p:sp>
          <p:nvSpPr>
            <p:cNvPr id="22" name="Oval 21">
              <a:extLst>
                <a:ext uri="{FF2B5EF4-FFF2-40B4-BE49-F238E27FC236}">
                  <a16:creationId xmlns:a16="http://schemas.microsoft.com/office/drawing/2014/main" id="{C1E280E8-2BF6-9E40-BB8F-23C8B9052289}"/>
                </a:ext>
              </a:extLst>
            </p:cNvPr>
            <p:cNvSpPr/>
            <p:nvPr/>
          </p:nvSpPr>
          <p:spPr bwMode="auto">
            <a:xfrm>
              <a:off x="8806543" y="1539949"/>
              <a:ext cx="1097280" cy="1097280"/>
            </a:xfrm>
            <a:prstGeom prst="ellipse">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DeveloperTools_EC7A" title="Icon of a wrench and a screwdriver">
              <a:extLst>
                <a:ext uri="{FF2B5EF4-FFF2-40B4-BE49-F238E27FC236}">
                  <a16:creationId xmlns:a16="http://schemas.microsoft.com/office/drawing/2014/main" id="{4EB282A5-9165-A340-BD45-656D7B883382}"/>
                </a:ext>
              </a:extLst>
            </p:cNvPr>
            <p:cNvSpPr>
              <a:spLocks noChangeAspect="1" noEditPoints="1"/>
            </p:cNvSpPr>
            <p:nvPr/>
          </p:nvSpPr>
          <p:spPr bwMode="auto">
            <a:xfrm>
              <a:off x="9239117" y="1746441"/>
              <a:ext cx="232131" cy="36576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C37AB7C8-EB0C-114F-A2B5-FBACB687ADA8}"/>
                </a:ext>
              </a:extLst>
            </p:cNvPr>
            <p:cNvSpPr txBox="1"/>
            <p:nvPr/>
          </p:nvSpPr>
          <p:spPr>
            <a:xfrm flipH="1">
              <a:off x="8760822" y="2100336"/>
              <a:ext cx="1188720" cy="586314"/>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Segoe UI Light" panose="020B0502040204020203" pitchFamily="34" charset="0"/>
                  <a:ea typeface="+mn-ea"/>
                  <a:cs typeface="Segoe UI Light" panose="020B0502040204020203" pitchFamily="34" charset="0"/>
                </a:rPr>
                <a:t>Management plane</a:t>
              </a:r>
            </a:p>
          </p:txBody>
        </p:sp>
        <p:sp>
          <p:nvSpPr>
            <p:cNvPr id="25" name="Oval 24">
              <a:extLst>
                <a:ext uri="{FF2B5EF4-FFF2-40B4-BE49-F238E27FC236}">
                  <a16:creationId xmlns:a16="http://schemas.microsoft.com/office/drawing/2014/main" id="{56F06BFB-9053-7A46-8419-1206DC4C9823}"/>
                </a:ext>
              </a:extLst>
            </p:cNvPr>
            <p:cNvSpPr>
              <a:spLocks noChangeAspect="1"/>
            </p:cNvSpPr>
            <p:nvPr/>
          </p:nvSpPr>
          <p:spPr bwMode="auto">
            <a:xfrm>
              <a:off x="8532222" y="1274673"/>
              <a:ext cx="1645920" cy="1645920"/>
            </a:xfrm>
            <a:prstGeom prst="ellipse">
              <a:avLst/>
            </a:prstGeom>
            <a:noFill/>
            <a:ln>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7BD77655-0616-244D-997F-53616EE1A962}"/>
                </a:ext>
              </a:extLst>
            </p:cNvPr>
            <p:cNvSpPr txBox="1"/>
            <p:nvPr/>
          </p:nvSpPr>
          <p:spPr>
            <a:xfrm flipH="1">
              <a:off x="8760822" y="1202305"/>
              <a:ext cx="1188720" cy="440890"/>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Segoe UI Semibold"/>
                  <a:ea typeface="+mn-ea"/>
                  <a:cs typeface="+mn-cs"/>
                </a:rPr>
                <a:t>API</a:t>
              </a:r>
            </a:p>
          </p:txBody>
        </p:sp>
      </p:grpSp>
      <p:sp>
        <p:nvSpPr>
          <p:cNvPr id="29" name="door" title="Icon of an open doorway">
            <a:extLst>
              <a:ext uri="{FF2B5EF4-FFF2-40B4-BE49-F238E27FC236}">
                <a16:creationId xmlns:a16="http://schemas.microsoft.com/office/drawing/2014/main" id="{A76B545C-19E8-B84E-B032-7C7BE2028C40}"/>
              </a:ext>
            </a:extLst>
          </p:cNvPr>
          <p:cNvSpPr>
            <a:spLocks noChangeAspect="1" noEditPoints="1"/>
          </p:cNvSpPr>
          <p:nvPr/>
        </p:nvSpPr>
        <p:spPr bwMode="auto">
          <a:xfrm>
            <a:off x="6125355" y="4355615"/>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33" name="Straight Connector 32" descr="line connecting &quot;developer portal&quot; and &quot;API management plane&quot;">
            <a:extLst>
              <a:ext uri="{FF2B5EF4-FFF2-40B4-BE49-F238E27FC236}">
                <a16:creationId xmlns:a16="http://schemas.microsoft.com/office/drawing/2014/main" id="{B8A32EB7-E1B3-D14D-8EC8-16457002A8C2}"/>
              </a:ext>
            </a:extLst>
          </p:cNvPr>
          <p:cNvCxnSpPr>
            <a:cxnSpLocks/>
          </p:cNvCxnSpPr>
          <p:nvPr/>
        </p:nvCxnSpPr>
        <p:spPr>
          <a:xfrm>
            <a:off x="5146692" y="2602861"/>
            <a:ext cx="22860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descr="line connecting &quot;API Management Plane&quot; to the &quot;Gateway&quot;">
            <a:extLst>
              <a:ext uri="{FF2B5EF4-FFF2-40B4-BE49-F238E27FC236}">
                <a16:creationId xmlns:a16="http://schemas.microsoft.com/office/drawing/2014/main" id="{DFDCA4A8-CFC6-C140-8F5A-B24FF10ADFAD}"/>
              </a:ext>
            </a:extLst>
          </p:cNvPr>
          <p:cNvCxnSpPr>
            <a:cxnSpLocks/>
          </p:cNvCxnSpPr>
          <p:nvPr/>
        </p:nvCxnSpPr>
        <p:spPr>
          <a:xfrm>
            <a:off x="6269039" y="3499593"/>
            <a:ext cx="0" cy="22860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1223F90-A966-1444-9AD5-683CE881C6B7}"/>
              </a:ext>
            </a:extLst>
          </p:cNvPr>
          <p:cNvGrpSpPr/>
          <p:nvPr/>
        </p:nvGrpSpPr>
        <p:grpSpPr>
          <a:xfrm>
            <a:off x="1496456" y="4053318"/>
            <a:ext cx="3857066" cy="1647919"/>
            <a:chOff x="1496456" y="4053318"/>
            <a:chExt cx="3857066" cy="1647919"/>
          </a:xfrm>
        </p:grpSpPr>
        <p:grpSp>
          <p:nvGrpSpPr>
            <p:cNvPr id="6" name="Group 5" descr="Icons of a smart watch, house, car, and shopping cart with titled &quot;Apps on Devices&quot;">
              <a:extLst>
                <a:ext uri="{FF2B5EF4-FFF2-40B4-BE49-F238E27FC236}">
                  <a16:creationId xmlns:a16="http://schemas.microsoft.com/office/drawing/2014/main" id="{569DB364-DFC9-C04F-BE93-7FC9BA7F1BE1}"/>
                </a:ext>
              </a:extLst>
            </p:cNvPr>
            <p:cNvGrpSpPr/>
            <p:nvPr/>
          </p:nvGrpSpPr>
          <p:grpSpPr>
            <a:xfrm>
              <a:off x="1496456" y="4053318"/>
              <a:ext cx="1219371" cy="1647919"/>
              <a:chOff x="1865811" y="4178000"/>
              <a:chExt cx="1219371" cy="1647919"/>
            </a:xfrm>
          </p:grpSpPr>
          <p:grpSp>
            <p:nvGrpSpPr>
              <p:cNvPr id="4" name="Group 3">
                <a:extLst>
                  <a:ext uri="{FF2B5EF4-FFF2-40B4-BE49-F238E27FC236}">
                    <a16:creationId xmlns:a16="http://schemas.microsoft.com/office/drawing/2014/main" id="{04462456-7851-4281-9062-81908D2927CC}"/>
                  </a:ext>
                </a:extLst>
              </p:cNvPr>
              <p:cNvGrpSpPr/>
              <p:nvPr/>
            </p:nvGrpSpPr>
            <p:grpSpPr>
              <a:xfrm>
                <a:off x="1865811" y="4178000"/>
                <a:ext cx="645855" cy="554882"/>
                <a:chOff x="1865811" y="4148375"/>
                <a:chExt cx="645855" cy="554882"/>
              </a:xfrm>
            </p:grpSpPr>
            <p:sp>
              <p:nvSpPr>
                <p:cNvPr id="64" name="watch" title="Icon of a smart watch">
                  <a:extLst>
                    <a:ext uri="{FF2B5EF4-FFF2-40B4-BE49-F238E27FC236}">
                      <a16:creationId xmlns:a16="http://schemas.microsoft.com/office/drawing/2014/main" id="{E664C403-6D81-BA43-88FE-069954B00A24}"/>
                    </a:ext>
                  </a:extLst>
                </p:cNvPr>
                <p:cNvSpPr>
                  <a:spLocks noChangeAspect="1" noEditPoints="1"/>
                </p:cNvSpPr>
                <p:nvPr/>
              </p:nvSpPr>
              <p:spPr bwMode="auto">
                <a:xfrm>
                  <a:off x="1865811" y="4148375"/>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UniversalApp_E8CC" title="Icon of a cellphone in front of a tablet">
                  <a:extLst>
                    <a:ext uri="{FF2B5EF4-FFF2-40B4-BE49-F238E27FC236}">
                      <a16:creationId xmlns:a16="http://schemas.microsoft.com/office/drawing/2014/main" id="{8F960B97-B430-6F47-BA62-FFC97B0FD320}"/>
                    </a:ext>
                  </a:extLst>
                </p:cNvPr>
                <p:cNvSpPr>
                  <a:spLocks noChangeAspect="1" noEditPoints="1"/>
                </p:cNvSpPr>
                <p:nvPr/>
              </p:nvSpPr>
              <p:spPr bwMode="auto">
                <a:xfrm>
                  <a:off x="2013231" y="4337497"/>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2" name="car_3" title="Icon of a car with signal lines on top">
                <a:extLst>
                  <a:ext uri="{FF2B5EF4-FFF2-40B4-BE49-F238E27FC236}">
                    <a16:creationId xmlns:a16="http://schemas.microsoft.com/office/drawing/2014/main" id="{D675D7EF-ADDA-A646-98B8-344C3A8D6712}"/>
                  </a:ext>
                </a:extLst>
              </p:cNvPr>
              <p:cNvSpPr>
                <a:spLocks noChangeAspect="1" noEditPoints="1"/>
              </p:cNvSpPr>
              <p:nvPr/>
            </p:nvSpPr>
            <p:spPr bwMode="auto">
              <a:xfrm>
                <a:off x="1943295" y="4884845"/>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house" title="Icon of a house">
                <a:extLst>
                  <a:ext uri="{FF2B5EF4-FFF2-40B4-BE49-F238E27FC236}">
                    <a16:creationId xmlns:a16="http://schemas.microsoft.com/office/drawing/2014/main" id="{17DF6A6E-1111-544D-83A0-2E918E57B914}"/>
                  </a:ext>
                </a:extLst>
              </p:cNvPr>
              <p:cNvSpPr>
                <a:spLocks noChangeAspect="1" noEditPoints="1"/>
              </p:cNvSpPr>
              <p:nvPr/>
            </p:nvSpPr>
            <p:spPr bwMode="auto">
              <a:xfrm>
                <a:off x="2672871" y="4294594"/>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ShoppingCart_E7BF" title="Icon of a shopping cart">
                <a:extLst>
                  <a:ext uri="{FF2B5EF4-FFF2-40B4-BE49-F238E27FC236}">
                    <a16:creationId xmlns:a16="http://schemas.microsoft.com/office/drawing/2014/main" id="{0C52841A-05D8-5C4D-9ACB-F9CE596B95E7}"/>
                  </a:ext>
                </a:extLst>
              </p:cNvPr>
              <p:cNvSpPr>
                <a:spLocks noChangeAspect="1" noEditPoints="1"/>
              </p:cNvSpPr>
              <p:nvPr/>
            </p:nvSpPr>
            <p:spPr bwMode="auto">
              <a:xfrm>
                <a:off x="2641234" y="4869781"/>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7C03C176-14B2-374D-86B5-B998A682C884}"/>
                  </a:ext>
                </a:extLst>
              </p:cNvPr>
              <p:cNvSpPr txBox="1"/>
              <p:nvPr/>
            </p:nvSpPr>
            <p:spPr>
              <a:xfrm>
                <a:off x="2148148" y="5456587"/>
                <a:ext cx="71654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Apps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on devices</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p:txBody>
          </p:sp>
        </p:grpSp>
        <p:cxnSp>
          <p:nvCxnSpPr>
            <p:cNvPr id="85" name="Straight Connector 84" descr="straight line icon connecting &quot;Apps on Devices&quot; to &quot;Gateway&quot;">
              <a:extLst>
                <a:ext uri="{FF2B5EF4-FFF2-40B4-BE49-F238E27FC236}">
                  <a16:creationId xmlns:a16="http://schemas.microsoft.com/office/drawing/2014/main" id="{2685AE81-2194-CF40-A8F8-7E70F565E3E3}"/>
                </a:ext>
              </a:extLst>
            </p:cNvPr>
            <p:cNvCxnSpPr>
              <a:cxnSpLocks/>
            </p:cNvCxnSpPr>
            <p:nvPr/>
          </p:nvCxnSpPr>
          <p:spPr>
            <a:xfrm>
              <a:off x="2884642" y="4649379"/>
              <a:ext cx="246888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0" name="Title 89">
            <a:extLst>
              <a:ext uri="{FF2B5EF4-FFF2-40B4-BE49-F238E27FC236}">
                <a16:creationId xmlns:a16="http://schemas.microsoft.com/office/drawing/2014/main" id="{53B32F5E-C3FF-994B-9856-A60B56E84741}"/>
              </a:ext>
            </a:extLst>
          </p:cNvPr>
          <p:cNvSpPr>
            <a:spLocks noGrp="1"/>
          </p:cNvSpPr>
          <p:nvPr>
            <p:ph type="title"/>
          </p:nvPr>
        </p:nvSpPr>
        <p:spPr>
          <a:xfrm>
            <a:off x="586740" y="479629"/>
            <a:ext cx="11018520" cy="553998"/>
          </a:xfrm>
        </p:spPr>
        <p:txBody>
          <a:bodyPr/>
          <a:lstStyle/>
          <a:p>
            <a:r>
              <a:rPr lang="en-US" dirty="0"/>
              <a:t>Azure API Management</a:t>
            </a:r>
          </a:p>
        </p:txBody>
      </p:sp>
      <p:sp>
        <p:nvSpPr>
          <p:cNvPr id="101" name="Browser_2" title="Icon of a browser window with a home symbol inside">
            <a:extLst>
              <a:ext uri="{FF2B5EF4-FFF2-40B4-BE49-F238E27FC236}">
                <a16:creationId xmlns:a16="http://schemas.microsoft.com/office/drawing/2014/main" id="{F88FB124-3153-724E-8857-C6DF0A330BD5}"/>
              </a:ext>
            </a:extLst>
          </p:cNvPr>
          <p:cNvSpPr>
            <a:spLocks noChangeAspect="1" noEditPoints="1"/>
          </p:cNvSpPr>
          <p:nvPr/>
        </p:nvSpPr>
        <p:spPr bwMode="auto">
          <a:xfrm>
            <a:off x="4073433" y="2440058"/>
            <a:ext cx="421763" cy="358570"/>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5875"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3C3C41"/>
              </a:solidFill>
              <a:effectLst/>
              <a:uLnTx/>
              <a:uFillTx/>
              <a:latin typeface="Segoe UI"/>
              <a:ea typeface="+mn-ea"/>
              <a:cs typeface="+mn-cs"/>
            </a:endParaRPr>
          </a:p>
        </p:txBody>
      </p:sp>
      <p:sp>
        <p:nvSpPr>
          <p:cNvPr id="5" name="Rectangle 4" descr="cloud-shaped graphic at the top right corner of these three graphics: &quot;developer portal&quot; &quot;API Management Plane&quot; and &quot;Gateway&quot;.">
            <a:extLst>
              <a:ext uri="{FF2B5EF4-FFF2-40B4-BE49-F238E27FC236}">
                <a16:creationId xmlns:a16="http://schemas.microsoft.com/office/drawing/2014/main" id="{E3427294-C88F-4BAC-9FF9-99E515B32F4E}"/>
              </a:ext>
            </a:extLst>
          </p:cNvPr>
          <p:cNvSpPr/>
          <p:nvPr/>
        </p:nvSpPr>
        <p:spPr bwMode="auto">
          <a:xfrm>
            <a:off x="7253229" y="1141368"/>
            <a:ext cx="388651" cy="3886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F0AF651B-F8F4-7947-AFE2-7298C316E00A}"/>
              </a:ext>
            </a:extLst>
          </p:cNvPr>
          <p:cNvGrpSpPr/>
          <p:nvPr/>
        </p:nvGrpSpPr>
        <p:grpSpPr>
          <a:xfrm>
            <a:off x="862693" y="2079663"/>
            <a:ext cx="2517790" cy="1055977"/>
            <a:chOff x="862693" y="2079663"/>
            <a:chExt cx="2517790" cy="1055977"/>
          </a:xfrm>
        </p:grpSpPr>
        <p:grpSp>
          <p:nvGrpSpPr>
            <p:cNvPr id="56" name="Group 55" descr="Icon of multiple people titled &quot;App Developers&quot; with this text placed vertically to the left: Discover, learn, try, access, get help&quot;">
              <a:extLst>
                <a:ext uri="{FF2B5EF4-FFF2-40B4-BE49-F238E27FC236}">
                  <a16:creationId xmlns:a16="http://schemas.microsoft.com/office/drawing/2014/main" id="{346A1CE0-87FF-0D4C-80D0-33FE1461892D}"/>
                </a:ext>
              </a:extLst>
            </p:cNvPr>
            <p:cNvGrpSpPr/>
            <p:nvPr/>
          </p:nvGrpSpPr>
          <p:grpSpPr>
            <a:xfrm>
              <a:off x="862693" y="2079663"/>
              <a:ext cx="1714361" cy="1055977"/>
              <a:chOff x="1423431" y="2076357"/>
              <a:chExt cx="1714361" cy="1055977"/>
            </a:xfrm>
          </p:grpSpPr>
          <p:grpSp>
            <p:nvGrpSpPr>
              <p:cNvPr id="51" name="Group 50">
                <a:extLst>
                  <a:ext uri="{FF2B5EF4-FFF2-40B4-BE49-F238E27FC236}">
                    <a16:creationId xmlns:a16="http://schemas.microsoft.com/office/drawing/2014/main" id="{7D855109-DB2A-4C4F-A107-CC8C3D08AE7C}"/>
                  </a:ext>
                </a:extLst>
              </p:cNvPr>
              <p:cNvGrpSpPr/>
              <p:nvPr/>
            </p:nvGrpSpPr>
            <p:grpSpPr>
              <a:xfrm>
                <a:off x="2397076" y="2228761"/>
                <a:ext cx="740716" cy="903573"/>
                <a:chOff x="8709670" y="3501597"/>
                <a:chExt cx="740716" cy="903573"/>
              </a:xfrm>
            </p:grpSpPr>
            <p:sp>
              <p:nvSpPr>
                <p:cNvPr id="52" name="people_12" title="Icon of three people">
                  <a:extLst>
                    <a:ext uri="{FF2B5EF4-FFF2-40B4-BE49-F238E27FC236}">
                      <a16:creationId xmlns:a16="http://schemas.microsoft.com/office/drawing/2014/main" id="{8B382E56-E061-D148-A0CA-1A584572E41C}"/>
                    </a:ext>
                  </a:extLst>
                </p:cNvPr>
                <p:cNvSpPr>
                  <a:spLocks noChangeAspect="1" noEditPoints="1"/>
                </p:cNvSpPr>
                <p:nvPr/>
              </p:nvSpPr>
              <p:spPr bwMode="auto">
                <a:xfrm>
                  <a:off x="8849669" y="3501597"/>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57BB9354-3D6A-4346-9ACA-4F64DAAD2D61}"/>
                    </a:ext>
                  </a:extLst>
                </p:cNvPr>
                <p:cNvSpPr txBox="1"/>
                <p:nvPr/>
              </p:nvSpPr>
              <p:spPr>
                <a:xfrm>
                  <a:off x="8709670" y="4035838"/>
                  <a:ext cx="740716"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App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developers</a:t>
                  </a: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grpSp>
          <p:cxnSp>
            <p:nvCxnSpPr>
              <p:cNvPr id="54" name="Straight Connector 53">
                <a:extLst>
                  <a:ext uri="{FF2B5EF4-FFF2-40B4-BE49-F238E27FC236}">
                    <a16:creationId xmlns:a16="http://schemas.microsoft.com/office/drawing/2014/main" id="{1D0584DC-BE1B-B144-B724-77F0BEF18F94}"/>
                  </a:ext>
                </a:extLst>
              </p:cNvPr>
              <p:cNvCxnSpPr/>
              <p:nvPr/>
            </p:nvCxnSpPr>
            <p:spPr>
              <a:xfrm>
                <a:off x="2121395" y="2076357"/>
                <a:ext cx="0" cy="100584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40C43A7-4F0F-C946-B0A0-E4507073B09E}"/>
                  </a:ext>
                </a:extLst>
              </p:cNvPr>
              <p:cNvSpPr txBox="1"/>
              <p:nvPr/>
            </p:nvSpPr>
            <p:spPr>
              <a:xfrm>
                <a:off x="1423431" y="2126094"/>
                <a:ext cx="522579" cy="846386"/>
              </a:xfrm>
              <a:prstGeom prst="rect">
                <a:avLst/>
              </a:prstGeom>
              <a:noFill/>
              <a:ln>
                <a:noFill/>
              </a:ln>
            </p:spPr>
            <p:txBody>
              <a:bodyPr wrap="none" lIns="0" tIns="0" rIns="0" bIns="0" rtlCol="0" anchor="ctr">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Discover</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Learn</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Try</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Onboard</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Get help</a:t>
                </a:r>
              </a:p>
            </p:txBody>
          </p:sp>
        </p:grpSp>
        <p:cxnSp>
          <p:nvCxnSpPr>
            <p:cNvPr id="95" name="Straight Connector 94" descr="line graphic connecting &quot;app developers&quot; graphic to &quot;developer portal&quot; graphic">
              <a:extLst>
                <a:ext uri="{FF2B5EF4-FFF2-40B4-BE49-F238E27FC236}">
                  <a16:creationId xmlns:a16="http://schemas.microsoft.com/office/drawing/2014/main" id="{04C6C85D-73AC-4E1C-8211-643C63666105}"/>
                </a:ext>
              </a:extLst>
            </p:cNvPr>
            <p:cNvCxnSpPr>
              <a:cxnSpLocks/>
            </p:cNvCxnSpPr>
            <p:nvPr/>
          </p:nvCxnSpPr>
          <p:spPr>
            <a:xfrm>
              <a:off x="2677812" y="2587958"/>
              <a:ext cx="702671"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3AEC2A3B-7237-E847-B462-B09F2179E7ED}"/>
              </a:ext>
            </a:extLst>
          </p:cNvPr>
          <p:cNvGrpSpPr/>
          <p:nvPr/>
        </p:nvGrpSpPr>
        <p:grpSpPr>
          <a:xfrm>
            <a:off x="6931462" y="1861060"/>
            <a:ext cx="4323409" cy="1540507"/>
            <a:chOff x="6931462" y="1861060"/>
            <a:chExt cx="4323409" cy="1540507"/>
          </a:xfrm>
        </p:grpSpPr>
        <p:pic>
          <p:nvPicPr>
            <p:cNvPr id="37" name="Picture 36" descr="icon-arrow pointing right">
              <a:extLst>
                <a:ext uri="{FF2B5EF4-FFF2-40B4-BE49-F238E27FC236}">
                  <a16:creationId xmlns:a16="http://schemas.microsoft.com/office/drawing/2014/main" id="{15FB9FEB-B28F-D74B-BBD6-BFE161234C93}"/>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65816" y="2272487"/>
              <a:ext cx="365760" cy="365760"/>
            </a:xfrm>
            <a:prstGeom prst="rect">
              <a:avLst/>
            </a:prstGeom>
          </p:spPr>
        </p:pic>
        <p:pic>
          <p:nvPicPr>
            <p:cNvPr id="38" name="Picture 37" descr="icon-cube">
              <a:extLst>
                <a:ext uri="{FF2B5EF4-FFF2-40B4-BE49-F238E27FC236}">
                  <a16:creationId xmlns:a16="http://schemas.microsoft.com/office/drawing/2014/main" id="{A16F6BC7-D77C-9B4B-8F44-9032136183C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77608" y="1861060"/>
              <a:ext cx="365760" cy="365760"/>
            </a:xfrm>
            <a:prstGeom prst="rect">
              <a:avLst/>
            </a:prstGeom>
          </p:spPr>
        </p:pic>
        <p:pic>
          <p:nvPicPr>
            <p:cNvPr id="39" name="Picture 38" descr="icon-triangle">
              <a:extLst>
                <a:ext uri="{FF2B5EF4-FFF2-40B4-BE49-F238E27FC236}">
                  <a16:creationId xmlns:a16="http://schemas.microsoft.com/office/drawing/2014/main" id="{D00473AB-CAC7-4441-BF20-85FBB3417AF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059607" y="2668063"/>
              <a:ext cx="365760" cy="293283"/>
            </a:xfrm>
            <a:prstGeom prst="rect">
              <a:avLst/>
            </a:prstGeom>
          </p:spPr>
        </p:pic>
        <p:grpSp>
          <p:nvGrpSpPr>
            <p:cNvPr id="50" name="Group 49" descr="Icon of multiple people with the words &quot;API providers&quot; and the following text listed vertically:&#10;abstract, version, secure and protect, monitor and measure, publish and monetize">
              <a:extLst>
                <a:ext uri="{FF2B5EF4-FFF2-40B4-BE49-F238E27FC236}">
                  <a16:creationId xmlns:a16="http://schemas.microsoft.com/office/drawing/2014/main" id="{A033DCCA-1629-2844-B1D3-DA41861D32E8}"/>
                </a:ext>
              </a:extLst>
            </p:cNvPr>
            <p:cNvGrpSpPr/>
            <p:nvPr/>
          </p:nvGrpSpPr>
          <p:grpSpPr>
            <a:xfrm>
              <a:off x="8783244" y="2085179"/>
              <a:ext cx="2471627" cy="1071977"/>
              <a:chOff x="9414024" y="2176739"/>
              <a:chExt cx="2471627" cy="1071977"/>
            </a:xfrm>
          </p:grpSpPr>
          <p:sp>
            <p:nvSpPr>
              <p:cNvPr id="41" name="TextBox 40">
                <a:extLst>
                  <a:ext uri="{FF2B5EF4-FFF2-40B4-BE49-F238E27FC236}">
                    <a16:creationId xmlns:a16="http://schemas.microsoft.com/office/drawing/2014/main" id="{FC5A0DAC-19F7-A448-B0E8-4264AE99909B}"/>
                  </a:ext>
                </a:extLst>
              </p:cNvPr>
              <p:cNvSpPr txBox="1"/>
              <p:nvPr/>
            </p:nvSpPr>
            <p:spPr>
              <a:xfrm>
                <a:off x="10598439" y="2250495"/>
                <a:ext cx="1287212" cy="846386"/>
              </a:xfrm>
              <a:prstGeom prst="rect">
                <a:avLst/>
              </a:prstGeom>
              <a:noFill/>
              <a:ln>
                <a:noFill/>
              </a:ln>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Abstract and decouple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Secure and protect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Revise and version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Monitor and measure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rPr>
                  <a:t>Publish and monetize</a:t>
                </a:r>
              </a:p>
            </p:txBody>
          </p:sp>
          <p:grpSp>
            <p:nvGrpSpPr>
              <p:cNvPr id="42" name="Group 41">
                <a:extLst>
                  <a:ext uri="{FF2B5EF4-FFF2-40B4-BE49-F238E27FC236}">
                    <a16:creationId xmlns:a16="http://schemas.microsoft.com/office/drawing/2014/main" id="{9420D24E-FE3A-4D4B-AEE7-96C6029D53B8}"/>
                  </a:ext>
                </a:extLst>
              </p:cNvPr>
              <p:cNvGrpSpPr/>
              <p:nvPr/>
            </p:nvGrpSpPr>
            <p:grpSpPr>
              <a:xfrm>
                <a:off x="9414024" y="2345143"/>
                <a:ext cx="632160" cy="903573"/>
                <a:chOff x="8763941" y="3599571"/>
                <a:chExt cx="632160" cy="903573"/>
              </a:xfrm>
            </p:grpSpPr>
            <p:sp>
              <p:nvSpPr>
                <p:cNvPr id="43" name="people_12" title="Icon of three people">
                  <a:extLst>
                    <a:ext uri="{FF2B5EF4-FFF2-40B4-BE49-F238E27FC236}">
                      <a16:creationId xmlns:a16="http://schemas.microsoft.com/office/drawing/2014/main" id="{B6A3E22A-89D6-F848-8178-A1560AECC72B}"/>
                    </a:ext>
                  </a:extLst>
                </p:cNvPr>
                <p:cNvSpPr>
                  <a:spLocks noChangeAspect="1" noEditPoints="1"/>
                </p:cNvSpPr>
                <p:nvPr/>
              </p:nvSpPr>
              <p:spPr bwMode="auto">
                <a:xfrm>
                  <a:off x="8849669" y="3599571"/>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TextBox 43">
                  <a:extLst>
                    <a:ext uri="{FF2B5EF4-FFF2-40B4-BE49-F238E27FC236}">
                      <a16:creationId xmlns:a16="http://schemas.microsoft.com/office/drawing/2014/main" id="{496F3F4C-1EF5-7B4C-8EA4-2D8B2DB4A354}"/>
                    </a:ext>
                  </a:extLst>
                </p:cNvPr>
                <p:cNvSpPr txBox="1"/>
                <p:nvPr/>
              </p:nvSpPr>
              <p:spPr>
                <a:xfrm>
                  <a:off x="8763941" y="4133812"/>
                  <a:ext cx="632160"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API</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providers</a:t>
                  </a: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grpSp>
          <p:cxnSp>
            <p:nvCxnSpPr>
              <p:cNvPr id="45" name="Straight Connector 44">
                <a:extLst>
                  <a:ext uri="{FF2B5EF4-FFF2-40B4-BE49-F238E27FC236}">
                    <a16:creationId xmlns:a16="http://schemas.microsoft.com/office/drawing/2014/main" id="{D03EEE01-AA6E-5E48-851A-BD0421A392A4}"/>
                  </a:ext>
                </a:extLst>
              </p:cNvPr>
              <p:cNvCxnSpPr/>
              <p:nvPr/>
            </p:nvCxnSpPr>
            <p:spPr>
              <a:xfrm>
                <a:off x="10374819" y="2176739"/>
                <a:ext cx="0" cy="1005840"/>
              </a:xfrm>
              <a:prstGeom prst="line">
                <a:avLst/>
              </a:prstGeom>
              <a:ln>
                <a:solidFill>
                  <a:schemeClr val="tx1">
                    <a:lumMod val="25000"/>
                    <a:lumOff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7" name="Straight Connector 46">
              <a:extLst>
                <a:ext uri="{FF2B5EF4-FFF2-40B4-BE49-F238E27FC236}">
                  <a16:creationId xmlns:a16="http://schemas.microsoft.com/office/drawing/2014/main" id="{AC378683-A89E-ED47-BC06-01A9C535B214}"/>
                </a:ext>
                <a:ext uri="{C183D7F6-B498-43B3-948B-1728B52AA6E4}">
                  <adec:decorative xmlns:adec="http://schemas.microsoft.com/office/drawing/2017/decorative" val="1"/>
                </a:ext>
              </a:extLst>
            </p:cNvPr>
            <p:cNvCxnSpPr>
              <a:cxnSpLocks/>
            </p:cNvCxnSpPr>
            <p:nvPr/>
          </p:nvCxnSpPr>
          <p:spPr>
            <a:xfrm>
              <a:off x="6931462" y="2047470"/>
              <a:ext cx="109728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B6374ED-2B53-EF44-84BE-3FD78106E0F9}"/>
                </a:ext>
                <a:ext uri="{C183D7F6-B498-43B3-948B-1728B52AA6E4}">
                  <adec:decorative xmlns:adec="http://schemas.microsoft.com/office/drawing/2017/decorative" val="1"/>
                </a:ext>
              </a:extLst>
            </p:cNvPr>
            <p:cNvCxnSpPr>
              <a:cxnSpLocks/>
            </p:cNvCxnSpPr>
            <p:nvPr/>
          </p:nvCxnSpPr>
          <p:spPr>
            <a:xfrm>
              <a:off x="7125278" y="2466186"/>
              <a:ext cx="86868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A83F4FD-42EC-DB47-B2F6-E550F1A6D6CA}"/>
                </a:ext>
                <a:ext uri="{C183D7F6-B498-43B3-948B-1728B52AA6E4}">
                  <adec:decorative xmlns:adec="http://schemas.microsoft.com/office/drawing/2017/decorative" val="1"/>
                </a:ext>
              </a:extLst>
            </p:cNvPr>
            <p:cNvCxnSpPr>
              <a:cxnSpLocks/>
            </p:cNvCxnSpPr>
            <p:nvPr/>
          </p:nvCxnSpPr>
          <p:spPr>
            <a:xfrm>
              <a:off x="6949402" y="3202168"/>
              <a:ext cx="1039311"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55D9EE7-09FD-0049-93EE-7BE9597BB224}"/>
                </a:ext>
                <a:ext uri="{C183D7F6-B498-43B3-948B-1728B52AA6E4}">
                  <adec:decorative xmlns:adec="http://schemas.microsoft.com/office/drawing/2017/decorative" val="1"/>
                </a:ext>
              </a:extLst>
            </p:cNvPr>
            <p:cNvCxnSpPr>
              <a:cxnSpLocks/>
            </p:cNvCxnSpPr>
            <p:nvPr/>
          </p:nvCxnSpPr>
          <p:spPr>
            <a:xfrm>
              <a:off x="7112292" y="2858630"/>
              <a:ext cx="876421"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C7C84B04-4693-A54D-BC8A-043876F6B6AC}"/>
                </a:ext>
                <a:ext uri="{C183D7F6-B498-43B3-948B-1728B52AA6E4}">
                  <adec:decorative xmlns:adec="http://schemas.microsoft.com/office/drawing/2017/decorative" val="1"/>
                </a:ext>
              </a:extLst>
            </p:cNvPr>
            <p:cNvGrpSpPr>
              <a:grpSpLocks noChangeAspect="1"/>
            </p:cNvGrpSpPr>
            <p:nvPr/>
          </p:nvGrpSpPr>
          <p:grpSpPr>
            <a:xfrm>
              <a:off x="8054110" y="3035807"/>
              <a:ext cx="360500" cy="365760"/>
              <a:chOff x="6731238" y="2575560"/>
              <a:chExt cx="1337758" cy="1337756"/>
            </a:xfrm>
          </p:grpSpPr>
          <p:sp>
            <p:nvSpPr>
              <p:cNvPr id="76" name="Oval 58">
                <a:extLst>
                  <a:ext uri="{FF2B5EF4-FFF2-40B4-BE49-F238E27FC236}">
                    <a16:creationId xmlns:a16="http://schemas.microsoft.com/office/drawing/2014/main" id="{7EC74A8E-CC03-2142-8581-3881E9A81E90}"/>
                  </a:ext>
                </a:extLst>
              </p:cNvPr>
              <p:cNvSpPr/>
              <p:nvPr/>
            </p:nvSpPr>
            <p:spPr bwMode="auto">
              <a:xfrm>
                <a:off x="6731238" y="2575560"/>
                <a:ext cx="1337758" cy="1337756"/>
              </a:xfrm>
              <a:prstGeom prst="ellipse">
                <a:avLst/>
              </a:prstGeom>
              <a:solidFill>
                <a:srgbClr val="0067B8"/>
              </a:solidFill>
              <a:ln w="9525" cap="flat" cmpd="sng" algn="ctr">
                <a:noFill/>
                <a:prstDash val="solid"/>
              </a:ln>
              <a:effectLst>
                <a:outerShdw blurRad="63500" dist="38100" dir="2700000" algn="tl" rotWithShape="0">
                  <a:prstClr val="black">
                    <a:alpha val="20000"/>
                  </a:prstClr>
                </a:outerShdw>
              </a:effectLst>
            </p:spPr>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7" name="Freeform 21">
                <a:extLst>
                  <a:ext uri="{FF2B5EF4-FFF2-40B4-BE49-F238E27FC236}">
                    <a16:creationId xmlns:a16="http://schemas.microsoft.com/office/drawing/2014/main" id="{6872B727-2F07-D949-89D8-F5A8F5B2EDCD}"/>
                  </a:ext>
                </a:extLst>
              </p:cNvPr>
              <p:cNvSpPr>
                <a:spLocks noChangeAspect="1" noEditPoints="1"/>
              </p:cNvSpPr>
              <p:nvPr/>
            </p:nvSpPr>
            <p:spPr bwMode="auto">
              <a:xfrm>
                <a:off x="7106891" y="2956402"/>
                <a:ext cx="586452" cy="576072"/>
              </a:xfrm>
              <a:custGeom>
                <a:avLst/>
                <a:gdLst>
                  <a:gd name="T0" fmla="*/ 71 w 1130"/>
                  <a:gd name="T1" fmla="*/ 628 h 1110"/>
                  <a:gd name="T2" fmla="*/ 132 w 1130"/>
                  <a:gd name="T3" fmla="*/ 659 h 1110"/>
                  <a:gd name="T4" fmla="*/ 293 w 1130"/>
                  <a:gd name="T5" fmla="*/ 536 h 1110"/>
                  <a:gd name="T6" fmla="*/ 542 w 1130"/>
                  <a:gd name="T7" fmla="*/ 785 h 1110"/>
                  <a:gd name="T8" fmla="*/ 699 w 1130"/>
                  <a:gd name="T9" fmla="*/ 721 h 1110"/>
                  <a:gd name="T10" fmla="*/ 699 w 1130"/>
                  <a:gd name="T11" fmla="*/ 219 h 1110"/>
                  <a:gd name="T12" fmla="*/ 542 w 1130"/>
                  <a:gd name="T13" fmla="*/ 156 h 1110"/>
                  <a:gd name="T14" fmla="*/ 293 w 1130"/>
                  <a:gd name="T15" fmla="*/ 405 h 1110"/>
                  <a:gd name="T16" fmla="*/ 132 w 1130"/>
                  <a:gd name="T17" fmla="*/ 281 h 1110"/>
                  <a:gd name="T18" fmla="*/ 71 w 1130"/>
                  <a:gd name="T19" fmla="*/ 313 h 1110"/>
                  <a:gd name="T20" fmla="*/ 132 w 1130"/>
                  <a:gd name="T21" fmla="*/ 377 h 1110"/>
                  <a:gd name="T22" fmla="*/ 228 w 1130"/>
                  <a:gd name="T23" fmla="*/ 470 h 1110"/>
                  <a:gd name="T24" fmla="*/ 132 w 1130"/>
                  <a:gd name="T25" fmla="*/ 564 h 1110"/>
                  <a:gd name="T26" fmla="*/ 71 w 1130"/>
                  <a:gd name="T27" fmla="*/ 628 h 1110"/>
                  <a:gd name="T28" fmla="*/ 376 w 1130"/>
                  <a:gd name="T29" fmla="*/ 470 h 1110"/>
                  <a:gd name="T30" fmla="*/ 542 w 1130"/>
                  <a:gd name="T31" fmla="*/ 341 h 1110"/>
                  <a:gd name="T32" fmla="*/ 542 w 1130"/>
                  <a:gd name="T33" fmla="*/ 599 h 1110"/>
                  <a:gd name="T34" fmla="*/ 376 w 1130"/>
                  <a:gd name="T35" fmla="*/ 470 h 1110"/>
                  <a:gd name="T36" fmla="*/ 841 w 1130"/>
                  <a:gd name="T37" fmla="*/ 0 h 1110"/>
                  <a:gd name="T38" fmla="*/ 1130 w 1130"/>
                  <a:gd name="T39" fmla="*/ 113 h 1110"/>
                  <a:gd name="T40" fmla="*/ 1130 w 1130"/>
                  <a:gd name="T41" fmla="*/ 983 h 1110"/>
                  <a:gd name="T42" fmla="*/ 841 w 1130"/>
                  <a:gd name="T43" fmla="*/ 1110 h 1110"/>
                  <a:gd name="T44" fmla="*/ 0 w 1130"/>
                  <a:gd name="T45" fmla="*/ 856 h 1110"/>
                  <a:gd name="T46" fmla="*/ 0 w 1130"/>
                  <a:gd name="T47" fmla="*/ 827 h 1110"/>
                  <a:gd name="T48" fmla="*/ 835 w 1130"/>
                  <a:gd name="T49" fmla="*/ 894 h 1110"/>
                  <a:gd name="T50" fmla="*/ 844 w 1130"/>
                  <a:gd name="T51" fmla="*/ 894 h 1110"/>
                  <a:gd name="T52" fmla="*/ 841 w 1130"/>
                  <a:gd name="T5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30" h="1110">
                    <a:moveTo>
                      <a:pt x="71" y="628"/>
                    </a:moveTo>
                    <a:lnTo>
                      <a:pt x="132" y="659"/>
                    </a:lnTo>
                    <a:lnTo>
                      <a:pt x="293" y="536"/>
                    </a:lnTo>
                    <a:lnTo>
                      <a:pt x="542" y="785"/>
                    </a:lnTo>
                    <a:lnTo>
                      <a:pt x="699" y="721"/>
                    </a:lnTo>
                    <a:lnTo>
                      <a:pt x="699" y="219"/>
                    </a:lnTo>
                    <a:lnTo>
                      <a:pt x="542" y="156"/>
                    </a:lnTo>
                    <a:lnTo>
                      <a:pt x="293" y="405"/>
                    </a:lnTo>
                    <a:lnTo>
                      <a:pt x="132" y="281"/>
                    </a:lnTo>
                    <a:lnTo>
                      <a:pt x="71" y="313"/>
                    </a:lnTo>
                    <a:lnTo>
                      <a:pt x="132" y="377"/>
                    </a:lnTo>
                    <a:lnTo>
                      <a:pt x="228" y="470"/>
                    </a:lnTo>
                    <a:lnTo>
                      <a:pt x="132" y="564"/>
                    </a:lnTo>
                    <a:lnTo>
                      <a:pt x="71" y="628"/>
                    </a:lnTo>
                    <a:close/>
                    <a:moveTo>
                      <a:pt x="376" y="470"/>
                    </a:moveTo>
                    <a:lnTo>
                      <a:pt x="542" y="341"/>
                    </a:lnTo>
                    <a:lnTo>
                      <a:pt x="542" y="599"/>
                    </a:lnTo>
                    <a:lnTo>
                      <a:pt x="376" y="470"/>
                    </a:lnTo>
                    <a:close/>
                    <a:moveTo>
                      <a:pt x="841" y="0"/>
                    </a:moveTo>
                    <a:lnTo>
                      <a:pt x="1130" y="113"/>
                    </a:lnTo>
                    <a:lnTo>
                      <a:pt x="1130" y="983"/>
                    </a:lnTo>
                    <a:lnTo>
                      <a:pt x="841" y="1110"/>
                    </a:lnTo>
                    <a:lnTo>
                      <a:pt x="0" y="856"/>
                    </a:lnTo>
                    <a:lnTo>
                      <a:pt x="0" y="827"/>
                    </a:lnTo>
                    <a:lnTo>
                      <a:pt x="835" y="894"/>
                    </a:lnTo>
                    <a:lnTo>
                      <a:pt x="844" y="894"/>
                    </a:lnTo>
                    <a:lnTo>
                      <a:pt x="841" y="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27" name="Group 26">
            <a:extLst>
              <a:ext uri="{FF2B5EF4-FFF2-40B4-BE49-F238E27FC236}">
                <a16:creationId xmlns:a16="http://schemas.microsoft.com/office/drawing/2014/main" id="{1E3BD87C-B915-BA4C-BA50-03F17D8B6E21}"/>
              </a:ext>
            </a:extLst>
          </p:cNvPr>
          <p:cNvGrpSpPr/>
          <p:nvPr/>
        </p:nvGrpSpPr>
        <p:grpSpPr>
          <a:xfrm>
            <a:off x="3126154" y="6009754"/>
            <a:ext cx="4491234" cy="391046"/>
            <a:chOff x="3126154" y="6009754"/>
            <a:chExt cx="4491234" cy="391046"/>
          </a:xfrm>
        </p:grpSpPr>
        <p:pic>
          <p:nvPicPr>
            <p:cNvPr id="58" name="Graphic 57">
              <a:extLst>
                <a:ext uri="{FF2B5EF4-FFF2-40B4-BE49-F238E27FC236}">
                  <a16:creationId xmlns:a16="http://schemas.microsoft.com/office/drawing/2014/main" id="{B4D60792-EBA8-AE4F-9AA1-130E95C66F85}"/>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38679" y="6012045"/>
              <a:ext cx="365760" cy="365760"/>
            </a:xfrm>
            <a:prstGeom prst="rect">
              <a:avLst/>
            </a:prstGeom>
          </p:spPr>
        </p:pic>
        <p:pic>
          <p:nvPicPr>
            <p:cNvPr id="59" name="Graphic 58" descr="timer graphic">
              <a:extLst>
                <a:ext uri="{FF2B5EF4-FFF2-40B4-BE49-F238E27FC236}">
                  <a16:creationId xmlns:a16="http://schemas.microsoft.com/office/drawing/2014/main" id="{D26754A6-B454-9F4E-85AB-28B32D8087E9}"/>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23016" y="6035040"/>
              <a:ext cx="365760" cy="365760"/>
            </a:xfrm>
            <a:prstGeom prst="rect">
              <a:avLst/>
            </a:prstGeom>
          </p:spPr>
        </p:pic>
        <p:pic>
          <p:nvPicPr>
            <p:cNvPr id="60" name="Graphic 59">
              <a:extLst>
                <a:ext uri="{FF2B5EF4-FFF2-40B4-BE49-F238E27FC236}">
                  <a16:creationId xmlns:a16="http://schemas.microsoft.com/office/drawing/2014/main" id="{07ED566C-E7DD-214D-A458-B3A13D3A3F55}"/>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71180" y="6105918"/>
              <a:ext cx="509177" cy="274320"/>
            </a:xfrm>
            <a:prstGeom prst="rect">
              <a:avLst/>
            </a:prstGeom>
          </p:spPr>
        </p:pic>
        <p:pic>
          <p:nvPicPr>
            <p:cNvPr id="65" name="Graphic 64" descr="microchip graphic&#10;">
              <a:extLst>
                <a:ext uri="{FF2B5EF4-FFF2-40B4-BE49-F238E27FC236}">
                  <a16:creationId xmlns:a16="http://schemas.microsoft.com/office/drawing/2014/main" id="{04E7E2B3-2F7D-594F-8102-5EF1CDE65D4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62759" y="6009754"/>
              <a:ext cx="354629" cy="365760"/>
            </a:xfrm>
            <a:prstGeom prst="rect">
              <a:avLst/>
            </a:prstGeom>
          </p:spPr>
        </p:pic>
        <p:pic>
          <p:nvPicPr>
            <p:cNvPr id="66" name="Graphic 65" descr="graphic of world with three arrows pointing in different directions">
              <a:extLst>
                <a:ext uri="{FF2B5EF4-FFF2-40B4-BE49-F238E27FC236}">
                  <a16:creationId xmlns:a16="http://schemas.microsoft.com/office/drawing/2014/main" id="{14D2F465-F448-F343-BC3F-1C6D7DA4A80A}"/>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47098" y="6035040"/>
              <a:ext cx="365760" cy="365760"/>
            </a:xfrm>
            <a:prstGeom prst="rect">
              <a:avLst/>
            </a:prstGeom>
          </p:spPr>
        </p:pic>
        <p:pic>
          <p:nvPicPr>
            <p:cNvPr id="57" name="Graphic 56" descr="light-bulb graphic">
              <a:extLst>
                <a:ext uri="{FF2B5EF4-FFF2-40B4-BE49-F238E27FC236}">
                  <a16:creationId xmlns:a16="http://schemas.microsoft.com/office/drawing/2014/main" id="{6BD90627-2E40-FB44-99A3-D3CBDC0687DD}"/>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26154" y="6012045"/>
              <a:ext cx="238540" cy="365760"/>
            </a:xfrm>
            <a:prstGeom prst="rect">
              <a:avLst/>
            </a:prstGeom>
          </p:spPr>
        </p:pic>
      </p:grpSp>
      <p:grpSp>
        <p:nvGrpSpPr>
          <p:cNvPr id="18" name="Group 17">
            <a:extLst>
              <a:ext uri="{FF2B5EF4-FFF2-40B4-BE49-F238E27FC236}">
                <a16:creationId xmlns:a16="http://schemas.microsoft.com/office/drawing/2014/main" id="{65CA7CC1-410B-1A4C-B596-A2B627CF48FE}"/>
              </a:ext>
            </a:extLst>
          </p:cNvPr>
          <p:cNvGrpSpPr/>
          <p:nvPr/>
        </p:nvGrpSpPr>
        <p:grpSpPr>
          <a:xfrm>
            <a:off x="586423" y="4033723"/>
            <a:ext cx="548640" cy="1233523"/>
            <a:chOff x="586423" y="4033723"/>
            <a:chExt cx="548640" cy="1233523"/>
          </a:xfrm>
        </p:grpSpPr>
        <p:grpSp>
          <p:nvGrpSpPr>
            <p:cNvPr id="17" name="Group 16">
              <a:extLst>
                <a:ext uri="{FF2B5EF4-FFF2-40B4-BE49-F238E27FC236}">
                  <a16:creationId xmlns:a16="http://schemas.microsoft.com/office/drawing/2014/main" id="{E22BAF56-5D4A-F146-9104-AD70F8B61A3A}"/>
                </a:ext>
              </a:extLst>
            </p:cNvPr>
            <p:cNvGrpSpPr/>
            <p:nvPr/>
          </p:nvGrpSpPr>
          <p:grpSpPr>
            <a:xfrm>
              <a:off x="586423" y="4033723"/>
              <a:ext cx="548640" cy="548640"/>
              <a:chOff x="2002301" y="6103885"/>
              <a:chExt cx="548640" cy="548640"/>
            </a:xfrm>
          </p:grpSpPr>
          <p:sp>
            <p:nvSpPr>
              <p:cNvPr id="94" name="Oval 93">
                <a:extLst>
                  <a:ext uri="{FF2B5EF4-FFF2-40B4-BE49-F238E27FC236}">
                    <a16:creationId xmlns:a16="http://schemas.microsoft.com/office/drawing/2014/main" id="{0024851C-804E-1144-BA30-C6F5975505A5}"/>
                  </a:ext>
                </a:extLst>
              </p:cNvPr>
              <p:cNvSpPr>
                <a:spLocks noChangeAspect="1"/>
              </p:cNvSpPr>
              <p:nvPr/>
            </p:nvSpPr>
            <p:spPr bwMode="auto">
              <a:xfrm>
                <a:off x="2002301" y="6103885"/>
                <a:ext cx="548640" cy="548640"/>
              </a:xfrm>
              <a:prstGeom prst="ellipse">
                <a:avLst/>
              </a:prstGeom>
              <a:solidFill>
                <a:srgbClr val="5C005C"/>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6" name="Group 4">
                <a:extLst>
                  <a:ext uri="{FF2B5EF4-FFF2-40B4-BE49-F238E27FC236}">
                    <a16:creationId xmlns:a16="http://schemas.microsoft.com/office/drawing/2014/main" id="{25BA610D-DB90-2648-AC00-3C1A5C24BE03}"/>
                  </a:ext>
                </a:extLst>
              </p:cNvPr>
              <p:cNvGrpSpPr>
                <a:grpSpLocks noChangeAspect="1"/>
              </p:cNvGrpSpPr>
              <p:nvPr/>
            </p:nvGrpSpPr>
            <p:grpSpPr bwMode="auto">
              <a:xfrm>
                <a:off x="2128089" y="6272055"/>
                <a:ext cx="297064" cy="228600"/>
                <a:chOff x="2880" y="2176"/>
                <a:chExt cx="256" cy="197"/>
              </a:xfrm>
              <a:solidFill>
                <a:srgbClr val="D2D2D2"/>
              </a:solidFill>
            </p:grpSpPr>
            <p:sp>
              <p:nvSpPr>
                <p:cNvPr id="97" name="Freeform 5">
                  <a:extLst>
                    <a:ext uri="{FF2B5EF4-FFF2-40B4-BE49-F238E27FC236}">
                      <a16:creationId xmlns:a16="http://schemas.microsoft.com/office/drawing/2014/main" id="{15DAA696-429E-184A-A707-E065636917C4}"/>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8" name="Freeform 6">
                  <a:extLst>
                    <a:ext uri="{FF2B5EF4-FFF2-40B4-BE49-F238E27FC236}">
                      <a16:creationId xmlns:a16="http://schemas.microsoft.com/office/drawing/2014/main" id="{902B3314-A9D7-AF47-B008-CD902B3BEE17}"/>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9" name="Freeform 7">
                  <a:extLst>
                    <a:ext uri="{FF2B5EF4-FFF2-40B4-BE49-F238E27FC236}">
                      <a16:creationId xmlns:a16="http://schemas.microsoft.com/office/drawing/2014/main" id="{3C7D0AA7-85B7-8744-863E-A5D131CE6FCB}"/>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0" name="Freeform 8">
                  <a:extLst>
                    <a:ext uri="{FF2B5EF4-FFF2-40B4-BE49-F238E27FC236}">
                      <a16:creationId xmlns:a16="http://schemas.microsoft.com/office/drawing/2014/main" id="{C1E7A1B6-539F-4C4C-998F-78574D754AE5}"/>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04" name="Freeform 9">
                  <a:extLst>
                    <a:ext uri="{FF2B5EF4-FFF2-40B4-BE49-F238E27FC236}">
                      <a16:creationId xmlns:a16="http://schemas.microsoft.com/office/drawing/2014/main" id="{5627A901-7847-8040-94F2-F7A9A1C506AF}"/>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19" name="Group 18">
              <a:extLst>
                <a:ext uri="{FF2B5EF4-FFF2-40B4-BE49-F238E27FC236}">
                  <a16:creationId xmlns:a16="http://schemas.microsoft.com/office/drawing/2014/main" id="{830C65BF-3AA7-1A47-ABAD-BD6CAEE7755A}"/>
                </a:ext>
              </a:extLst>
            </p:cNvPr>
            <p:cNvGrpSpPr/>
            <p:nvPr/>
          </p:nvGrpSpPr>
          <p:grpSpPr>
            <a:xfrm>
              <a:off x="586423" y="4718606"/>
              <a:ext cx="548640" cy="548640"/>
              <a:chOff x="2062581" y="6105918"/>
              <a:chExt cx="548640" cy="548640"/>
            </a:xfrm>
          </p:grpSpPr>
          <p:sp>
            <p:nvSpPr>
              <p:cNvPr id="89" name="Oval 88">
                <a:extLst>
                  <a:ext uri="{FF2B5EF4-FFF2-40B4-BE49-F238E27FC236}">
                    <a16:creationId xmlns:a16="http://schemas.microsoft.com/office/drawing/2014/main" id="{F8766711-70ED-2444-A993-8610275F2A51}"/>
                  </a:ext>
                </a:extLst>
              </p:cNvPr>
              <p:cNvSpPr>
                <a:spLocks noChangeAspect="1"/>
              </p:cNvSpPr>
              <p:nvPr/>
            </p:nvSpPr>
            <p:spPr bwMode="auto">
              <a:xfrm>
                <a:off x="2062581" y="6105918"/>
                <a:ext cx="548640" cy="548640"/>
              </a:xfrm>
              <a:prstGeom prst="ellipse">
                <a:avLst/>
              </a:prstGeom>
              <a:solidFill>
                <a:srgbClr val="287EFF"/>
              </a:solidFill>
              <a:ln>
                <a:noFill/>
              </a:ln>
              <a:effectLst>
                <a:outerShdw blurRad="635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49" tIns="131640" rIns="164549" bIns="131640" numCol="1" spcCol="0" rtlCol="0" fromWordArt="0" anchor="ctr" anchorCtr="0" forceAA="0" compatLnSpc="1">
                <a:prstTxWarp prst="textNoShape">
                  <a:avLst/>
                </a:prstTxWarp>
                <a:noAutofit/>
              </a:bodyPr>
              <a:lstStyle/>
              <a:p>
                <a:pPr marL="0" marR="0" lvl="0" indent="0" algn="l" defTabSz="838973"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1" name="Group 90">
                <a:extLst>
                  <a:ext uri="{FF2B5EF4-FFF2-40B4-BE49-F238E27FC236}">
                    <a16:creationId xmlns:a16="http://schemas.microsoft.com/office/drawing/2014/main" id="{B2A32109-1C9D-2A48-B107-CE6E641B98B6}"/>
                  </a:ext>
                </a:extLst>
              </p:cNvPr>
              <p:cNvGrpSpPr>
                <a:grpSpLocks noChangeAspect="1"/>
              </p:cNvGrpSpPr>
              <p:nvPr/>
            </p:nvGrpSpPr>
            <p:grpSpPr>
              <a:xfrm>
                <a:off x="2197600" y="6286500"/>
                <a:ext cx="299653" cy="228600"/>
                <a:chOff x="-1146792" y="678443"/>
                <a:chExt cx="1013392" cy="773113"/>
              </a:xfrm>
              <a:solidFill>
                <a:srgbClr val="D2D2D2"/>
              </a:solidFill>
            </p:grpSpPr>
            <p:sp>
              <p:nvSpPr>
                <p:cNvPr id="92" name="Freeform 5">
                  <a:extLst>
                    <a:ext uri="{FF2B5EF4-FFF2-40B4-BE49-F238E27FC236}">
                      <a16:creationId xmlns:a16="http://schemas.microsoft.com/office/drawing/2014/main" id="{DEA3661D-C953-C449-B091-082533F60FB1}"/>
                    </a:ext>
                  </a:extLst>
                </p:cNvPr>
                <p:cNvSpPr>
                  <a:spLocks noChangeAspect="1"/>
                </p:cNvSpPr>
                <p:nvPr/>
              </p:nvSpPr>
              <p:spPr bwMode="auto">
                <a:xfrm>
                  <a:off x="-1146792" y="678443"/>
                  <a:ext cx="1013392" cy="667162"/>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6">
                  <a:extLst>
                    <a:ext uri="{FF2B5EF4-FFF2-40B4-BE49-F238E27FC236}">
                      <a16:creationId xmlns:a16="http://schemas.microsoft.com/office/drawing/2014/main" id="{8875979F-B080-FA4E-9F21-550C2AA36DA1}"/>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727" rtl="0" eaLnBrk="1" fontAlgn="auto" latinLnBrk="0" hangingPunct="1">
                    <a:lnSpc>
                      <a:spcPct val="100000"/>
                    </a:lnSpc>
                    <a:spcBef>
                      <a:spcPts val="0"/>
                    </a:spcBef>
                    <a:spcAft>
                      <a:spcPts val="0"/>
                    </a:spcAft>
                    <a:buClrTx/>
                    <a:buSzTx/>
                    <a:buFontTx/>
                    <a:buNone/>
                    <a:tabLst/>
                    <a:defRPr/>
                  </a:pPr>
                  <a:endParaRPr kumimoji="0" lang="en-US" sz="1922" b="0" i="0" u="none" strike="noStrike" kern="1200" cap="none" spc="0" normalizeH="0" baseline="0" noProof="0">
                    <a:ln>
                      <a:noFill/>
                    </a:ln>
                    <a:solidFill>
                      <a:srgbClr val="505050"/>
                    </a:solidFill>
                    <a:effectLst/>
                    <a:uLnTx/>
                    <a:uFillTx/>
                    <a:latin typeface="Segoe UI"/>
                    <a:ea typeface="+mn-ea"/>
                    <a:cs typeface="+mn-cs"/>
                  </a:endParaRPr>
                </a:p>
              </p:txBody>
            </p:sp>
          </p:grpSp>
        </p:grpSp>
      </p:grpSp>
      <p:sp>
        <p:nvSpPr>
          <p:cNvPr id="7" name="TextBox 6">
            <a:extLst>
              <a:ext uri="{FF2B5EF4-FFF2-40B4-BE49-F238E27FC236}">
                <a16:creationId xmlns:a16="http://schemas.microsoft.com/office/drawing/2014/main" id="{9CCEC20B-5B8E-D442-AFF2-2C533E62E3B7}"/>
              </a:ext>
            </a:extLst>
          </p:cNvPr>
          <p:cNvSpPr txBox="1"/>
          <p:nvPr/>
        </p:nvSpPr>
        <p:spPr>
          <a:xfrm flipH="1">
            <a:off x="5431903" y="3784728"/>
            <a:ext cx="1645920" cy="438912"/>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Segoe UI Semibold"/>
                <a:ea typeface="+mn-ea"/>
                <a:cs typeface="+mn-cs"/>
              </a:rPr>
              <a:t>Gateway</a:t>
            </a:r>
          </a:p>
        </p:txBody>
      </p:sp>
      <p:sp>
        <p:nvSpPr>
          <p:cNvPr id="8" name="TextBox 7">
            <a:extLst>
              <a:ext uri="{FF2B5EF4-FFF2-40B4-BE49-F238E27FC236}">
                <a16:creationId xmlns:a16="http://schemas.microsoft.com/office/drawing/2014/main" id="{26C13FE2-8599-A648-8F06-BBA219DF0A50}"/>
              </a:ext>
            </a:extLst>
          </p:cNvPr>
          <p:cNvSpPr txBox="1"/>
          <p:nvPr/>
        </p:nvSpPr>
        <p:spPr>
          <a:xfrm flipH="1">
            <a:off x="3468619" y="1821499"/>
            <a:ext cx="1645920" cy="440890"/>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0070C0"/>
                </a:solidFill>
                <a:effectLst/>
                <a:uLnTx/>
                <a:uFillTx/>
                <a:latin typeface="Segoe UI Semibold"/>
                <a:ea typeface="+mn-ea"/>
                <a:cs typeface="+mn-cs"/>
              </a:rPr>
              <a:t>Developer portal</a:t>
            </a:r>
          </a:p>
        </p:txBody>
      </p:sp>
      <p:grpSp>
        <p:nvGrpSpPr>
          <p:cNvPr id="20" name="Group 19">
            <a:extLst>
              <a:ext uri="{FF2B5EF4-FFF2-40B4-BE49-F238E27FC236}">
                <a16:creationId xmlns:a16="http://schemas.microsoft.com/office/drawing/2014/main" id="{3CF0CEBB-C313-E042-8F6C-596CAA46A7BF}"/>
              </a:ext>
            </a:extLst>
          </p:cNvPr>
          <p:cNvGrpSpPr/>
          <p:nvPr/>
        </p:nvGrpSpPr>
        <p:grpSpPr>
          <a:xfrm>
            <a:off x="9470185" y="3351682"/>
            <a:ext cx="613338" cy="2704819"/>
            <a:chOff x="9477312" y="3556160"/>
            <a:chExt cx="613338" cy="2704819"/>
          </a:xfrm>
        </p:grpSpPr>
        <p:pic>
          <p:nvPicPr>
            <p:cNvPr id="67" name="Graphic 66" descr="cloud graphic over Microsoft logo">
              <a:extLst>
                <a:ext uri="{FF2B5EF4-FFF2-40B4-BE49-F238E27FC236}">
                  <a16:creationId xmlns:a16="http://schemas.microsoft.com/office/drawing/2014/main" id="{046F9535-5EAA-6948-A390-5B137F3745D3}"/>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560444" y="3556160"/>
              <a:ext cx="366467" cy="365760"/>
            </a:xfrm>
            <a:prstGeom prst="rect">
              <a:avLst/>
            </a:prstGeom>
          </p:spPr>
        </p:pic>
        <p:pic>
          <p:nvPicPr>
            <p:cNvPr id="68" name="Graphic 67">
              <a:extLst>
                <a:ext uri="{FF2B5EF4-FFF2-40B4-BE49-F238E27FC236}">
                  <a16:creationId xmlns:a16="http://schemas.microsoft.com/office/drawing/2014/main" id="{DF9D4A38-ADE2-D94F-81F8-FB62DE0831F7}"/>
                </a:ext>
                <a:ext uri="{C183D7F6-B498-43B3-948B-1728B52AA6E4}">
                  <adec:decorative xmlns:adec="http://schemas.microsoft.com/office/drawing/2017/decorative" val="1"/>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502146" y="4028270"/>
              <a:ext cx="495397" cy="365760"/>
            </a:xfrm>
            <a:prstGeom prst="rect">
              <a:avLst/>
            </a:prstGeom>
          </p:spPr>
        </p:pic>
        <p:pic>
          <p:nvPicPr>
            <p:cNvPr id="69" name="Graphic 68" descr="lightning bolt graphic">
              <a:extLst>
                <a:ext uri="{FF2B5EF4-FFF2-40B4-BE49-F238E27FC236}">
                  <a16:creationId xmlns:a16="http://schemas.microsoft.com/office/drawing/2014/main" id="{484B7536-8FED-7A40-B105-1BF79C640C43}"/>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537171" y="4464158"/>
              <a:ext cx="396758" cy="365760"/>
            </a:xfrm>
            <a:prstGeom prst="rect">
              <a:avLst/>
            </a:prstGeom>
          </p:spPr>
        </p:pic>
        <p:pic>
          <p:nvPicPr>
            <p:cNvPr id="71" name="Graphic 70" descr="star shaped flow chart graphic">
              <a:extLst>
                <a:ext uri="{FF2B5EF4-FFF2-40B4-BE49-F238E27FC236}">
                  <a16:creationId xmlns:a16="http://schemas.microsoft.com/office/drawing/2014/main" id="{09EFD723-135F-FE43-9C08-15E71066640B}"/>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578993" y="5333691"/>
              <a:ext cx="365760" cy="365760"/>
            </a:xfrm>
            <a:prstGeom prst="rect">
              <a:avLst/>
            </a:prstGeom>
          </p:spPr>
        </p:pic>
        <p:pic>
          <p:nvPicPr>
            <p:cNvPr id="72" name="Graphic 71" descr="flow chart graphic">
              <a:extLst>
                <a:ext uri="{FF2B5EF4-FFF2-40B4-BE49-F238E27FC236}">
                  <a16:creationId xmlns:a16="http://schemas.microsoft.com/office/drawing/2014/main" id="{3A7838A0-9B87-E046-B53E-C964CC5AEE1A}"/>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526203" y="4897803"/>
              <a:ext cx="471340" cy="365760"/>
            </a:xfrm>
            <a:prstGeom prst="rect">
              <a:avLst/>
            </a:prstGeom>
          </p:spPr>
        </p:pic>
        <p:pic>
          <p:nvPicPr>
            <p:cNvPr id="9" name="Graphic 8">
              <a:extLst>
                <a:ext uri="{FF2B5EF4-FFF2-40B4-BE49-F238E27FC236}">
                  <a16:creationId xmlns:a16="http://schemas.microsoft.com/office/drawing/2014/main" id="{C3B0D9E5-7DE1-B14E-8AD7-2EF732CEE9A0}"/>
                </a:ext>
              </a:extLst>
            </p:cNvPr>
            <p:cNvPicPr>
              <a:picLocks noChangeAspect="1"/>
            </p:cNvPicPr>
            <p:nvPr/>
          </p:nvPicPr>
          <p:blipFill rotWithShape="1">
            <a:blip r:embed="rId28">
              <a:extLst>
                <a:ext uri="{96DAC541-7B7A-43D3-8B79-37D633B846F1}">
                  <asvg:svgBlip xmlns:asvg="http://schemas.microsoft.com/office/drawing/2016/SVG/main" r:embed="rId29"/>
                </a:ext>
              </a:extLst>
            </a:blip>
            <a:srcRect l="9333" t="18330" r="9333" b="18330"/>
            <a:stretch/>
          </p:blipFill>
          <p:spPr>
            <a:xfrm>
              <a:off x="9477312" y="5783324"/>
              <a:ext cx="613338" cy="477655"/>
            </a:xfrm>
            <a:prstGeom prst="rect">
              <a:avLst/>
            </a:prstGeom>
          </p:spPr>
        </p:pic>
      </p:grpSp>
      <p:sp>
        <p:nvSpPr>
          <p:cNvPr id="11" name="TextBox 10">
            <a:extLst>
              <a:ext uri="{FF2B5EF4-FFF2-40B4-BE49-F238E27FC236}">
                <a16:creationId xmlns:a16="http://schemas.microsoft.com/office/drawing/2014/main" id="{0A61C1F3-5890-DD4B-A605-B017C6054585}"/>
              </a:ext>
            </a:extLst>
          </p:cNvPr>
          <p:cNvSpPr txBox="1"/>
          <p:nvPr/>
        </p:nvSpPr>
        <p:spPr>
          <a:xfrm>
            <a:off x="11187953" y="6142616"/>
            <a:ext cx="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F4D1B56-51BE-6244-A504-4DD19325E268}"/>
              </a:ext>
            </a:extLst>
          </p:cNvPr>
          <p:cNvGrpSpPr/>
          <p:nvPr/>
        </p:nvGrpSpPr>
        <p:grpSpPr>
          <a:xfrm>
            <a:off x="7176892" y="3784728"/>
            <a:ext cx="1611212" cy="2008504"/>
            <a:chOff x="7481686" y="3784728"/>
            <a:chExt cx="1611212" cy="2008504"/>
          </a:xfrm>
        </p:grpSpPr>
        <p:sp>
          <p:nvSpPr>
            <p:cNvPr id="74" name="Freeform 13" title="Icon of a cloud">
              <a:extLst>
                <a:ext uri="{FF2B5EF4-FFF2-40B4-BE49-F238E27FC236}">
                  <a16:creationId xmlns:a16="http://schemas.microsoft.com/office/drawing/2014/main" id="{BCE96C40-996C-7F44-A686-022EE42E91D1}"/>
                </a:ext>
              </a:extLst>
            </p:cNvPr>
            <p:cNvSpPr>
              <a:spLocks noChangeAspect="1"/>
            </p:cNvSpPr>
            <p:nvPr/>
          </p:nvSpPr>
          <p:spPr bwMode="auto">
            <a:xfrm>
              <a:off x="8279454" y="5078369"/>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1" name="TextBox 80">
              <a:extLst>
                <a:ext uri="{FF2B5EF4-FFF2-40B4-BE49-F238E27FC236}">
                  <a16:creationId xmlns:a16="http://schemas.microsoft.com/office/drawing/2014/main" id="{8323F92D-0DF6-8948-9206-B3115D7CA4A8}"/>
                </a:ext>
              </a:extLst>
            </p:cNvPr>
            <p:cNvSpPr txBox="1"/>
            <p:nvPr/>
          </p:nvSpPr>
          <p:spPr>
            <a:xfrm>
              <a:off x="8086917" y="5608566"/>
              <a:ext cx="1005981"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(micro)s</a:t>
              </a:r>
              <a:r>
                <a:rPr kumimoji="0" lang="en-US" sz="1200" b="0" i="0" u="none" strike="noStrike" kern="1200" cap="none" spc="0" normalizeH="0" baseline="0" noProof="0" dirty="0" err="1">
                  <a:ln>
                    <a:noFill/>
                  </a:ln>
                  <a:solidFill>
                    <a:srgbClr val="000000"/>
                  </a:solidFill>
                  <a:effectLst/>
                  <a:uLnTx/>
                  <a:uFillTx/>
                  <a:latin typeface="Segoe UI"/>
                  <a:ea typeface="+mn-ea"/>
                  <a:cs typeface="+mn-cs"/>
                </a:rPr>
                <a:t>ervices</a:t>
              </a:r>
              <a:endParaRPr kumimoji="0" lang="en-US" sz="11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88" name="Straight Connector 87" descr="straight line icon connecting &quot;gateway&quot; to &quot;Backend APIs&quot;">
              <a:extLst>
                <a:ext uri="{FF2B5EF4-FFF2-40B4-BE49-F238E27FC236}">
                  <a16:creationId xmlns:a16="http://schemas.microsoft.com/office/drawing/2014/main" id="{3CE31776-1885-E048-A4F3-839E473049E2}"/>
                </a:ext>
              </a:extLst>
            </p:cNvPr>
            <p:cNvCxnSpPr>
              <a:cxnSpLocks/>
            </p:cNvCxnSpPr>
            <p:nvPr/>
          </p:nvCxnSpPr>
          <p:spPr>
            <a:xfrm>
              <a:off x="7481686" y="4649379"/>
              <a:ext cx="731520" cy="0"/>
            </a:xfrm>
            <a:prstGeom prst="line">
              <a:avLst/>
            </a:prstGeom>
            <a:ln w="12700">
              <a:solidFill>
                <a:srgbClr val="0070C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EMI_E731" title="Icon of a tall rectangular building">
              <a:extLst>
                <a:ext uri="{FF2B5EF4-FFF2-40B4-BE49-F238E27FC236}">
                  <a16:creationId xmlns:a16="http://schemas.microsoft.com/office/drawing/2014/main" id="{C1066676-277F-0748-85B2-E4EC29C420C1}"/>
                </a:ext>
              </a:extLst>
            </p:cNvPr>
            <p:cNvSpPr>
              <a:spLocks noChangeAspect="1" noEditPoints="1"/>
            </p:cNvSpPr>
            <p:nvPr/>
          </p:nvSpPr>
          <p:spPr bwMode="auto">
            <a:xfrm>
              <a:off x="8411466" y="3784728"/>
              <a:ext cx="281414" cy="457200"/>
            </a:xfrm>
            <a:custGeom>
              <a:avLst/>
              <a:gdLst>
                <a:gd name="T0" fmla="*/ 0 w 2523"/>
                <a:gd name="T1" fmla="*/ 0 h 4099"/>
                <a:gd name="T2" fmla="*/ 2523 w 2523"/>
                <a:gd name="T3" fmla="*/ 0 h 4099"/>
                <a:gd name="T4" fmla="*/ 2523 w 2523"/>
                <a:gd name="T5" fmla="*/ 4099 h 4099"/>
                <a:gd name="T6" fmla="*/ 1578 w 2523"/>
                <a:gd name="T7" fmla="*/ 4099 h 4099"/>
                <a:gd name="T8" fmla="*/ 1578 w 2523"/>
                <a:gd name="T9" fmla="*/ 2838 h 4099"/>
                <a:gd name="T10" fmla="*/ 947 w 2523"/>
                <a:gd name="T11" fmla="*/ 2838 h 4099"/>
                <a:gd name="T12" fmla="*/ 947 w 2523"/>
                <a:gd name="T13" fmla="*/ 4099 h 4099"/>
                <a:gd name="T14" fmla="*/ 0 w 2523"/>
                <a:gd name="T15" fmla="*/ 4099 h 4099"/>
                <a:gd name="T16" fmla="*/ 0 w 2523"/>
                <a:gd name="T17" fmla="*/ 0 h 4099"/>
                <a:gd name="T18" fmla="*/ 631 w 2523"/>
                <a:gd name="T19" fmla="*/ 473 h 4099"/>
                <a:gd name="T20" fmla="*/ 631 w 2523"/>
                <a:gd name="T21" fmla="*/ 1104 h 4099"/>
                <a:gd name="T22" fmla="*/ 1262 w 2523"/>
                <a:gd name="T23" fmla="*/ 473 h 4099"/>
                <a:gd name="T24" fmla="*/ 1262 w 2523"/>
                <a:gd name="T25" fmla="*/ 1104 h 4099"/>
                <a:gd name="T26" fmla="*/ 1893 w 2523"/>
                <a:gd name="T27" fmla="*/ 473 h 4099"/>
                <a:gd name="T28" fmla="*/ 1893 w 2523"/>
                <a:gd name="T29" fmla="*/ 1104 h 4099"/>
                <a:gd name="T30" fmla="*/ 631 w 2523"/>
                <a:gd name="T31" fmla="*/ 1419 h 4099"/>
                <a:gd name="T32" fmla="*/ 631 w 2523"/>
                <a:gd name="T33" fmla="*/ 2050 h 4099"/>
                <a:gd name="T34" fmla="*/ 1262 w 2523"/>
                <a:gd name="T35" fmla="*/ 1419 h 4099"/>
                <a:gd name="T36" fmla="*/ 1262 w 2523"/>
                <a:gd name="T37" fmla="*/ 2050 h 4099"/>
                <a:gd name="T38" fmla="*/ 1893 w 2523"/>
                <a:gd name="T39" fmla="*/ 1419 h 4099"/>
                <a:gd name="T40" fmla="*/ 1893 w 2523"/>
                <a:gd name="T41" fmla="*/ 2050 h 4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23" h="4099">
                  <a:moveTo>
                    <a:pt x="0" y="0"/>
                  </a:moveTo>
                  <a:lnTo>
                    <a:pt x="2523" y="0"/>
                  </a:lnTo>
                  <a:lnTo>
                    <a:pt x="2523" y="4099"/>
                  </a:lnTo>
                  <a:lnTo>
                    <a:pt x="1578" y="4099"/>
                  </a:lnTo>
                  <a:lnTo>
                    <a:pt x="1578" y="2838"/>
                  </a:lnTo>
                  <a:lnTo>
                    <a:pt x="947" y="2838"/>
                  </a:lnTo>
                  <a:lnTo>
                    <a:pt x="947" y="4099"/>
                  </a:lnTo>
                  <a:lnTo>
                    <a:pt x="0" y="4099"/>
                  </a:lnTo>
                  <a:lnTo>
                    <a:pt x="0" y="0"/>
                  </a:lnTo>
                  <a:moveTo>
                    <a:pt x="631" y="473"/>
                  </a:moveTo>
                  <a:lnTo>
                    <a:pt x="631" y="1104"/>
                  </a:lnTo>
                  <a:moveTo>
                    <a:pt x="1262" y="473"/>
                  </a:moveTo>
                  <a:lnTo>
                    <a:pt x="1262" y="1104"/>
                  </a:lnTo>
                  <a:moveTo>
                    <a:pt x="1893" y="473"/>
                  </a:moveTo>
                  <a:lnTo>
                    <a:pt x="1893" y="1104"/>
                  </a:lnTo>
                  <a:moveTo>
                    <a:pt x="631" y="1419"/>
                  </a:moveTo>
                  <a:lnTo>
                    <a:pt x="631" y="2050"/>
                  </a:lnTo>
                  <a:moveTo>
                    <a:pt x="1262" y="1419"/>
                  </a:moveTo>
                  <a:lnTo>
                    <a:pt x="1262" y="2050"/>
                  </a:lnTo>
                  <a:moveTo>
                    <a:pt x="1893" y="1419"/>
                  </a:moveTo>
                  <a:lnTo>
                    <a:pt x="1893" y="2050"/>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3" name="Picture 12">
              <a:extLst>
                <a:ext uri="{FF2B5EF4-FFF2-40B4-BE49-F238E27FC236}">
                  <a16:creationId xmlns:a16="http://schemas.microsoft.com/office/drawing/2014/main" id="{1B22C9F0-7020-724C-838F-40EDAB10C7FB}"/>
                </a:ext>
              </a:extLst>
            </p:cNvPr>
            <p:cNvPicPr>
              <a:picLocks noChangeAspect="1"/>
            </p:cNvPicPr>
            <p:nvPr/>
          </p:nvPicPr>
          <p:blipFill rotWithShape="1">
            <a:blip r:embed="rId30" cstate="print">
              <a:extLst>
                <a:ext uri="{28A0092B-C50C-407E-A947-70E740481C1C}">
                  <a14:useLocalDpi xmlns:a14="http://schemas.microsoft.com/office/drawing/2010/main"/>
                </a:ext>
              </a:extLst>
            </a:blip>
            <a:srcRect/>
            <a:stretch/>
          </p:blipFill>
          <p:spPr>
            <a:xfrm>
              <a:off x="8267080" y="4432142"/>
              <a:ext cx="570185" cy="457200"/>
            </a:xfrm>
            <a:prstGeom prst="rect">
              <a:avLst/>
            </a:prstGeom>
            <a:solidFill>
              <a:schemeClr val="accent2"/>
            </a:solidFill>
          </p:spPr>
        </p:pic>
      </p:grpSp>
      <p:pic>
        <p:nvPicPr>
          <p:cNvPr id="40" name="Graphic 39">
            <a:extLst>
              <a:ext uri="{FF2B5EF4-FFF2-40B4-BE49-F238E27FC236}">
                <a16:creationId xmlns:a16="http://schemas.microsoft.com/office/drawing/2014/main" id="{1AC117CF-D27A-6246-B8E8-4650469F1DD3}"/>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7308280" y="1215753"/>
            <a:ext cx="365760" cy="365760"/>
          </a:xfrm>
          <a:prstGeom prst="rect">
            <a:avLst/>
          </a:prstGeom>
        </p:spPr>
      </p:pic>
    </p:spTree>
    <p:extLst>
      <p:ext uri="{BB962C8B-B14F-4D97-AF65-F5344CB8AC3E}">
        <p14:creationId xmlns:p14="http://schemas.microsoft.com/office/powerpoint/2010/main" val="276008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5C9F80F-80E8-483B-8D6B-8C824DF88BE7}"/>
              </a:ext>
            </a:extLst>
          </p:cNvPr>
          <p:cNvGrpSpPr/>
          <p:nvPr/>
        </p:nvGrpSpPr>
        <p:grpSpPr>
          <a:xfrm>
            <a:off x="4148327" y="579121"/>
            <a:ext cx="3901614" cy="5682076"/>
            <a:chOff x="4148327" y="579121"/>
            <a:chExt cx="3901614" cy="5682076"/>
          </a:xfrm>
        </p:grpSpPr>
        <p:sp>
          <p:nvSpPr>
            <p:cNvPr id="13" name="Rectangle 12">
              <a:extLst>
                <a:ext uri="{FF2B5EF4-FFF2-40B4-BE49-F238E27FC236}">
                  <a16:creationId xmlns:a16="http://schemas.microsoft.com/office/drawing/2014/main" id="{582E616B-C4E2-41B9-A7B2-F18D818C2DD8}"/>
                </a:ext>
              </a:extLst>
            </p:cNvPr>
            <p:cNvSpPr/>
            <p:nvPr/>
          </p:nvSpPr>
          <p:spPr bwMode="auto">
            <a:xfrm>
              <a:off x="4153402" y="579121"/>
              <a:ext cx="3896539" cy="56820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BE8D5963-2D26-4F68-BF8B-9DBD68C0C6A0}"/>
                </a:ext>
              </a:extLst>
            </p:cNvPr>
            <p:cNvSpPr/>
            <p:nvPr/>
          </p:nvSpPr>
          <p:spPr>
            <a:xfrm>
              <a:off x="4331208" y="3565231"/>
              <a:ext cx="3529584" cy="1398844"/>
            </a:xfrm>
            <a:prstGeom prst="rect">
              <a:avLst/>
            </a:prstGeom>
          </p:spPr>
          <p:txBody>
            <a:bodyPr wrap="square">
              <a:noAutofit/>
            </a:bodyPr>
            <a:lstStyle/>
            <a:p>
              <a:pPr marL="0" marR="0" lvl="0" indent="0" algn="l" defTabSz="914411" rtl="0" eaLnBrk="1" fontAlgn="auto" latinLnBrk="0" hangingPunct="1">
                <a:lnSpc>
                  <a:spcPct val="90000"/>
                </a:lnSpc>
                <a:spcBef>
                  <a:spcPts val="600"/>
                </a:spcBef>
                <a:spcAft>
                  <a:spcPts val="60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mn-cs"/>
                </a:rPr>
                <a:t>Microsoft Cyber Defense Operations Center </a:t>
              </a:r>
            </a:p>
            <a:p>
              <a:pPr marL="0" marR="0" lvl="0" indent="0" algn="l" defTabSz="914411" rtl="0" eaLnBrk="1" fontAlgn="auto" latinLnBrk="0" hangingPunct="1">
                <a:lnSpc>
                  <a:spcPct val="90000"/>
                </a:lnSpc>
                <a:spcBef>
                  <a:spcPts val="600"/>
                </a:spcBef>
                <a:spcAft>
                  <a:spcPts val="600"/>
                </a:spcAft>
                <a:buClrTx/>
                <a:buSzTx/>
                <a:buFontTx/>
                <a:buNone/>
                <a:tabLst/>
                <a:defRPr/>
              </a:pPr>
              <a:r>
                <a:rPr kumimoji="0" lang="en-US" sz="1200" b="1" i="0" u="none" strike="noStrike" kern="1200" cap="none" spc="0" normalizeH="0" baseline="0" noProof="0">
                  <a:ln>
                    <a:noFill/>
                  </a:ln>
                  <a:gradFill>
                    <a:gsLst>
                      <a:gs pos="0">
                        <a:srgbClr val="50E6FF"/>
                      </a:gs>
                      <a:gs pos="100000">
                        <a:srgbClr val="50E6FF"/>
                      </a:gs>
                    </a:gsLst>
                    <a:lin ang="5400000" scaled="0"/>
                  </a:gradFill>
                  <a:effectLst/>
                  <a:uLnTx/>
                  <a:uFillTx/>
                  <a:latin typeface="Segoe UI"/>
                  <a:ea typeface="+mn-ea"/>
                  <a:cs typeface="+mn-cs"/>
                </a:rPr>
                <a:t>&gt;3,500 </a:t>
              </a: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full-time security professionals</a:t>
              </a:r>
            </a:p>
            <a:p>
              <a:pPr marL="0" marR="0" lvl="0" indent="0" algn="l" defTabSz="914411" rtl="0" eaLnBrk="1" fontAlgn="auto" latinLnBrk="0" hangingPunct="1">
                <a:lnSpc>
                  <a:spcPct val="90000"/>
                </a:lnSpc>
                <a:spcBef>
                  <a:spcPts val="600"/>
                </a:spcBef>
                <a:spcAft>
                  <a:spcPts val="600"/>
                </a:spcAft>
                <a:buClrTx/>
                <a:buSzTx/>
                <a:buFontTx/>
                <a:buNone/>
                <a:tabLst/>
                <a:defRPr/>
              </a:pPr>
              <a:r>
                <a:rPr kumimoji="0" lang="en-US" sz="1200" b="1" i="0" u="none" strike="noStrike" kern="1200" cap="none" spc="0" normalizeH="0" baseline="0" noProof="0">
                  <a:ln>
                    <a:noFill/>
                  </a:ln>
                  <a:gradFill>
                    <a:gsLst>
                      <a:gs pos="0">
                        <a:srgbClr val="50E6FF"/>
                      </a:gs>
                      <a:gs pos="100000">
                        <a:srgbClr val="50E6FF"/>
                      </a:gs>
                    </a:gsLst>
                    <a:lin ang="5400000" scaled="0"/>
                  </a:gradFill>
                  <a:effectLst/>
                  <a:uLnTx/>
                  <a:uFillTx/>
                  <a:latin typeface="Segoe UI"/>
                  <a:ea typeface="+mn-ea"/>
                  <a:cs typeface="+mn-cs"/>
                </a:rPr>
                <a:t>6.5 trillion </a:t>
              </a: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global signals daily</a:t>
              </a:r>
            </a:p>
            <a:p>
              <a:pPr marL="0" marR="0" lvl="0" indent="0" algn="l" defTabSz="914411" rtl="0" eaLnBrk="1" fontAlgn="auto" latinLnBrk="0" hangingPunct="1">
                <a:lnSpc>
                  <a:spcPct val="90000"/>
                </a:lnSpc>
                <a:spcBef>
                  <a:spcPts val="600"/>
                </a:spcBef>
                <a:spcAft>
                  <a:spcPts val="600"/>
                </a:spcAft>
                <a:buClrTx/>
                <a:buSzTx/>
                <a:buFontTx/>
                <a:buNone/>
                <a:tabLst/>
                <a:defRPr/>
              </a:pPr>
              <a:r>
                <a:rPr kumimoji="0" lang="en-US" sz="1200" b="1" i="0" u="none" strike="noStrike" kern="1200" cap="none" spc="0" normalizeH="0" baseline="0" noProof="0">
                  <a:ln>
                    <a:noFill/>
                  </a:ln>
                  <a:gradFill>
                    <a:gsLst>
                      <a:gs pos="0">
                        <a:srgbClr val="50E6FF"/>
                      </a:gs>
                      <a:gs pos="100000">
                        <a:srgbClr val="50E6FF"/>
                      </a:gs>
                    </a:gsLst>
                    <a:lin ang="5400000" scaled="0"/>
                  </a:gradFill>
                  <a:effectLst/>
                  <a:uLnTx/>
                  <a:uFillTx/>
                  <a:latin typeface="Segoe UI"/>
                  <a:ea typeface="+mn-ea"/>
                  <a:cs typeface="+mn-cs"/>
                </a:rPr>
                <a:t>$1 billion </a:t>
              </a: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annual cybersecurity investment</a:t>
              </a:r>
            </a:p>
          </p:txBody>
        </p:sp>
        <p:pic>
          <p:nvPicPr>
            <p:cNvPr id="40" name="Picture 39" descr="A group of people watching television in a room&#10;&#10;Description automatically generated">
              <a:extLst>
                <a:ext uri="{FF2B5EF4-FFF2-40B4-BE49-F238E27FC236}">
                  <a16:creationId xmlns:a16="http://schemas.microsoft.com/office/drawing/2014/main" id="{2FDF28E7-1319-4417-B655-DD31197E80C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148327" y="1436688"/>
              <a:ext cx="3895344" cy="1865582"/>
            </a:xfrm>
            <a:prstGeom prst="rect">
              <a:avLst/>
            </a:prstGeom>
          </p:spPr>
        </p:pic>
        <p:sp>
          <p:nvSpPr>
            <p:cNvPr id="3" name="Rectangle 2">
              <a:extLst>
                <a:ext uri="{FF2B5EF4-FFF2-40B4-BE49-F238E27FC236}">
                  <a16:creationId xmlns:a16="http://schemas.microsoft.com/office/drawing/2014/main" id="{5F9B4D15-B7DA-4B0E-BD27-7B7221BF720F}"/>
                </a:ext>
              </a:extLst>
            </p:cNvPr>
            <p:cNvSpPr/>
            <p:nvPr/>
          </p:nvSpPr>
          <p:spPr bwMode="auto">
            <a:xfrm>
              <a:off x="5398308" y="597704"/>
              <a:ext cx="139538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Secure</a:t>
              </a:r>
            </a:p>
          </p:txBody>
        </p:sp>
      </p:grpSp>
      <p:grpSp>
        <p:nvGrpSpPr>
          <p:cNvPr id="7" name="Group 6">
            <a:extLst>
              <a:ext uri="{FF2B5EF4-FFF2-40B4-BE49-F238E27FC236}">
                <a16:creationId xmlns:a16="http://schemas.microsoft.com/office/drawing/2014/main" id="{A4F9D18F-E025-4A36-9E7B-41EF45431F23}"/>
              </a:ext>
            </a:extLst>
          </p:cNvPr>
          <p:cNvGrpSpPr/>
          <p:nvPr/>
        </p:nvGrpSpPr>
        <p:grpSpPr>
          <a:xfrm>
            <a:off x="8293937" y="587962"/>
            <a:ext cx="3896539" cy="5682076"/>
            <a:chOff x="8293937" y="587962"/>
            <a:chExt cx="3896539" cy="5682076"/>
          </a:xfrm>
        </p:grpSpPr>
        <p:sp>
          <p:nvSpPr>
            <p:cNvPr id="14" name="Rectangle 13">
              <a:extLst>
                <a:ext uri="{FF2B5EF4-FFF2-40B4-BE49-F238E27FC236}">
                  <a16:creationId xmlns:a16="http://schemas.microsoft.com/office/drawing/2014/main" id="{5009DD04-21BF-4DE4-B97C-8A168172DD93}"/>
                </a:ext>
              </a:extLst>
            </p:cNvPr>
            <p:cNvSpPr/>
            <p:nvPr/>
          </p:nvSpPr>
          <p:spPr bwMode="auto">
            <a:xfrm>
              <a:off x="8293937" y="587962"/>
              <a:ext cx="3896539" cy="56820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8EAD8F88-37C1-4F5C-98A0-FED562870C3C}"/>
                </a:ext>
              </a:extLst>
            </p:cNvPr>
            <p:cNvGrpSpPr/>
            <p:nvPr/>
          </p:nvGrpSpPr>
          <p:grpSpPr>
            <a:xfrm>
              <a:off x="8403341" y="2110748"/>
              <a:ext cx="3677730" cy="3896763"/>
              <a:chOff x="7101839" y="1221710"/>
              <a:chExt cx="4474472" cy="5032049"/>
            </a:xfrm>
          </p:grpSpPr>
          <p:sp>
            <p:nvSpPr>
              <p:cNvPr id="16" name="Rectangle 15">
                <a:extLst>
                  <a:ext uri="{FF2B5EF4-FFF2-40B4-BE49-F238E27FC236}">
                    <a16:creationId xmlns:a16="http://schemas.microsoft.com/office/drawing/2014/main" id="{97BD4E79-2B81-4457-97D3-56A5CDCA1C69}"/>
                  </a:ext>
                </a:extLst>
              </p:cNvPr>
              <p:cNvSpPr/>
              <p:nvPr/>
            </p:nvSpPr>
            <p:spPr bwMode="auto">
              <a:xfrm>
                <a:off x="7101839" y="1473170"/>
                <a:ext cx="1434285" cy="2088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ISO 27001:2013</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ISO 27017:2015</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ISO 27018:2014</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ISO 22301:2012</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ISO 9001:2015</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ISO 20000-1:2011</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SOC 1 Type 2</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SOC 2 Type 2</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SOC 3</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CIS Benchmark</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CSA STAR Certification</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CSA STAR Attestation</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CSA STAR Self-Assessment</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WCAG 2.0 (ISO 40500:2012)</a:t>
                </a:r>
              </a:p>
            </p:txBody>
          </p:sp>
          <p:sp>
            <p:nvSpPr>
              <p:cNvPr id="17" name="Rectangle 16">
                <a:extLst>
                  <a:ext uri="{FF2B5EF4-FFF2-40B4-BE49-F238E27FC236}">
                    <a16:creationId xmlns:a16="http://schemas.microsoft.com/office/drawing/2014/main" id="{7C22D70F-6766-42CB-BDA4-D882F713DF81}"/>
                  </a:ext>
                </a:extLst>
              </p:cNvPr>
              <p:cNvSpPr/>
              <p:nvPr/>
            </p:nvSpPr>
            <p:spPr bwMode="auto">
              <a:xfrm>
                <a:off x="7101839" y="4164840"/>
                <a:ext cx="1434285" cy="2088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FedRAMP High</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FedRAMP Moderate</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EAR</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ITAR</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DoD DISA SRG Level 5</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DoD DISA SRG Level 4</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DoD DISA SRG Level 2</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DFARS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DoE 10 CFR Part 810</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NIST SP 800-171</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NIST CSF</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Section 508 VPATs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FIPS 140-2</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CJIS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IRS 1075</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CNSSI 1253</a:t>
                </a:r>
                <a:endPar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A939CF2-AF89-4096-B5CB-BEE3225483BC}"/>
                  </a:ext>
                </a:extLst>
              </p:cNvPr>
              <p:cNvSpPr/>
              <p:nvPr/>
            </p:nvSpPr>
            <p:spPr bwMode="auto">
              <a:xfrm>
                <a:off x="8577948" y="1473170"/>
                <a:ext cx="1434283" cy="2088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PCI DSS Level 1</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GLBA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FFIEC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Shared Assessments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SEC 17a-4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CFTC 1.31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FINRA 4511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SOX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23 NYCRR 500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OSFI (Canada)</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FCA + PRA (UK)</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APRA (Australia)</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FINMA (Switzerland)</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FSA (Denmark)</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RBI + IRDAI (India)</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MAS + ABS (Singapore)</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NBB + FSMA (Belgium)</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AFM + DNB (Netherlands)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AMF + ACPR (France)</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KNF (Poland)</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European Banking Authority (EBA)</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FISC (Japan)</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HIPAA BAA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HITRUST Certification</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err="1">
                    <a:ln>
                      <a:noFill/>
                    </a:ln>
                    <a:gradFill>
                      <a:gsLst>
                        <a:gs pos="0">
                          <a:srgbClr val="FFFFFF"/>
                        </a:gs>
                        <a:gs pos="100000">
                          <a:srgbClr val="FFFFFF"/>
                        </a:gs>
                      </a:gsLst>
                    </a:gradFill>
                    <a:effectLst/>
                    <a:uLnTx/>
                    <a:uFillTx/>
                    <a:latin typeface="Segoe UI"/>
                    <a:ea typeface="+mn-ea"/>
                    <a:cs typeface="+mn-cs"/>
                  </a:rPr>
                  <a:t>GxP</a:t>
                </a: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 (FDA 21 CFR Part 11)</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MARS-E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NHS IG Toolkit (UK)</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NEN 7510:2011 (Netherlands)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FERPA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CDSA</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MPAA (US)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FACT (UK)</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gradFill>
                    <a:effectLst/>
                    <a:uLnTx/>
                    <a:uFillTx/>
                    <a:latin typeface="Segoe UI"/>
                    <a:ea typeface="+mn-ea"/>
                    <a:cs typeface="+mn-cs"/>
                  </a:rPr>
                  <a:t>DPP (UK)</a:t>
                </a:r>
                <a:endPar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5D36C0D8-DB73-416B-970C-F8E10A404A65}"/>
                  </a:ext>
                </a:extLst>
              </p:cNvPr>
              <p:cNvSpPr/>
              <p:nvPr/>
            </p:nvSpPr>
            <p:spPr bwMode="auto">
              <a:xfrm>
                <a:off x="10054073" y="1473170"/>
                <a:ext cx="1522238" cy="20889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Argentina PDPA</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Australia IRAP Unclassified</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Australia IRAP PROTECTED</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Canada Privacy Laws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China GB 18030:2005</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China DJCP (MLPS) Level 3</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China TRUCS / CCCPPF</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EU EN 301 549</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EU ENISA IAF</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EU Model Clauses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EU – US Privacy Shield</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GDPR</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Germany C5</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Germany IT-</a:t>
                </a:r>
                <a:r>
                  <a:rPr kumimoji="0" lang="en-US" sz="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Grundschutz</a:t>
                </a: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a:t>
                </a:r>
                <a:b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b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workbook</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India </a:t>
                </a:r>
                <a:r>
                  <a:rPr kumimoji="0" lang="en-US" sz="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MeitY</a:t>
                </a:r>
                <a:endPar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Japan CS Mark Gold</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Japan My Number Act</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Netherlands BIR 2012</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New Zealand Gov </a:t>
                </a:r>
                <a:b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b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CIO Framework</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Singapore MTCS Level 3</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Spain ENS High</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Spain DPA</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UK Cyber Essentials Plus</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UK G-Cloud</a:t>
                </a:r>
              </a:p>
              <a:p>
                <a:pPr marL="114300" marR="0" lvl="0" indent="-114300" algn="l" defTabSz="914367" rtl="0" eaLnBrk="1" fontAlgn="b" latinLnBrk="0" hangingPunct="1">
                  <a:lnSpc>
                    <a:spcPct val="100000"/>
                  </a:lnSpc>
                  <a:spcBef>
                    <a:spcPts val="0"/>
                  </a:spcBef>
                  <a:spcAft>
                    <a:spcPts val="200"/>
                  </a:spcAft>
                  <a:buClr>
                    <a:srgbClr val="50E6FF"/>
                  </a:buClr>
                  <a:buSzTx/>
                  <a:buFont typeface="Wingdings" panose="05000000000000000000" pitchFamily="2" charset="2"/>
                  <a:buChar char="§"/>
                  <a:tabLst/>
                  <a:defRPr/>
                </a:pPr>
                <a:r>
                  <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UK PASF</a:t>
                </a:r>
                <a:endParaRPr kumimoji="0" lang="en-US" sz="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68423377-76FC-4452-BFCB-EF847E7F187E}"/>
                  </a:ext>
                </a:extLst>
              </p:cNvPr>
              <p:cNvSpPr/>
              <p:nvPr/>
            </p:nvSpPr>
            <p:spPr bwMode="auto">
              <a:xfrm>
                <a:off x="7121398" y="1221710"/>
                <a:ext cx="818638" cy="1890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150" normalizeH="0" baseline="0" noProof="0">
                    <a:ln>
                      <a:noFill/>
                    </a:ln>
                    <a:gradFill>
                      <a:gsLst>
                        <a:gs pos="0">
                          <a:srgbClr val="50E6FF"/>
                        </a:gs>
                        <a:gs pos="100000">
                          <a:srgbClr val="50E6FF"/>
                        </a:gs>
                      </a:gsLst>
                      <a:lin ang="5400000" scaled="0"/>
                    </a:gradFill>
                    <a:effectLst/>
                    <a:uLnTx/>
                    <a:uFillTx/>
                    <a:latin typeface="Segoe UI"/>
                    <a:ea typeface="Segoe UI" pitchFamily="34" charset="0"/>
                    <a:cs typeface="Segoe UI" pitchFamily="34" charset="0"/>
                  </a:rPr>
                  <a:t>GLOBAL</a:t>
                </a:r>
              </a:p>
            </p:txBody>
          </p:sp>
          <p:sp>
            <p:nvSpPr>
              <p:cNvPr id="21" name="Rectangle 20">
                <a:extLst>
                  <a:ext uri="{FF2B5EF4-FFF2-40B4-BE49-F238E27FC236}">
                    <a16:creationId xmlns:a16="http://schemas.microsoft.com/office/drawing/2014/main" id="{DC29F024-A207-4CEE-9276-0A2E1A59E494}"/>
                  </a:ext>
                </a:extLst>
              </p:cNvPr>
              <p:cNvSpPr/>
              <p:nvPr/>
            </p:nvSpPr>
            <p:spPr bwMode="auto">
              <a:xfrm>
                <a:off x="8577948" y="1221710"/>
                <a:ext cx="818637" cy="1890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150" normalizeH="0" baseline="0" noProof="0">
                    <a:ln>
                      <a:noFill/>
                    </a:ln>
                    <a:gradFill>
                      <a:gsLst>
                        <a:gs pos="0">
                          <a:srgbClr val="50E6FF"/>
                        </a:gs>
                        <a:gs pos="100000">
                          <a:srgbClr val="50E6FF"/>
                        </a:gs>
                      </a:gsLst>
                      <a:lin ang="5400000" scaled="0"/>
                    </a:gradFill>
                    <a:effectLst/>
                    <a:uLnTx/>
                    <a:uFillTx/>
                    <a:latin typeface="Segoe UI"/>
                    <a:ea typeface="Segoe UI" pitchFamily="34" charset="0"/>
                    <a:cs typeface="Segoe UI" pitchFamily="34" charset="0"/>
                  </a:rPr>
                  <a:t>INDUSTRY</a:t>
                </a:r>
              </a:p>
            </p:txBody>
          </p:sp>
          <p:sp>
            <p:nvSpPr>
              <p:cNvPr id="22" name="Rectangle 21">
                <a:extLst>
                  <a:ext uri="{FF2B5EF4-FFF2-40B4-BE49-F238E27FC236}">
                    <a16:creationId xmlns:a16="http://schemas.microsoft.com/office/drawing/2014/main" id="{BA63BE1C-9B6A-4F16-9443-604AF07F967F}"/>
                  </a:ext>
                </a:extLst>
              </p:cNvPr>
              <p:cNvSpPr/>
              <p:nvPr/>
            </p:nvSpPr>
            <p:spPr bwMode="auto">
              <a:xfrm>
                <a:off x="10054062" y="1221710"/>
                <a:ext cx="818637" cy="1890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150" normalizeH="0" baseline="0" noProof="0">
                    <a:ln>
                      <a:noFill/>
                    </a:ln>
                    <a:gradFill>
                      <a:gsLst>
                        <a:gs pos="0">
                          <a:srgbClr val="50E6FF"/>
                        </a:gs>
                        <a:gs pos="100000">
                          <a:srgbClr val="50E6FF"/>
                        </a:gs>
                      </a:gsLst>
                      <a:lin ang="5400000" scaled="0"/>
                    </a:gradFill>
                    <a:effectLst/>
                    <a:uLnTx/>
                    <a:uFillTx/>
                    <a:latin typeface="Segoe UI"/>
                    <a:ea typeface="Segoe UI" pitchFamily="34" charset="0"/>
                    <a:cs typeface="Segoe UI" pitchFamily="34" charset="0"/>
                  </a:rPr>
                  <a:t>REGIONAL</a:t>
                </a:r>
              </a:p>
            </p:txBody>
          </p:sp>
          <p:sp>
            <p:nvSpPr>
              <p:cNvPr id="23" name="Rectangle 22">
                <a:extLst>
                  <a:ext uri="{FF2B5EF4-FFF2-40B4-BE49-F238E27FC236}">
                    <a16:creationId xmlns:a16="http://schemas.microsoft.com/office/drawing/2014/main" id="{0EFC8686-8496-4C14-8AB3-9F630712A19D}"/>
                  </a:ext>
                </a:extLst>
              </p:cNvPr>
              <p:cNvSpPr/>
              <p:nvPr/>
            </p:nvSpPr>
            <p:spPr bwMode="auto">
              <a:xfrm>
                <a:off x="7101840" y="3908301"/>
                <a:ext cx="818638" cy="1890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150" normalizeH="0" baseline="0" noProof="0">
                    <a:ln>
                      <a:noFill/>
                    </a:ln>
                    <a:gradFill>
                      <a:gsLst>
                        <a:gs pos="0">
                          <a:srgbClr val="50E6FF"/>
                        </a:gs>
                        <a:gs pos="100000">
                          <a:srgbClr val="50E6FF"/>
                        </a:gs>
                      </a:gsLst>
                      <a:lin ang="5400000" scaled="0"/>
                    </a:gradFill>
                    <a:effectLst/>
                    <a:uLnTx/>
                    <a:uFillTx/>
                    <a:latin typeface="Segoe UI"/>
                    <a:ea typeface="Segoe UI" pitchFamily="34" charset="0"/>
                    <a:cs typeface="Segoe UI" pitchFamily="34" charset="0"/>
                  </a:rPr>
                  <a:t>U.S. GOVT</a:t>
                </a:r>
              </a:p>
            </p:txBody>
          </p:sp>
        </p:grpSp>
        <p:grpSp>
          <p:nvGrpSpPr>
            <p:cNvPr id="69" name="Group 68">
              <a:extLst>
                <a:ext uri="{FF2B5EF4-FFF2-40B4-BE49-F238E27FC236}">
                  <a16:creationId xmlns:a16="http://schemas.microsoft.com/office/drawing/2014/main" id="{4034F1DD-3054-44D2-BA95-B558733BB6EA}"/>
                </a:ext>
              </a:extLst>
            </p:cNvPr>
            <p:cNvGrpSpPr/>
            <p:nvPr/>
          </p:nvGrpSpPr>
          <p:grpSpPr>
            <a:xfrm>
              <a:off x="9106853" y="1318026"/>
              <a:ext cx="1873382" cy="553998"/>
              <a:chOff x="8766464" y="1371600"/>
              <a:chExt cx="1873382" cy="553998"/>
            </a:xfrm>
          </p:grpSpPr>
          <p:sp>
            <p:nvSpPr>
              <p:cNvPr id="27" name="Rectangle 26">
                <a:extLst>
                  <a:ext uri="{FF2B5EF4-FFF2-40B4-BE49-F238E27FC236}">
                    <a16:creationId xmlns:a16="http://schemas.microsoft.com/office/drawing/2014/main" id="{DA3058AB-4041-43B1-8AAD-9B456E18440F}"/>
                  </a:ext>
                </a:extLst>
              </p:cNvPr>
              <p:cNvSpPr/>
              <p:nvPr/>
            </p:nvSpPr>
            <p:spPr bwMode="auto">
              <a:xfrm>
                <a:off x="8766464" y="1371600"/>
                <a:ext cx="101951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gradFill flip="none" rotWithShape="1">
                      <a:gsLst>
                        <a:gs pos="0">
                          <a:srgbClr val="50E6FF"/>
                        </a:gs>
                        <a:gs pos="100000">
                          <a:srgbClr val="0078D4"/>
                        </a:gs>
                      </a:gsLst>
                      <a:lin ang="18900000" scaled="1"/>
                      <a:tileRect/>
                    </a:gradFill>
                    <a:effectLst/>
                    <a:uLnTx/>
                    <a:uFillTx/>
                    <a:latin typeface="Segoe UI Semibold"/>
                    <a:ea typeface="Segoe UI" pitchFamily="34" charset="0"/>
                    <a:cs typeface="Segoe UI" pitchFamily="34" charset="0"/>
                  </a:rPr>
                  <a:t>100+</a:t>
                </a:r>
              </a:p>
            </p:txBody>
          </p:sp>
          <p:sp>
            <p:nvSpPr>
              <p:cNvPr id="28" name="Rectangle 27">
                <a:extLst>
                  <a:ext uri="{FF2B5EF4-FFF2-40B4-BE49-F238E27FC236}">
                    <a16:creationId xmlns:a16="http://schemas.microsoft.com/office/drawing/2014/main" id="{2BD1F1CA-8DFE-4A2D-8574-81195156C8C7}"/>
                  </a:ext>
                </a:extLst>
              </p:cNvPr>
              <p:cNvSpPr/>
              <p:nvPr/>
            </p:nvSpPr>
            <p:spPr bwMode="auto">
              <a:xfrm>
                <a:off x="9819108" y="1463933"/>
                <a:ext cx="820738"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Compliance</a:t>
                </a:r>
                <a:b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offerings</a:t>
                </a:r>
              </a:p>
            </p:txBody>
          </p:sp>
        </p:grpSp>
        <p:sp>
          <p:nvSpPr>
            <p:cNvPr id="4" name="Rectangle 3">
              <a:extLst>
                <a:ext uri="{FF2B5EF4-FFF2-40B4-BE49-F238E27FC236}">
                  <a16:creationId xmlns:a16="http://schemas.microsoft.com/office/drawing/2014/main" id="{1945418C-F061-4351-BA19-7A24D9B5EAF5}"/>
                </a:ext>
              </a:extLst>
            </p:cNvPr>
            <p:cNvSpPr/>
            <p:nvPr/>
          </p:nvSpPr>
          <p:spPr bwMode="auto">
            <a:xfrm>
              <a:off x="9098341" y="597704"/>
              <a:ext cx="2167260"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Compliant</a:t>
              </a:r>
            </a:p>
          </p:txBody>
        </p:sp>
      </p:grpSp>
      <p:grpSp>
        <p:nvGrpSpPr>
          <p:cNvPr id="5" name="Group 4">
            <a:extLst>
              <a:ext uri="{FF2B5EF4-FFF2-40B4-BE49-F238E27FC236}">
                <a16:creationId xmlns:a16="http://schemas.microsoft.com/office/drawing/2014/main" id="{449A211D-F4E8-44BE-899B-93F8FE664237}"/>
              </a:ext>
            </a:extLst>
          </p:cNvPr>
          <p:cNvGrpSpPr/>
          <p:nvPr/>
        </p:nvGrpSpPr>
        <p:grpSpPr>
          <a:xfrm>
            <a:off x="1524" y="579121"/>
            <a:ext cx="3956176" cy="5682076"/>
            <a:chOff x="1524" y="579121"/>
            <a:chExt cx="3956176" cy="5682076"/>
          </a:xfrm>
        </p:grpSpPr>
        <p:sp>
          <p:nvSpPr>
            <p:cNvPr id="12" name="Rectangle 11">
              <a:extLst>
                <a:ext uri="{FF2B5EF4-FFF2-40B4-BE49-F238E27FC236}">
                  <a16:creationId xmlns:a16="http://schemas.microsoft.com/office/drawing/2014/main" id="{D8DF2744-3B7C-4497-9D35-FB69F2D56BB7}"/>
                </a:ext>
              </a:extLst>
            </p:cNvPr>
            <p:cNvSpPr/>
            <p:nvPr/>
          </p:nvSpPr>
          <p:spPr bwMode="auto">
            <a:xfrm>
              <a:off x="1524" y="579121"/>
              <a:ext cx="3896539" cy="56820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a:extLst>
                <a:ext uri="{FF2B5EF4-FFF2-40B4-BE49-F238E27FC236}">
                  <a16:creationId xmlns:a16="http://schemas.microsoft.com/office/drawing/2014/main" id="{C1540465-5086-405A-A97A-39A1A434809A}"/>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551" t="503" r="5191" b="6240"/>
            <a:stretch/>
          </p:blipFill>
          <p:spPr>
            <a:xfrm>
              <a:off x="62356" y="1248223"/>
              <a:ext cx="3895344" cy="2214863"/>
            </a:xfrm>
            <a:prstGeom prst="rect">
              <a:avLst/>
            </a:prstGeom>
          </p:spPr>
        </p:pic>
        <p:sp>
          <p:nvSpPr>
            <p:cNvPr id="34" name="Rectangle 33">
              <a:extLst>
                <a:ext uri="{FF2B5EF4-FFF2-40B4-BE49-F238E27FC236}">
                  <a16:creationId xmlns:a16="http://schemas.microsoft.com/office/drawing/2014/main" id="{D0956D95-ECF0-40E1-8015-69703D05263C}"/>
                </a:ext>
              </a:extLst>
            </p:cNvPr>
            <p:cNvSpPr/>
            <p:nvPr/>
          </p:nvSpPr>
          <p:spPr>
            <a:xfrm>
              <a:off x="245236" y="4318196"/>
              <a:ext cx="3529584" cy="707886"/>
            </a:xfrm>
            <a:prstGeom prst="rect">
              <a:avLst/>
            </a:prstGeom>
          </p:spPr>
          <p:txBody>
            <a:bodyPr wrap="square" lIns="0">
              <a:noAutofit/>
            </a:bodyPr>
            <a:lstStyle/>
            <a:p>
              <a:pPr marL="0" marR="0" lvl="0" indent="0" algn="ctr" defTabSz="91441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Largest geographical footprint of any cloud provider with more than </a:t>
              </a:r>
              <a:r>
                <a:rPr kumimoji="0" lang="en-US" sz="1200" b="1" i="0" u="none" strike="noStrike" kern="1200" cap="none" spc="0" normalizeH="0" baseline="0" noProof="0" dirty="0">
                  <a:ln>
                    <a:noFill/>
                  </a:ln>
                  <a:gradFill>
                    <a:gsLst>
                      <a:gs pos="1250">
                        <a:srgbClr val="50E6FF"/>
                      </a:gs>
                      <a:gs pos="100000">
                        <a:srgbClr val="50E6FF"/>
                      </a:gs>
                    </a:gsLst>
                    <a:lin ang="5400000" scaled="0"/>
                  </a:gradFill>
                  <a:effectLst/>
                  <a:uLnTx/>
                  <a:uFillTx/>
                  <a:latin typeface="Segoe UI"/>
                  <a:ea typeface="+mn-ea"/>
                  <a:cs typeface="+mn-cs"/>
                </a:rPr>
                <a:t>60+ </a:t>
              </a:r>
              <a:r>
                <a:rPr kumimoji="0" lang="en-US" sz="12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Azure regions</a:t>
              </a:r>
            </a:p>
          </p:txBody>
        </p:sp>
        <p:grpSp>
          <p:nvGrpSpPr>
            <p:cNvPr id="70" name="Group 69">
              <a:extLst>
                <a:ext uri="{FF2B5EF4-FFF2-40B4-BE49-F238E27FC236}">
                  <a16:creationId xmlns:a16="http://schemas.microsoft.com/office/drawing/2014/main" id="{7FE80FC4-156D-4177-920B-E094F69C4F32}"/>
                </a:ext>
              </a:extLst>
            </p:cNvPr>
            <p:cNvGrpSpPr/>
            <p:nvPr/>
          </p:nvGrpSpPr>
          <p:grpSpPr>
            <a:xfrm>
              <a:off x="1019306" y="3654110"/>
              <a:ext cx="1517161" cy="553998"/>
              <a:chOff x="229477" y="1371600"/>
              <a:chExt cx="1517161" cy="553998"/>
            </a:xfrm>
          </p:grpSpPr>
          <p:sp>
            <p:nvSpPr>
              <p:cNvPr id="35" name="Rectangle 34">
                <a:extLst>
                  <a:ext uri="{FF2B5EF4-FFF2-40B4-BE49-F238E27FC236}">
                    <a16:creationId xmlns:a16="http://schemas.microsoft.com/office/drawing/2014/main" id="{BFC169B5-BC20-4386-B5D9-CC8A68418986}"/>
                  </a:ext>
                </a:extLst>
              </p:cNvPr>
              <p:cNvSpPr/>
              <p:nvPr/>
            </p:nvSpPr>
            <p:spPr bwMode="auto">
              <a:xfrm>
                <a:off x="229477" y="1371600"/>
                <a:ext cx="835165"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dirty="0">
                    <a:ln>
                      <a:noFill/>
                    </a:ln>
                    <a:gradFill flip="none" rotWithShape="1">
                      <a:gsLst>
                        <a:gs pos="0">
                          <a:srgbClr val="50E6FF"/>
                        </a:gs>
                        <a:gs pos="100000">
                          <a:srgbClr val="0078D4"/>
                        </a:gs>
                      </a:gsLst>
                      <a:lin ang="18900000" scaled="1"/>
                      <a:tileRect/>
                    </a:gradFill>
                    <a:effectLst/>
                    <a:uLnTx/>
                    <a:uFillTx/>
                    <a:latin typeface="Segoe UI Semibold"/>
                    <a:ea typeface="Segoe UI" pitchFamily="34" charset="0"/>
                    <a:cs typeface="Segoe UI" pitchFamily="34" charset="0"/>
                  </a:rPr>
                  <a:t>60+</a:t>
                </a:r>
              </a:p>
            </p:txBody>
          </p:sp>
          <p:sp>
            <p:nvSpPr>
              <p:cNvPr id="36" name="Rectangle 35">
                <a:extLst>
                  <a:ext uri="{FF2B5EF4-FFF2-40B4-BE49-F238E27FC236}">
                    <a16:creationId xmlns:a16="http://schemas.microsoft.com/office/drawing/2014/main" id="{A67CA642-8D13-422C-A625-8F563B9CD02C}"/>
                  </a:ext>
                </a:extLst>
              </p:cNvPr>
              <p:cNvSpPr/>
              <p:nvPr/>
            </p:nvSpPr>
            <p:spPr bwMode="auto">
              <a:xfrm>
                <a:off x="1228611" y="1463933"/>
                <a:ext cx="518027"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a:t>
                </a:r>
                <a:b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br>
                <a:r>
                  <a:rPr kumimoji="0" lang="en-US" sz="12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regions</a:t>
                </a:r>
              </a:p>
            </p:txBody>
          </p:sp>
        </p:grpSp>
        <p:sp>
          <p:nvSpPr>
            <p:cNvPr id="2" name="Rectangle 1">
              <a:extLst>
                <a:ext uri="{FF2B5EF4-FFF2-40B4-BE49-F238E27FC236}">
                  <a16:creationId xmlns:a16="http://schemas.microsoft.com/office/drawing/2014/main" id="{F05C7873-6BC5-48C9-8338-4B9375C76188}"/>
                </a:ext>
              </a:extLst>
            </p:cNvPr>
            <p:cNvSpPr/>
            <p:nvPr/>
          </p:nvSpPr>
          <p:spPr bwMode="auto">
            <a:xfrm>
              <a:off x="1333849" y="597704"/>
              <a:ext cx="1352358"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Global</a:t>
              </a:r>
            </a:p>
          </p:txBody>
        </p:sp>
        <p:sp>
          <p:nvSpPr>
            <p:cNvPr id="79" name="Rectangle 78">
              <a:extLst>
                <a:ext uri="{FF2B5EF4-FFF2-40B4-BE49-F238E27FC236}">
                  <a16:creationId xmlns:a16="http://schemas.microsoft.com/office/drawing/2014/main" id="{321ADD01-0A50-4EF5-9855-3A267DE30034}"/>
                </a:ext>
              </a:extLst>
            </p:cNvPr>
            <p:cNvSpPr/>
            <p:nvPr/>
          </p:nvSpPr>
          <p:spPr bwMode="auto">
            <a:xfrm>
              <a:off x="2952605" y="3302270"/>
              <a:ext cx="977111" cy="12673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2994962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2.08333E-7 -4.07407E-6 L 2.08333E-7 0.03403 " pathEditMode="relative" rAng="0" ptsTypes="AA">
                                      <p:cBhvr>
                                        <p:cTn id="9" dur="750" spd="-100000" fill="hold"/>
                                        <p:tgtEl>
                                          <p:spTgt spid="5"/>
                                        </p:tgtEl>
                                        <p:attrNameLst>
                                          <p:attrName>ppt_x</p:attrName>
                                          <p:attrName>ppt_y</p:attrName>
                                        </p:attrNameLst>
                                      </p:cBhvr>
                                      <p:rCtr x="0" y="1690"/>
                                    </p:animMotion>
                                  </p:childTnLst>
                                </p:cTn>
                              </p:par>
                              <p:par>
                                <p:cTn id="10" presetID="10" presetClass="entr" presetSubtype="0" fill="hold"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100"/>
                                  </p:stCondLst>
                                  <p:childTnLst>
                                    <p:animMotion origin="layout" path="M 2.08333E-7 -4.07407E-6 L 2.08333E-7 0.03403 " pathEditMode="relative" rAng="0" ptsTypes="AA">
                                      <p:cBhvr>
                                        <p:cTn id="14" dur="750" spd="-100000" fill="hold"/>
                                        <p:tgtEl>
                                          <p:spTgt spid="6"/>
                                        </p:tgtEl>
                                        <p:attrNameLst>
                                          <p:attrName>ppt_x</p:attrName>
                                          <p:attrName>ppt_y</p:attrName>
                                        </p:attrNameLst>
                                      </p:cBhvr>
                                      <p:rCtr x="0" y="1690"/>
                                    </p:animMotion>
                                  </p:childTnLst>
                                </p:cTn>
                              </p:par>
                              <p:par>
                                <p:cTn id="15" presetID="10" presetClass="entr" presetSubtype="0" fill="hold" nodeType="withEffect">
                                  <p:stCondLst>
                                    <p:cond delay="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200"/>
                                  </p:stCondLst>
                                  <p:childTnLst>
                                    <p:animMotion origin="layout" path="M 2.08333E-7 -4.07407E-6 L 2.08333E-7 0.03403 " pathEditMode="relative" rAng="0" ptsTypes="AA">
                                      <p:cBhvr>
                                        <p:cTn id="19" dur="750" spd="-100000" fill="hold"/>
                                        <p:tgtEl>
                                          <p:spTgt spid="7"/>
                                        </p:tgtEl>
                                        <p:attrNameLst>
                                          <p:attrName>ppt_x</p:attrName>
                                          <p:attrName>ppt_y</p:attrName>
                                        </p:attrNameLst>
                                      </p:cBhvr>
                                      <p:rCtr x="0" y="1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F184BF1E-73E8-F212-3BE1-F281E3913015}"/>
              </a:ext>
              <a:ext uri="{C183D7F6-B498-43B3-948B-1728B52AA6E4}">
                <adec:decorative xmlns:adec="http://schemas.microsoft.com/office/drawing/2017/decorative" val="1"/>
              </a:ext>
            </a:extLst>
          </p:cNvPr>
          <p:cNvSpPr/>
          <p:nvPr/>
        </p:nvSpPr>
        <p:spPr bwMode="auto">
          <a:xfrm>
            <a:off x="5888736" y="1697091"/>
            <a:ext cx="7285760" cy="4702750"/>
          </a:xfrm>
          <a:prstGeom prst="roundRect">
            <a:avLst>
              <a:gd name="adj" fmla="val 2587"/>
            </a:avLst>
          </a:prstGeom>
          <a:solidFill>
            <a:srgbClr val="1B1A19"/>
          </a:solidFill>
          <a:ln w="38100">
            <a:solidFill>
              <a:srgbClr val="FFFFFF"/>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91428" rIns="182856" bIns="146285"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Semibold"/>
                <a:ea typeface="+mn-ea"/>
                <a:cs typeface="Segoe UI" pitchFamily="34" charset="0"/>
              </a:rPr>
              <a:t>GenAI Gateway with Azure API Management</a:t>
            </a:r>
          </a:p>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7" name="Title 26">
            <a:extLst>
              <a:ext uri="{FF2B5EF4-FFF2-40B4-BE49-F238E27FC236}">
                <a16:creationId xmlns:a16="http://schemas.microsoft.com/office/drawing/2014/main" id="{D88C347C-048E-0217-CA63-7AC94D80AD39}"/>
              </a:ext>
            </a:extLst>
          </p:cNvPr>
          <p:cNvSpPr txBox="1">
            <a:spLocks noGrp="1"/>
          </p:cNvSpPr>
          <p:nvPr>
            <p:ph type="title"/>
          </p:nvPr>
        </p:nvSpPr>
        <p:spPr>
          <a:xfrm>
            <a:off x="1146672" y="457200"/>
            <a:ext cx="1101852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defTabSz="652878" rtl="0" fontAlgn="base">
              <a:spcBef>
                <a:spcPct val="0"/>
              </a:spcBef>
              <a:spcAft>
                <a:spcPct val="0"/>
              </a:spcAft>
              <a:defRPr/>
            </a:pPr>
            <a:r>
              <a:rPr lang="en-US" sz="3599" b="0" kern="1200" spc="-50" dirty="0" err="1">
                <a:ln w="3175">
                  <a:noFill/>
                </a:ln>
                <a:solidFill>
                  <a:srgbClr val="000000"/>
                </a:solidFill>
                <a:latin typeface="Segoe UI Semibold"/>
                <a:ea typeface="+mn-ea"/>
                <a:cs typeface="Segoe UI" pitchFamily="34" charset="0"/>
              </a:rPr>
              <a:t>GenAI</a:t>
            </a:r>
            <a:r>
              <a:rPr lang="en-US" sz="3599" b="0" kern="1200" spc="-50" dirty="0">
                <a:ln w="3175">
                  <a:noFill/>
                </a:ln>
                <a:solidFill>
                  <a:srgbClr val="000000"/>
                </a:solidFill>
                <a:latin typeface="Segoe UI Semibold"/>
                <a:ea typeface="+mn-ea"/>
                <a:cs typeface="Segoe UI" pitchFamily="34" charset="0"/>
              </a:rPr>
              <a:t> gateway features in Azure API Management</a:t>
            </a:r>
          </a:p>
        </p:txBody>
      </p:sp>
      <p:sp>
        <p:nvSpPr>
          <p:cNvPr id="9" name="TextBox 8">
            <a:extLst>
              <a:ext uri="{FF2B5EF4-FFF2-40B4-BE49-F238E27FC236}">
                <a16:creationId xmlns:a16="http://schemas.microsoft.com/office/drawing/2014/main" id="{DE69D75A-4DA6-17A7-6524-1F0EFF91A737}"/>
              </a:ext>
            </a:extLst>
          </p:cNvPr>
          <p:cNvSpPr txBox="1"/>
          <p:nvPr/>
        </p:nvSpPr>
        <p:spPr>
          <a:xfrm>
            <a:off x="576028" y="2762948"/>
            <a:ext cx="5312708" cy="2662267"/>
          </a:xfrm>
          <a:prstGeom prst="rect">
            <a:avLst/>
          </a:prstGeom>
          <a:noFill/>
        </p:spPr>
        <p:txBody>
          <a:bodyPr wrap="square">
            <a:spAutoFit/>
          </a:bodyPr>
          <a:lstStyle/>
          <a:p>
            <a:pPr marL="228600" marR="0" lvl="0" indent="-228600" algn="l" defTabSz="914400" rtl="0" eaLnBrk="1" fontAlgn="base" latinLnBrk="0" hangingPunct="1">
              <a:lnSpc>
                <a:spcPct val="100000"/>
              </a:lnSpc>
              <a:spcBef>
                <a:spcPts val="1000"/>
              </a:spcBef>
              <a:spcAft>
                <a:spcPts val="1200"/>
              </a:spcAft>
              <a:buClr>
                <a:srgbClr val="000000"/>
              </a:buClr>
              <a:buSzTx/>
              <a:buFontTx/>
              <a:buBlip>
                <a:blip r:embed="rId3"/>
              </a:buBlip>
              <a:tabLst/>
              <a:defRPr/>
            </a:pPr>
            <a:r>
              <a:rPr kumimoji="0" lang="en-US" sz="1600" b="0" i="0" u="none" strike="noStrike" kern="0" cap="none" spc="0" normalizeH="0" baseline="0" noProof="0" dirty="0">
                <a:ln>
                  <a:noFill/>
                </a:ln>
                <a:solidFill>
                  <a:srgbClr val="1F1F1F"/>
                </a:solidFill>
                <a:effectLst/>
                <a:uLnTx/>
                <a:uFillTx/>
                <a:latin typeface="Segoe UI" panose="020B0502040204020203" pitchFamily="34" charset="0"/>
                <a:ea typeface="+mn-ea"/>
                <a:cs typeface="Segoe UI" panose="020B0502040204020203" pitchFamily="34" charset="0"/>
              </a:rPr>
              <a:t>Load balance across OpenAI endpoints, PTU/PAYG, and different models </a:t>
            </a:r>
          </a:p>
          <a:p>
            <a:pPr marL="228600" marR="0" lvl="0" indent="-228600" algn="l" defTabSz="914400" rtl="0" eaLnBrk="1" fontAlgn="base" latinLnBrk="0" hangingPunct="1">
              <a:lnSpc>
                <a:spcPct val="100000"/>
              </a:lnSpc>
              <a:spcBef>
                <a:spcPts val="1000"/>
              </a:spcBef>
              <a:spcAft>
                <a:spcPts val="1200"/>
              </a:spcAft>
              <a:buClr>
                <a:srgbClr val="000000"/>
              </a:buClr>
              <a:buSzTx/>
              <a:buFontTx/>
              <a:buBlip>
                <a:blip r:embed="rId3"/>
              </a:buBlip>
              <a:tabLst/>
              <a:defRPr/>
            </a:pPr>
            <a:r>
              <a:rPr kumimoji="0" lang="en-US" sz="1600" b="0" i="0" u="none" strike="noStrike" kern="0" cap="none" spc="0" normalizeH="0" baseline="0" noProof="0" dirty="0">
                <a:ln>
                  <a:noFill/>
                </a:ln>
                <a:solidFill>
                  <a:srgbClr val="1F1F1F"/>
                </a:solidFill>
                <a:effectLst/>
                <a:uLnTx/>
                <a:uFillTx/>
                <a:latin typeface="Segoe UI" panose="020B0502040204020203" pitchFamily="34" charset="0"/>
                <a:ea typeface="+mn-ea"/>
                <a:cs typeface="Segoe UI" panose="020B0502040204020203" pitchFamily="34" charset="0"/>
              </a:rPr>
              <a:t>Track token consumption and attribution for streaming and non-streaming requests</a:t>
            </a:r>
          </a:p>
          <a:p>
            <a:pPr marL="228600" marR="0" lvl="0" indent="-228600" algn="l" defTabSz="914400" rtl="0" eaLnBrk="1" fontAlgn="base" latinLnBrk="0" hangingPunct="1">
              <a:lnSpc>
                <a:spcPct val="100000"/>
              </a:lnSpc>
              <a:spcBef>
                <a:spcPts val="1000"/>
              </a:spcBef>
              <a:spcAft>
                <a:spcPts val="1200"/>
              </a:spcAft>
              <a:buClr>
                <a:srgbClr val="000000"/>
              </a:buClr>
              <a:buSzTx/>
              <a:buFontTx/>
              <a:buBlip>
                <a:blip r:embed="rId3"/>
              </a:buBlip>
              <a:tabLst/>
              <a:defRPr/>
            </a:pPr>
            <a:r>
              <a:rPr kumimoji="0" lang="en-US" sz="1600" b="0" i="0" u="none" strike="noStrike" kern="0" cap="none" spc="0" normalizeH="0" baseline="0" noProof="0" dirty="0">
                <a:ln>
                  <a:noFill/>
                </a:ln>
                <a:solidFill>
                  <a:srgbClr val="1F1F1F"/>
                </a:solidFill>
                <a:effectLst/>
                <a:uLnTx/>
                <a:uFillTx/>
                <a:latin typeface="Segoe UI" panose="020B0502040204020203" pitchFamily="34" charset="0"/>
                <a:ea typeface="+mn-ea"/>
                <a:cs typeface="Segoe UI" panose="020B0502040204020203" pitchFamily="34" charset="0"/>
              </a:rPr>
              <a:t>Improve performance and conserve tokens with semantic caching</a:t>
            </a:r>
          </a:p>
          <a:p>
            <a:pPr marL="228600" marR="0" lvl="0" indent="-228600" algn="l" defTabSz="914400" rtl="0" eaLnBrk="1" fontAlgn="base" latinLnBrk="0" hangingPunct="1">
              <a:lnSpc>
                <a:spcPct val="100000"/>
              </a:lnSpc>
              <a:spcBef>
                <a:spcPts val="1000"/>
              </a:spcBef>
              <a:spcAft>
                <a:spcPts val="1200"/>
              </a:spcAft>
              <a:buClr>
                <a:srgbClr val="000000"/>
              </a:buClr>
              <a:buSzTx/>
              <a:buFontTx/>
              <a:buBlip>
                <a:blip r:embed="rId3"/>
              </a:buBlip>
              <a:tabLst/>
              <a:defRPr/>
            </a:pPr>
            <a:r>
              <a:rPr kumimoji="0" lang="en-US" sz="1600" b="0" i="0" u="none" strike="noStrike" kern="0" cap="none" spc="0" normalizeH="0" baseline="0" noProof="0" dirty="0">
                <a:ln>
                  <a:noFill/>
                </a:ln>
                <a:solidFill>
                  <a:srgbClr val="1F1F1F"/>
                </a:solidFill>
                <a:effectLst/>
                <a:uLnTx/>
                <a:uFillTx/>
                <a:latin typeface="Segoe UI" panose="020B0502040204020203" pitchFamily="34" charset="0"/>
                <a:ea typeface="+mn-ea"/>
                <a:cs typeface="Segoe UI" panose="020B0502040204020203" pitchFamily="34" charset="0"/>
              </a:rPr>
              <a:t>Secure access to models with Managed Identity</a:t>
            </a:r>
          </a:p>
        </p:txBody>
      </p:sp>
      <p:sp>
        <p:nvSpPr>
          <p:cNvPr id="17" name="TextBox 16">
            <a:extLst>
              <a:ext uri="{FF2B5EF4-FFF2-40B4-BE49-F238E27FC236}">
                <a16:creationId xmlns:a16="http://schemas.microsoft.com/office/drawing/2014/main" id="{99A1FDBF-C6AB-02CA-1CCD-92E21147243A}"/>
              </a:ext>
            </a:extLst>
          </p:cNvPr>
          <p:cNvSpPr txBox="1"/>
          <p:nvPr/>
        </p:nvSpPr>
        <p:spPr>
          <a:xfrm>
            <a:off x="576029" y="1839794"/>
            <a:ext cx="446151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666"/>
              </a:spcAft>
              <a:buClr>
                <a:srgbClr val="000000"/>
              </a:buClr>
              <a:buSzPts val="4000"/>
              <a:buFontTx/>
              <a:buNone/>
              <a:tabLst/>
              <a:defRPr/>
            </a:pPr>
            <a:r>
              <a:rPr kumimoji="0" lang="en-US" sz="18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sym typeface="Inter"/>
              </a:rPr>
              <a:t>Centralize management of model and prompt endpoints</a:t>
            </a:r>
          </a:p>
        </p:txBody>
      </p:sp>
      <p:pic>
        <p:nvPicPr>
          <p:cNvPr id="7" name="Picture 6">
            <a:extLst>
              <a:ext uri="{FF2B5EF4-FFF2-40B4-BE49-F238E27FC236}">
                <a16:creationId xmlns:a16="http://schemas.microsoft.com/office/drawing/2014/main" id="{949BD04B-02D0-6D4E-5957-B980E5768C61}"/>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096000" y="1882252"/>
            <a:ext cx="8751280" cy="4340129"/>
          </a:xfrm>
          <a:prstGeom prst="rect">
            <a:avLst/>
          </a:prstGeom>
        </p:spPr>
      </p:pic>
      <p:sp>
        <p:nvSpPr>
          <p:cNvPr id="5" name="TextBox 4">
            <a:extLst>
              <a:ext uri="{FF2B5EF4-FFF2-40B4-BE49-F238E27FC236}">
                <a16:creationId xmlns:a16="http://schemas.microsoft.com/office/drawing/2014/main" id="{1F31471D-48AA-B211-9EE9-8896C2885450}"/>
              </a:ext>
            </a:extLst>
          </p:cNvPr>
          <p:cNvSpPr txBox="1"/>
          <p:nvPr/>
        </p:nvSpPr>
        <p:spPr>
          <a:xfrm>
            <a:off x="504166" y="6186474"/>
            <a:ext cx="742357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F1F1F"/>
                </a:solidFill>
                <a:effectLst/>
                <a:uLnTx/>
                <a:uFillTx/>
                <a:latin typeface="Segoe UI" panose="020B0502040204020203" pitchFamily="34" charset="0"/>
                <a:ea typeface="+mn-ea"/>
                <a:cs typeface="Segoe UI" panose="020B0502040204020203" pitchFamily="34" charset="0"/>
              </a:rPr>
              <a:t>Guide: </a:t>
            </a:r>
            <a:r>
              <a:rPr kumimoji="0" lang="en-US" sz="1400" b="0" i="0" u="none" strike="noStrike" kern="1200" cap="none" spc="0" normalizeH="0" baseline="0" noProof="0" dirty="0">
                <a:ln w="3175">
                  <a:noFill/>
                </a:ln>
                <a:gradFill>
                  <a:gsLst>
                    <a:gs pos="0">
                      <a:srgbClr val="C03BC4"/>
                    </a:gs>
                    <a:gs pos="80000">
                      <a:srgbClr val="0078D4"/>
                    </a:gs>
                  </a:gsLst>
                  <a:path path="circle">
                    <a:fillToRect l="100000" t="100000"/>
                  </a:path>
                </a:gradFill>
                <a:effectLst/>
                <a:uLnTx/>
                <a:uFillTx/>
                <a:latin typeface="Segoe UI Semibold"/>
                <a:ea typeface="+mn-ea"/>
                <a:cs typeface="Segoe UI" panose="020B0502040204020203" pitchFamily="34" charset="0"/>
                <a:hlinkClick r:id="rId5">
                  <a:extLst>
                    <a:ext uri="{A12FA001-AC4F-418D-AE19-62706E023703}">
                      <ahyp:hlinkClr xmlns:ahyp="http://schemas.microsoft.com/office/drawing/2018/hyperlinkcolor" val="tx"/>
                    </a:ext>
                  </a:extLst>
                </a:hlinkClick>
              </a:rPr>
              <a:t>https://aka.ms/genai-gateway</a:t>
            </a:r>
            <a:r>
              <a:rPr kumimoji="0" lang="en-US" sz="1400" b="0" i="0" u="none" strike="noStrike" kern="1200" cap="none" spc="0" normalizeH="0" baseline="0" noProof="0" dirty="0">
                <a:ln w="3175">
                  <a:noFill/>
                </a:ln>
                <a:gradFill>
                  <a:gsLst>
                    <a:gs pos="0">
                      <a:srgbClr val="C03BC4"/>
                    </a:gs>
                    <a:gs pos="80000">
                      <a:srgbClr val="0078D4"/>
                    </a:gs>
                  </a:gsLst>
                  <a:path path="circle">
                    <a:fillToRect l="100000" t="100000"/>
                  </a:path>
                </a:gradFill>
                <a:effectLst/>
                <a:uLnTx/>
                <a:uFillTx/>
                <a:latin typeface="Segoe UI Semibold"/>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1F1F1F"/>
                </a:solidFill>
                <a:effectLst/>
                <a:uLnTx/>
                <a:uFillTx/>
                <a:latin typeface="Segoe UI" panose="020B0502040204020203" pitchFamily="34" charset="0"/>
                <a:ea typeface="+mn-ea"/>
                <a:cs typeface="Segoe UI" panose="020B0502040204020203" pitchFamily="34" charset="0"/>
              </a:rPr>
              <a:t>Landing zone accelerator: </a:t>
            </a:r>
            <a:r>
              <a:rPr kumimoji="0" lang="en-US" sz="1400" b="0" i="0" u="none" strike="noStrike" kern="1200" cap="none" spc="0" normalizeH="0" baseline="0" noProof="0" dirty="0">
                <a:ln w="3175">
                  <a:noFill/>
                </a:ln>
                <a:gradFill>
                  <a:gsLst>
                    <a:gs pos="0">
                      <a:srgbClr val="C03BC4"/>
                    </a:gs>
                    <a:gs pos="80000">
                      <a:srgbClr val="0078D4"/>
                    </a:gs>
                  </a:gsLst>
                  <a:path path="circle">
                    <a:fillToRect l="100000" t="100000"/>
                  </a:path>
                </a:gradFill>
                <a:effectLst/>
                <a:uLnTx/>
                <a:uFillTx/>
                <a:latin typeface="Segoe UI Semibold"/>
                <a:ea typeface="+mn-ea"/>
                <a:cs typeface="Segoe UI" panose="020B0502040204020203" pitchFamily="34" charset="0"/>
                <a:hlinkClick r:id="rId6">
                  <a:extLst>
                    <a:ext uri="{A12FA001-AC4F-418D-AE19-62706E023703}">
                      <ahyp:hlinkClr xmlns:ahyp="http://schemas.microsoft.com/office/drawing/2018/hyperlinkcolor" val="tx"/>
                    </a:ext>
                  </a:extLst>
                </a:hlinkClick>
              </a:rPr>
              <a:t>https://aka.ms/apim-genai-lza</a:t>
            </a:r>
            <a:r>
              <a:rPr kumimoji="0" lang="en-US" sz="1400" b="0" i="0" u="none" strike="noStrike" kern="1200" cap="none" spc="0" normalizeH="0" baseline="0" noProof="0" dirty="0">
                <a:ln w="3175">
                  <a:noFill/>
                </a:ln>
                <a:gradFill>
                  <a:gsLst>
                    <a:gs pos="0">
                      <a:srgbClr val="C03BC4"/>
                    </a:gs>
                    <a:gs pos="80000">
                      <a:srgbClr val="0078D4"/>
                    </a:gs>
                  </a:gsLst>
                  <a:path path="circle">
                    <a:fillToRect l="100000" t="100000"/>
                  </a:path>
                </a:gradFill>
                <a:effectLst/>
                <a:uLnTx/>
                <a:uFillTx/>
                <a:latin typeface="Segoe UI Semibold"/>
                <a:ea typeface="+mn-ea"/>
                <a:cs typeface="Segoe UI" panose="020B0502040204020203" pitchFamily="34" charset="0"/>
              </a:rPr>
              <a:t> </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Rectangle: Rounded Corners 24">
            <a:extLst>
              <a:ext uri="{FF2B5EF4-FFF2-40B4-BE49-F238E27FC236}">
                <a16:creationId xmlns:a16="http://schemas.microsoft.com/office/drawing/2014/main" id="{43A047A0-C291-8823-655E-3D45BC130CAD}"/>
              </a:ext>
              <a:ext uri="{C183D7F6-B498-43B3-948B-1728B52AA6E4}">
                <adec:decorative xmlns:adec="http://schemas.microsoft.com/office/drawing/2017/decorative" val="0"/>
              </a:ext>
            </a:extLst>
          </p:cNvPr>
          <p:cNvSpPr/>
          <p:nvPr/>
        </p:nvSpPr>
        <p:spPr bwMode="auto">
          <a:xfrm>
            <a:off x="2509066" y="4619879"/>
            <a:ext cx="1374770" cy="326041"/>
          </a:xfrm>
          <a:prstGeom prst="roundRect">
            <a:avLst>
              <a:gd name="adj" fmla="val 36259"/>
            </a:avLst>
          </a:prstGeom>
          <a:gradFill flip="none" rotWithShape="1">
            <a:gsLst>
              <a:gs pos="100000">
                <a:srgbClr val="399A91"/>
              </a:gs>
              <a:gs pos="17000">
                <a:srgbClr val="0078D4"/>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2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Public preview</a:t>
            </a:r>
          </a:p>
        </p:txBody>
      </p:sp>
      <p:pic>
        <p:nvPicPr>
          <p:cNvPr id="10" name="Graphic 9">
            <a:extLst>
              <a:ext uri="{FF2B5EF4-FFF2-40B4-BE49-F238E27FC236}">
                <a16:creationId xmlns:a16="http://schemas.microsoft.com/office/drawing/2014/main" id="{2C5BF64E-2F29-7FF1-BCCC-5DFDBDE607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4166" y="504717"/>
            <a:ext cx="560493" cy="560493"/>
          </a:xfrm>
          <a:prstGeom prst="rect">
            <a:avLst/>
          </a:prstGeom>
        </p:spPr>
      </p:pic>
    </p:spTree>
    <p:extLst>
      <p:ext uri="{BB962C8B-B14F-4D97-AF65-F5344CB8AC3E}">
        <p14:creationId xmlns:p14="http://schemas.microsoft.com/office/powerpoint/2010/main" val="2379441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grpId="1" nodeType="withEffect">
                                  <p:stCondLst>
                                    <p:cond delay="100"/>
                                  </p:stCondLst>
                                  <p:childTnLst>
                                    <p:animMotion origin="layout" path="M 2.5E-6 3.7037E-7 L 2.5E-6 0.03495 " pathEditMode="relative" rAng="0" ptsTypes="AA">
                                      <p:cBhvr>
                                        <p:cTn id="9" dur="500" spd="-100000" fill="hold"/>
                                        <p:tgtEl>
                                          <p:spTgt spid="27"/>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4D7CC-CF93-4C0F-B7DD-B1307BC1AB3C}"/>
              </a:ext>
            </a:extLst>
          </p:cNvPr>
          <p:cNvSpPr>
            <a:spLocks noGrp="1"/>
          </p:cNvSpPr>
          <p:nvPr>
            <p:ph type="title"/>
          </p:nvPr>
        </p:nvSpPr>
        <p:spPr/>
        <p:txBody>
          <a:bodyPr/>
          <a:lstStyle/>
          <a:p>
            <a:r>
              <a:rPr lang="en-US" dirty="0"/>
              <a:t>Developer Portal</a:t>
            </a:r>
          </a:p>
        </p:txBody>
      </p:sp>
      <p:pic>
        <p:nvPicPr>
          <p:cNvPr id="4" name="Picture 3">
            <a:extLst>
              <a:ext uri="{FF2B5EF4-FFF2-40B4-BE49-F238E27FC236}">
                <a16:creationId xmlns:a16="http://schemas.microsoft.com/office/drawing/2014/main" id="{88A6AAA1-BC01-4BB3-882A-C20ACC5339DC}"/>
              </a:ext>
            </a:extLst>
          </p:cNvPr>
          <p:cNvPicPr>
            <a:picLocks noChangeAspect="1"/>
          </p:cNvPicPr>
          <p:nvPr/>
        </p:nvPicPr>
        <p:blipFill>
          <a:blip r:embed="rId2"/>
          <a:stretch>
            <a:fillRect/>
          </a:stretch>
        </p:blipFill>
        <p:spPr>
          <a:xfrm>
            <a:off x="1384474" y="1137920"/>
            <a:ext cx="9423051" cy="5543973"/>
          </a:xfrm>
          <a:prstGeom prst="rect">
            <a:avLst/>
          </a:prstGeom>
        </p:spPr>
      </p:pic>
    </p:spTree>
    <p:extLst>
      <p:ext uri="{BB962C8B-B14F-4D97-AF65-F5344CB8AC3E}">
        <p14:creationId xmlns:p14="http://schemas.microsoft.com/office/powerpoint/2010/main" val="31171178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humbnail image 1 of blog post titled &#10; &#10; &#10;  &#10; &#10; &#10; &#10;    &#10;  &#10;   &#10;    &#10;      &#10;       Introducing GenAI Gateway Capabilities in Azure API Management&#10;       &#10;      &#10;     &#10;   &#10;  &#10; &#10;   &#10; &#10; &#10; &#10; &#10; &#10;">
            <a:extLst>
              <a:ext uri="{FF2B5EF4-FFF2-40B4-BE49-F238E27FC236}">
                <a16:creationId xmlns:a16="http://schemas.microsoft.com/office/drawing/2014/main" id="{0B1CAB2F-2BC5-E55D-50B8-FD5FAF90903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58377" y="1553679"/>
            <a:ext cx="3302317" cy="228431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7B251D3E-76C6-E3AF-811E-DE5A600F9D32}"/>
              </a:ext>
            </a:extLst>
          </p:cNvPr>
          <p:cNvSpPr/>
          <p:nvPr/>
        </p:nvSpPr>
        <p:spPr bwMode="auto">
          <a:xfrm>
            <a:off x="8065635" y="1126169"/>
            <a:ext cx="3874258" cy="5251861"/>
          </a:xfrm>
          <a:prstGeom prst="roundRect">
            <a:avLst>
              <a:gd name="adj" fmla="val 7181"/>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551C9EDD-DE79-D275-52AD-AFCD669CAD57}"/>
              </a:ext>
            </a:extLst>
          </p:cNvPr>
          <p:cNvSpPr/>
          <p:nvPr/>
        </p:nvSpPr>
        <p:spPr bwMode="auto">
          <a:xfrm>
            <a:off x="4267431" y="1126169"/>
            <a:ext cx="3509006" cy="5251861"/>
          </a:xfrm>
          <a:prstGeom prst="roundRect">
            <a:avLst>
              <a:gd name="adj" fmla="val 7181"/>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44FCF3EF-EFE2-A74E-9FCC-350819888396}"/>
              </a:ext>
            </a:extLst>
          </p:cNvPr>
          <p:cNvSpPr/>
          <p:nvPr/>
        </p:nvSpPr>
        <p:spPr bwMode="auto">
          <a:xfrm>
            <a:off x="429253" y="1131147"/>
            <a:ext cx="3509006" cy="5251861"/>
          </a:xfrm>
          <a:prstGeom prst="roundRect">
            <a:avLst>
              <a:gd name="adj" fmla="val 7181"/>
            </a:avLst>
          </a:prstGeom>
          <a:no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96409B0-BBCF-A3D8-0A18-88917160C8E9}"/>
              </a:ext>
            </a:extLst>
          </p:cNvPr>
          <p:cNvSpPr>
            <a:spLocks noGrp="1"/>
          </p:cNvSpPr>
          <p:nvPr>
            <p:ph type="title"/>
          </p:nvPr>
        </p:nvSpPr>
        <p:spPr>
          <a:xfrm>
            <a:off x="1167617" y="457200"/>
            <a:ext cx="11018520" cy="553998"/>
          </a:xfrm>
        </p:spPr>
        <p:txBody>
          <a:bodyPr/>
          <a:lstStyle/>
          <a:p>
            <a:r>
              <a:rPr lang="en-US" dirty="0" err="1"/>
              <a:t>GenAI</a:t>
            </a:r>
            <a:r>
              <a:rPr lang="en-US" dirty="0"/>
              <a:t> gateway features in Azure API Management</a:t>
            </a:r>
          </a:p>
        </p:txBody>
      </p:sp>
      <p:sp>
        <p:nvSpPr>
          <p:cNvPr id="4" name="TextBox 3">
            <a:extLst>
              <a:ext uri="{FF2B5EF4-FFF2-40B4-BE49-F238E27FC236}">
                <a16:creationId xmlns:a16="http://schemas.microsoft.com/office/drawing/2014/main" id="{6655ED15-07F0-664A-02A2-C54161A29D99}"/>
              </a:ext>
            </a:extLst>
          </p:cNvPr>
          <p:cNvSpPr txBox="1"/>
          <p:nvPr/>
        </p:nvSpPr>
        <p:spPr>
          <a:xfrm>
            <a:off x="286587" y="6566059"/>
            <a:ext cx="7498079"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hlinkClick r:id="rId3"/>
              </a:rPr>
              <a:t>https://github.com/Azure-Samples/AI-Gateway</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5124" name="Picture 4" descr="thumbnail image 2 of blog post titled &#10; &#10; &#10;  &#10; &#10; &#10; &#10;    &#10;  &#10;   &#10;    &#10;      &#10;       Introducing GenAI Gateway Capabilities in Azure API Management&#10;       &#10;      &#10;     &#10;   &#10;  &#10; &#10;   &#10; &#10; &#10; &#10; &#10; &#10;">
            <a:extLst>
              <a:ext uri="{FF2B5EF4-FFF2-40B4-BE49-F238E27FC236}">
                <a16:creationId xmlns:a16="http://schemas.microsoft.com/office/drawing/2014/main" id="{23A44E49-080B-9F48-5A58-A48DD33BD94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96396" y="1663363"/>
            <a:ext cx="3388923" cy="215196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thumbnail image 3 of blog post titled &#10; &#10; &#10;  &#10; &#10; &#10; &#10;    &#10;  &#10;   &#10;    &#10;      &#10;       Introducing GenAI Gateway Capabilities in Azure API Management&#10;       &#10;      &#10;     &#10;   &#10;  &#10; &#10;   &#10; &#10; &#10; &#10; &#10; &#10;">
            <a:extLst>
              <a:ext uri="{FF2B5EF4-FFF2-40B4-BE49-F238E27FC236}">
                <a16:creationId xmlns:a16="http://schemas.microsoft.com/office/drawing/2014/main" id="{0C6EF235-4DE1-F22D-1C6D-6F77D5F8A7D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0787" y="1465002"/>
            <a:ext cx="3225800" cy="22313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6B62804-6EA2-65BA-6A85-4A6413F6BB2D}"/>
              </a:ext>
            </a:extLst>
          </p:cNvPr>
          <p:cNvSpPr txBox="1"/>
          <p:nvPr/>
        </p:nvSpPr>
        <p:spPr>
          <a:xfrm>
            <a:off x="8031546" y="1309920"/>
            <a:ext cx="3746710"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Z" sz="1600" b="1" i="0" u="none" strike="noStrike" kern="1200" cap="none" spc="0" normalizeH="0" baseline="0" noProof="0">
                <a:ln>
                  <a:noFill/>
                </a:ln>
                <a:solidFill>
                  <a:srgbClr val="000000"/>
                </a:solidFill>
                <a:effectLst/>
                <a:uLnTx/>
                <a:uFillTx/>
                <a:latin typeface="Segoe UI"/>
                <a:ea typeface="+mn-ea"/>
                <a:cs typeface="Segoe UI"/>
              </a:rPr>
              <a:t>Azure OpenAI Token Metric policy</a:t>
            </a:r>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55FF2AAF-D0B4-CCD2-DFE6-E3232F309DF7}"/>
              </a:ext>
            </a:extLst>
          </p:cNvPr>
          <p:cNvSpPr txBox="1"/>
          <p:nvPr/>
        </p:nvSpPr>
        <p:spPr>
          <a:xfrm>
            <a:off x="370432" y="1324809"/>
            <a:ext cx="3603413"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Z" sz="1600" b="1" i="0" u="none" strike="noStrike" kern="1200" cap="none" spc="0" normalizeH="0" baseline="0" noProof="0">
                <a:ln>
                  <a:noFill/>
                </a:ln>
                <a:solidFill>
                  <a:srgbClr val="000000"/>
                </a:solidFill>
                <a:effectLst/>
                <a:uLnTx/>
                <a:uFillTx/>
                <a:latin typeface="Segoe UI"/>
                <a:ea typeface="+mn-ea"/>
                <a:cs typeface="Segoe UI"/>
              </a:rPr>
              <a:t>Load Balancer and Circuit Breaker</a:t>
            </a:r>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DD4CB629-B374-F745-C1BA-7C5CA4DEB92F}"/>
              </a:ext>
            </a:extLst>
          </p:cNvPr>
          <p:cNvSpPr txBox="1"/>
          <p:nvPr/>
        </p:nvSpPr>
        <p:spPr>
          <a:xfrm>
            <a:off x="4240702" y="1324809"/>
            <a:ext cx="353134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Z" sz="1600" b="1" i="0" u="none" strike="noStrike" kern="1200" cap="none" spc="0" normalizeH="0" baseline="0" noProof="0" dirty="0">
                <a:ln>
                  <a:noFill/>
                </a:ln>
                <a:solidFill>
                  <a:srgbClr val="000000"/>
                </a:solidFill>
                <a:effectLst/>
                <a:uLnTx/>
                <a:uFillTx/>
                <a:latin typeface="Segoe UI"/>
                <a:ea typeface="+mn-ea"/>
                <a:cs typeface="Segoe UI"/>
              </a:rPr>
              <a:t>Azure OpenAI Token Limit policy</a:t>
            </a:r>
            <a:endParaRPr kumimoji="0" lang="en-US" sz="1600" b="1"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3A71DC3C-78E0-3DAA-B466-71090E0B0FEB}"/>
              </a:ext>
            </a:extLst>
          </p:cNvPr>
          <p:cNvSpPr/>
          <p:nvPr/>
        </p:nvSpPr>
        <p:spPr bwMode="auto">
          <a:xfrm>
            <a:off x="8313859" y="3877634"/>
            <a:ext cx="3302318"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Facilitate accurate cross-charging based on token consumption</a:t>
            </a:r>
          </a:p>
        </p:txBody>
      </p:sp>
      <p:sp>
        <p:nvSpPr>
          <p:cNvPr id="14" name="Rectangle 13">
            <a:extLst>
              <a:ext uri="{FF2B5EF4-FFF2-40B4-BE49-F238E27FC236}">
                <a16:creationId xmlns:a16="http://schemas.microsoft.com/office/drawing/2014/main" id="{63142952-511F-9BFB-D210-4875F29488B4}"/>
              </a:ext>
            </a:extLst>
          </p:cNvPr>
          <p:cNvSpPr/>
          <p:nvPr/>
        </p:nvSpPr>
        <p:spPr bwMode="auto">
          <a:xfrm>
            <a:off x="8065635" y="4415336"/>
            <a:ext cx="3885761"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Collect token usage data</a:t>
            </a:r>
          </a:p>
        </p:txBody>
      </p:sp>
      <p:sp>
        <p:nvSpPr>
          <p:cNvPr id="23" name="Text Placeholder 7">
            <a:extLst>
              <a:ext uri="{FF2B5EF4-FFF2-40B4-BE49-F238E27FC236}">
                <a16:creationId xmlns:a16="http://schemas.microsoft.com/office/drawing/2014/main" id="{F5F55A85-215C-2D42-0C96-3C2E1105DCDB}"/>
              </a:ext>
            </a:extLst>
          </p:cNvPr>
          <p:cNvSpPr txBox="1">
            <a:spLocks/>
          </p:cNvSpPr>
          <p:nvPr/>
        </p:nvSpPr>
        <p:spPr>
          <a:xfrm>
            <a:off x="8238895" y="5108471"/>
            <a:ext cx="3836499"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&lt;azure-</a:t>
            </a:r>
            <a:r>
              <a:rPr kumimoji="0" lang="en-GB" sz="1000" b="0" i="0" u="none" strike="noStrike" kern="1200" cap="none" spc="0" normalizeH="0" baseline="0" noProof="0" err="1">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openai</a:t>
            </a: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-emit-token-metric</a:t>
            </a:r>
            <a:endPar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000" b="0" i="0" u="none" strike="noStrike" kern="1200" cap="none" spc="0" normalizeH="0" baseline="0" noProof="0">
                <a:ln>
                  <a:noFill/>
                </a:ln>
                <a:solidFill>
                  <a:srgbClr val="E50000"/>
                </a:solidFill>
                <a:effectLst/>
                <a:highlight>
                  <a:srgbClr val="FFFFFF"/>
                </a:highlight>
                <a:uLnTx/>
                <a:uFillTx/>
                <a:latin typeface="Consolas" panose="020B0609020204030204" pitchFamily="49" charset="0"/>
                <a:ea typeface="+mn-ea"/>
                <a:cs typeface="Consolas" panose="020B0609020204030204" pitchFamily="49" charset="0"/>
              </a:rPr>
              <a:t>namespace</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GB" sz="1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t>
            </a:r>
            <a:r>
              <a:rPr kumimoji="0" lang="en-GB" sz="1000" b="0" i="0" u="none" strike="noStrike" kern="1200" cap="none" spc="0" normalizeH="0" baseline="0" noProof="0" err="1">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AzureOpenAI</a:t>
            </a:r>
            <a:r>
              <a:rPr kumimoji="0" lang="en-GB" sz="1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t>
            </a: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&gt;</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	&lt;dimension</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GB" sz="1000" b="0" i="0" u="none" strike="noStrike" kern="1200" cap="none" spc="0" normalizeH="0" baseline="0" noProof="0">
                <a:ln>
                  <a:noFill/>
                </a:ln>
                <a:solidFill>
                  <a:srgbClr val="E50000"/>
                </a:solidFill>
                <a:effectLst/>
                <a:highlight>
                  <a:srgbClr val="FFFFFF"/>
                </a:highlight>
                <a:uLnTx/>
                <a:uFillTx/>
                <a:latin typeface="Consolas" panose="020B0609020204030204" pitchFamily="49" charset="0"/>
                <a:ea typeface="+mn-ea"/>
                <a:cs typeface="Consolas" panose="020B0609020204030204" pitchFamily="49" charset="0"/>
              </a:rPr>
              <a:t>name</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GB" sz="1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"User ID"</a:t>
            </a: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 /&gt;</a:t>
            </a:r>
            <a:endPar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	&lt;dimension</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GB" sz="1000" b="0" i="0" u="none" strike="noStrike" kern="1200" cap="none" spc="0" normalizeH="0" baseline="0" noProof="0">
                <a:ln>
                  <a:noFill/>
                </a:ln>
                <a:solidFill>
                  <a:srgbClr val="E50000"/>
                </a:solidFill>
                <a:effectLst/>
                <a:highlight>
                  <a:srgbClr val="FFFFFF"/>
                </a:highlight>
                <a:uLnTx/>
                <a:uFillTx/>
                <a:latin typeface="Consolas" panose="020B0609020204030204" pitchFamily="49" charset="0"/>
                <a:ea typeface="+mn-ea"/>
                <a:cs typeface="Consolas" panose="020B0609020204030204" pitchFamily="49" charset="0"/>
              </a:rPr>
              <a:t>name</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GB" sz="1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"Subscription ID"</a:t>
            </a: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 /&gt;</a:t>
            </a:r>
            <a:endPar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&lt;/azure-</a:t>
            </a:r>
            <a:r>
              <a:rPr kumimoji="0" lang="en-GB" sz="1000" b="0" i="0" u="none" strike="noStrike" kern="1200" cap="none" spc="0" normalizeH="0" baseline="0" noProof="0" err="1">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openai</a:t>
            </a: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-emit-token-metric&gt;</a:t>
            </a:r>
            <a:endPar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p:txBody>
      </p:sp>
      <p:sp>
        <p:nvSpPr>
          <p:cNvPr id="24" name="Rectangle: Rounded Corners 118">
            <a:extLst>
              <a:ext uri="{FF2B5EF4-FFF2-40B4-BE49-F238E27FC236}">
                <a16:creationId xmlns:a16="http://schemas.microsoft.com/office/drawing/2014/main" id="{322D5396-48F5-1D39-D82E-BA4E7ACC1164}"/>
              </a:ext>
              <a:ext uri="{C183D7F6-B498-43B3-948B-1728B52AA6E4}">
                <adec:decorative xmlns:adec="http://schemas.microsoft.com/office/drawing/2017/decorative" val="1"/>
              </a:ext>
            </a:extLst>
          </p:cNvPr>
          <p:cNvSpPr>
            <a:spLocks/>
          </p:cNvSpPr>
          <p:nvPr/>
        </p:nvSpPr>
        <p:spPr bwMode="auto">
          <a:xfrm>
            <a:off x="8204798" y="4750765"/>
            <a:ext cx="3659389" cy="1400085"/>
          </a:xfrm>
          <a:prstGeom prst="roundRect">
            <a:avLst>
              <a:gd name="adj" fmla="val 4358"/>
            </a:avLst>
          </a:prstGeom>
          <a:noFill/>
          <a:ln w="9525" cap="flat" cmpd="sng" algn="ctr">
            <a:solidFill>
              <a:srgbClr val="D9D9D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25" name="TextBox 24">
            <a:extLst>
              <a:ext uri="{FF2B5EF4-FFF2-40B4-BE49-F238E27FC236}">
                <a16:creationId xmlns:a16="http://schemas.microsoft.com/office/drawing/2014/main" id="{8C19EC14-B1C6-B687-521A-75266505DB48}"/>
              </a:ext>
            </a:extLst>
          </p:cNvPr>
          <p:cNvSpPr txBox="1"/>
          <p:nvPr/>
        </p:nvSpPr>
        <p:spPr>
          <a:xfrm>
            <a:off x="8238895" y="4750765"/>
            <a:ext cx="351951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a:ea typeface="+mn-ea"/>
                <a:cs typeface="+mn-cs"/>
              </a:rPr>
              <a:t>policy.xml</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EDCB51AB-F651-73ED-5018-E6DE81F3A4D0}"/>
              </a:ext>
            </a:extLst>
          </p:cNvPr>
          <p:cNvSpPr txBox="1"/>
          <p:nvPr/>
        </p:nvSpPr>
        <p:spPr>
          <a:xfrm>
            <a:off x="758425" y="3785301"/>
            <a:ext cx="2844798" cy="46166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Distribute requests across PTU and Pay-as-you-go instances</a:t>
            </a:r>
          </a:p>
        </p:txBody>
      </p:sp>
      <p:sp>
        <p:nvSpPr>
          <p:cNvPr id="29" name="Rectangle 28">
            <a:extLst>
              <a:ext uri="{FF2B5EF4-FFF2-40B4-BE49-F238E27FC236}">
                <a16:creationId xmlns:a16="http://schemas.microsoft.com/office/drawing/2014/main" id="{D2202837-1A68-DF80-9B3E-BCDBDBAA6913}"/>
              </a:ext>
            </a:extLst>
          </p:cNvPr>
          <p:cNvSpPr/>
          <p:nvPr/>
        </p:nvSpPr>
        <p:spPr bwMode="auto">
          <a:xfrm>
            <a:off x="758425" y="4488954"/>
            <a:ext cx="2886484"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20" normalizeH="0" baseline="0" noProof="0">
                <a:ln>
                  <a:noFill/>
                </a:ln>
                <a:solidFill>
                  <a:srgbClr val="000000"/>
                </a:solidFill>
                <a:effectLst/>
                <a:uLnTx/>
                <a:uFillTx/>
                <a:latin typeface="Segoe UI"/>
                <a:ea typeface="+mn-ea"/>
                <a:cs typeface="Segoe UI" panose="020B0502040204020203" pitchFamily="34" charset="0"/>
              </a:rPr>
              <a:t>Define load balancing pools to include </a:t>
            </a:r>
            <a:r>
              <a:rPr kumimoji="0" lang="en-US" sz="12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multiple Azure OpenAI endpoints</a:t>
            </a:r>
          </a:p>
        </p:txBody>
      </p:sp>
      <p:sp>
        <p:nvSpPr>
          <p:cNvPr id="30" name="Rectangle 29">
            <a:extLst>
              <a:ext uri="{FF2B5EF4-FFF2-40B4-BE49-F238E27FC236}">
                <a16:creationId xmlns:a16="http://schemas.microsoft.com/office/drawing/2014/main" id="{FA6C82F9-B0C6-890B-C31A-428375D1EFBB}"/>
              </a:ext>
            </a:extLst>
          </p:cNvPr>
          <p:cNvSpPr/>
          <p:nvPr/>
        </p:nvSpPr>
        <p:spPr bwMode="auto">
          <a:xfrm>
            <a:off x="976219" y="5206646"/>
            <a:ext cx="2634582"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Configure circuit breaker rules for successful failover</a:t>
            </a:r>
          </a:p>
        </p:txBody>
      </p:sp>
      <p:pic>
        <p:nvPicPr>
          <p:cNvPr id="31" name="Graphic 30">
            <a:extLst>
              <a:ext uri="{FF2B5EF4-FFF2-40B4-BE49-F238E27FC236}">
                <a16:creationId xmlns:a16="http://schemas.microsoft.com/office/drawing/2014/main" id="{808D803C-61B5-5EBA-E785-F21203C474D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0787" y="474992"/>
            <a:ext cx="560493" cy="560493"/>
          </a:xfrm>
          <a:prstGeom prst="rect">
            <a:avLst/>
          </a:prstGeom>
        </p:spPr>
      </p:pic>
      <p:sp>
        <p:nvSpPr>
          <p:cNvPr id="32" name="Rectangle 31">
            <a:extLst>
              <a:ext uri="{FF2B5EF4-FFF2-40B4-BE49-F238E27FC236}">
                <a16:creationId xmlns:a16="http://schemas.microsoft.com/office/drawing/2014/main" id="{03531629-9B29-92D8-C2E8-CCACC52AA320}"/>
              </a:ext>
            </a:extLst>
          </p:cNvPr>
          <p:cNvSpPr/>
          <p:nvPr/>
        </p:nvSpPr>
        <p:spPr bwMode="auto">
          <a:xfrm>
            <a:off x="4314394" y="3823510"/>
            <a:ext cx="3383965"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Configure tokens per minute (TPM) limits based on counter keys</a:t>
            </a:r>
          </a:p>
        </p:txBody>
      </p:sp>
      <p:sp>
        <p:nvSpPr>
          <p:cNvPr id="34" name="Rectangle: Rounded Corners 118">
            <a:extLst>
              <a:ext uri="{FF2B5EF4-FFF2-40B4-BE49-F238E27FC236}">
                <a16:creationId xmlns:a16="http://schemas.microsoft.com/office/drawing/2014/main" id="{2AEDFC3E-9EF6-0A70-3F7B-4062351DD0D0}"/>
              </a:ext>
              <a:ext uri="{C183D7F6-B498-43B3-948B-1728B52AA6E4}">
                <adec:decorative xmlns:adec="http://schemas.microsoft.com/office/drawing/2017/decorative" val="1"/>
              </a:ext>
            </a:extLst>
          </p:cNvPr>
          <p:cNvSpPr>
            <a:spLocks/>
          </p:cNvSpPr>
          <p:nvPr/>
        </p:nvSpPr>
        <p:spPr bwMode="auto">
          <a:xfrm>
            <a:off x="4348474" y="4828441"/>
            <a:ext cx="3383965" cy="1367409"/>
          </a:xfrm>
          <a:prstGeom prst="roundRect">
            <a:avLst>
              <a:gd name="adj" fmla="val 8046"/>
            </a:avLst>
          </a:prstGeom>
          <a:noFill/>
          <a:ln w="9525" cap="flat" cmpd="sng" algn="ctr">
            <a:solidFill>
              <a:srgbClr val="D9D9D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5CC64792-722F-9849-DB21-BF73EB56046E}"/>
              </a:ext>
            </a:extLst>
          </p:cNvPr>
          <p:cNvSpPr txBox="1"/>
          <p:nvPr/>
        </p:nvSpPr>
        <p:spPr>
          <a:xfrm>
            <a:off x="4348475" y="4828441"/>
            <a:ext cx="3186417"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a:ea typeface="+mn-ea"/>
                <a:cs typeface="+mn-cs"/>
              </a:rPr>
              <a:t>policy.xml</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Text Placeholder 7">
            <a:extLst>
              <a:ext uri="{FF2B5EF4-FFF2-40B4-BE49-F238E27FC236}">
                <a16:creationId xmlns:a16="http://schemas.microsoft.com/office/drawing/2014/main" id="{25A099AC-0B85-ED82-A212-8EC0EFB37ED8}"/>
              </a:ext>
            </a:extLst>
          </p:cNvPr>
          <p:cNvSpPr txBox="1">
            <a:spLocks/>
          </p:cNvSpPr>
          <p:nvPr/>
        </p:nvSpPr>
        <p:spPr>
          <a:xfrm>
            <a:off x="4348476" y="5191393"/>
            <a:ext cx="3462050"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&lt;azure-</a:t>
            </a:r>
            <a:r>
              <a:rPr kumimoji="0" lang="en-GB" sz="1000" b="0" i="0" u="none" strike="noStrike" kern="1200" cap="none" spc="0" normalizeH="0" baseline="0" noProof="0" err="1">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openai</a:t>
            </a: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-token-limit</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GB" sz="1000" b="0" i="0" u="none" strike="noStrike" kern="1200" cap="none" spc="0" normalizeH="0" baseline="0" noProof="0">
                <a:ln>
                  <a:noFill/>
                </a:ln>
                <a:solidFill>
                  <a:srgbClr val="E50000"/>
                </a:solidFill>
                <a:effectLst/>
                <a:highlight>
                  <a:srgbClr val="FFFFFF"/>
                </a:highlight>
                <a:uLnTx/>
                <a:uFillTx/>
                <a:latin typeface="Consolas" panose="020B0609020204030204" pitchFamily="49" charset="0"/>
                <a:ea typeface="+mn-ea"/>
                <a:cs typeface="Consolas" panose="020B0609020204030204" pitchFamily="49" charset="0"/>
              </a:rPr>
              <a:t>counter-key</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GB" sz="1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t>
            </a:r>
            <a:r>
              <a:rPr kumimoji="0" lang="en-GB" sz="1000" b="0" i="0" u="none" strike="noStrike" kern="1200" cap="none" spc="0" normalizeH="0" baseline="0" noProof="0" err="1">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context.Subscription.Id</a:t>
            </a:r>
            <a:r>
              <a:rPr kumimoji="0" lang="en-GB" sz="1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GB" sz="1000" b="0" i="0" u="none" strike="noStrike" kern="1200" cap="none" spc="0" normalizeH="0" baseline="0" noProof="0">
                <a:ln>
                  <a:noFill/>
                </a:ln>
                <a:solidFill>
                  <a:srgbClr val="E50000"/>
                </a:solidFill>
                <a:effectLst/>
                <a:highlight>
                  <a:srgbClr val="FFFFFF"/>
                </a:highlight>
                <a:uLnTx/>
                <a:uFillTx/>
                <a:latin typeface="Consolas" panose="020B0609020204030204" pitchFamily="49" charset="0"/>
                <a:ea typeface="+mn-ea"/>
                <a:cs typeface="Consolas" panose="020B0609020204030204" pitchFamily="49" charset="0"/>
              </a:rPr>
              <a:t>tokens-per-minute</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GB" sz="1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"1000"</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GB" sz="1000" b="0" i="0" u="none" strike="noStrike" kern="1200" cap="none" spc="0" normalizeH="0" baseline="0" noProof="0">
                <a:ln>
                  <a:noFill/>
                </a:ln>
                <a:solidFill>
                  <a:srgbClr val="E50000"/>
                </a:solidFill>
                <a:effectLst/>
                <a:highlight>
                  <a:srgbClr val="FFFFFF"/>
                </a:highlight>
                <a:uLnTx/>
                <a:uFillTx/>
                <a:latin typeface="Consolas" panose="020B0609020204030204" pitchFamily="49" charset="0"/>
                <a:ea typeface="+mn-ea"/>
                <a:cs typeface="Consolas" panose="020B0609020204030204" pitchFamily="49" charset="0"/>
              </a:rPr>
              <a:t>estimate-prompt-tokens</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a:t>
            </a:r>
            <a:r>
              <a:rPr kumimoji="0" lang="en-GB" sz="1000" b="0" i="0" u="none" strike="noStrike" kern="1200" cap="none" spc="0" normalizeH="0" baseline="0" noProof="0">
                <a:ln>
                  <a:noFill/>
                </a:ln>
                <a:solidFill>
                  <a:srgbClr val="0000FF"/>
                </a:solidFill>
                <a:effectLst/>
                <a:highlight>
                  <a:srgbClr val="FFFFFF"/>
                </a:highlight>
                <a:uLnTx/>
                <a:uFillTx/>
                <a:latin typeface="Consolas" panose="020B0609020204030204" pitchFamily="49" charset="0"/>
                <a:ea typeface="+mn-ea"/>
                <a:cs typeface="Consolas" panose="020B0609020204030204" pitchFamily="49" charset="0"/>
              </a:rPr>
              <a:t>"false"</a:t>
            </a:r>
            <a:r>
              <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rPr>
              <a:t> </a:t>
            </a:r>
            <a:r>
              <a:rPr kumimoji="0" lang="en-GB" sz="1000" b="0" i="0" u="none" strike="noStrike" kern="1200" cap="none" spc="0" normalizeH="0" baseline="0" noProof="0">
                <a:ln>
                  <a:noFill/>
                </a:ln>
                <a:solidFill>
                  <a:srgbClr val="800000"/>
                </a:solidFill>
                <a:effectLst/>
                <a:highlight>
                  <a:srgbClr val="FFFFFF"/>
                </a:highlight>
                <a:uLnTx/>
                <a:uFillTx/>
                <a:latin typeface="Consolas" panose="020B0609020204030204" pitchFamily="49" charset="0"/>
                <a:ea typeface="+mn-ea"/>
                <a:cs typeface="Consolas" panose="020B0609020204030204" pitchFamily="49" charset="0"/>
              </a:rPr>
              <a:t>/&gt;</a:t>
            </a:r>
            <a:endParaRPr kumimoji="0" lang="en-GB" sz="1000" b="0" i="0" u="none" strike="noStrike" kern="1200" cap="none" spc="0" normalizeH="0" baseline="0" noProof="0">
              <a:ln>
                <a:noFill/>
              </a:ln>
              <a:solidFill>
                <a:srgbClr val="000000"/>
              </a:solidFill>
              <a:effectLst/>
              <a:highlight>
                <a:srgbClr val="FFFFFF"/>
              </a:highlight>
              <a:uLnTx/>
              <a:uFillTx/>
              <a:latin typeface="Consolas" panose="020B0609020204030204" pitchFamily="49" charset="0"/>
              <a:ea typeface="+mn-ea"/>
              <a:cs typeface="Consolas" panose="020B0609020204030204" pitchFamily="49" charset="0"/>
            </a:endParaRPr>
          </a:p>
        </p:txBody>
      </p:sp>
      <p:sp>
        <p:nvSpPr>
          <p:cNvPr id="37" name="Rectangle 36">
            <a:extLst>
              <a:ext uri="{FF2B5EF4-FFF2-40B4-BE49-F238E27FC236}">
                <a16:creationId xmlns:a16="http://schemas.microsoft.com/office/drawing/2014/main" id="{876E145B-7ACE-7CB9-C5E5-CE0EB8FC6BCA}"/>
              </a:ext>
            </a:extLst>
          </p:cNvPr>
          <p:cNvSpPr/>
          <p:nvPr/>
        </p:nvSpPr>
        <p:spPr bwMode="auto">
          <a:xfrm>
            <a:off x="4389939" y="4461596"/>
            <a:ext cx="3299630"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Define similarity score threshold for caching</a:t>
            </a:r>
          </a:p>
        </p:txBody>
      </p:sp>
    </p:spTree>
    <p:extLst>
      <p:ext uri="{BB962C8B-B14F-4D97-AF65-F5344CB8AC3E}">
        <p14:creationId xmlns:p14="http://schemas.microsoft.com/office/powerpoint/2010/main" val="247837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BBA26-A31A-4F16-EB24-D5197A02593C}"/>
              </a:ext>
            </a:extLst>
          </p:cNvPr>
          <p:cNvSpPr>
            <a:spLocks noGrp="1"/>
          </p:cNvSpPr>
          <p:nvPr>
            <p:ph type="title"/>
          </p:nvPr>
        </p:nvSpPr>
        <p:spPr/>
        <p:txBody>
          <a:bodyPr/>
          <a:lstStyle/>
          <a:p>
            <a:r>
              <a:rPr lang="it-IT" dirty="0"/>
              <a:t>AI Hub Gateway Landing Zone accelerator</a:t>
            </a:r>
            <a:endParaRPr lang="en-US" dirty="0"/>
          </a:p>
        </p:txBody>
      </p:sp>
      <p:pic>
        <p:nvPicPr>
          <p:cNvPr id="1026" name="Picture 2" descr="AI Hub Gateway Landing Zone">
            <a:extLst>
              <a:ext uri="{FF2B5EF4-FFF2-40B4-BE49-F238E27FC236}">
                <a16:creationId xmlns:a16="http://schemas.microsoft.com/office/drawing/2014/main" id="{B3CB77BE-F39A-4342-ADC9-48B9CB8F2D2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39484" y="1024316"/>
            <a:ext cx="7801201" cy="583368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1FCBA42-0403-CE9A-01C2-B924DCE0467B}"/>
              </a:ext>
            </a:extLst>
          </p:cNvPr>
          <p:cNvSpPr txBox="1"/>
          <p:nvPr/>
        </p:nvSpPr>
        <p:spPr>
          <a:xfrm>
            <a:off x="99691" y="6479678"/>
            <a:ext cx="8088658" cy="276999"/>
          </a:xfrm>
          <a:prstGeom prst="rect">
            <a:avLst/>
          </a:prstGeom>
          <a:noFill/>
        </p:spPr>
        <p:txBody>
          <a:bodyPr wrap="square">
            <a:spAutoFit/>
          </a:bodyPr>
          <a:lstStyle/>
          <a:p>
            <a:r>
              <a:rPr lang="en-US" sz="1200" dirty="0">
                <a:hlinkClick r:id="rId3"/>
              </a:rPr>
              <a:t>https://github.com/Azure-Samples/ai-hub-gateway-solution-accelerator</a:t>
            </a:r>
            <a:endParaRPr lang="en-US" sz="1200" dirty="0"/>
          </a:p>
        </p:txBody>
      </p:sp>
    </p:spTree>
    <p:extLst>
      <p:ext uri="{BB962C8B-B14F-4D97-AF65-F5344CB8AC3E}">
        <p14:creationId xmlns:p14="http://schemas.microsoft.com/office/powerpoint/2010/main" val="2915190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EF2D0-31FA-958C-1DB3-A25FFB101A82}"/>
              </a:ext>
            </a:extLst>
          </p:cNvPr>
          <p:cNvSpPr>
            <a:spLocks noGrp="1"/>
          </p:cNvSpPr>
          <p:nvPr>
            <p:ph type="title"/>
          </p:nvPr>
        </p:nvSpPr>
        <p:spPr/>
        <p:txBody>
          <a:bodyPr/>
          <a:lstStyle/>
          <a:p>
            <a:r>
              <a:rPr lang="en-US"/>
              <a:t>Calculating Chargeback for BU/Projects</a:t>
            </a:r>
          </a:p>
        </p:txBody>
      </p:sp>
      <p:pic>
        <p:nvPicPr>
          <p:cNvPr id="1028" name="Picture 4" descr="usage-report">
            <a:extLst>
              <a:ext uri="{FF2B5EF4-FFF2-40B4-BE49-F238E27FC236}">
                <a16:creationId xmlns:a16="http://schemas.microsoft.com/office/drawing/2014/main" id="{AADBF80F-CC6D-5109-12AA-6A6D34A6D4F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58159" y="1124452"/>
            <a:ext cx="9536915" cy="52763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B4E5890-2964-E198-D11F-EE5A57158896}"/>
              </a:ext>
            </a:extLst>
          </p:cNvPr>
          <p:cNvSpPr txBox="1"/>
          <p:nvPr/>
        </p:nvSpPr>
        <p:spPr>
          <a:xfrm>
            <a:off x="99691" y="6479678"/>
            <a:ext cx="8088658" cy="307777"/>
          </a:xfrm>
          <a:prstGeom prst="rect">
            <a:avLst/>
          </a:prstGeom>
          <a:noFill/>
        </p:spPr>
        <p:txBody>
          <a:bodyPr wrap="square">
            <a:spAutoFit/>
          </a:bodyPr>
          <a:lstStyle/>
          <a:p>
            <a:r>
              <a:rPr lang="en-US" sz="1400">
                <a:hlinkClick r:id="rId3"/>
              </a:rPr>
              <a:t>https://github.com/Azure-Samples/ai-hub-gateway-solution-accelerator</a:t>
            </a:r>
            <a:endParaRPr lang="en-US" sz="1400"/>
          </a:p>
        </p:txBody>
      </p:sp>
    </p:spTree>
    <p:extLst>
      <p:ext uri="{BB962C8B-B14F-4D97-AF65-F5344CB8AC3E}">
        <p14:creationId xmlns:p14="http://schemas.microsoft.com/office/powerpoint/2010/main" val="237511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02BBF52-C93B-E505-335E-06E4B7A238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0595" y="911408"/>
            <a:ext cx="10781414" cy="5860883"/>
          </a:xfrm>
          <a:prstGeom prst="rect">
            <a:avLst/>
          </a:prstGeom>
        </p:spPr>
      </p:pic>
      <p:sp>
        <p:nvSpPr>
          <p:cNvPr id="2" name="Title 1">
            <a:extLst>
              <a:ext uri="{FF2B5EF4-FFF2-40B4-BE49-F238E27FC236}">
                <a16:creationId xmlns:a16="http://schemas.microsoft.com/office/drawing/2014/main" id="{7145F489-8025-F6A8-CAE5-CC9409E097A9}"/>
              </a:ext>
            </a:extLst>
          </p:cNvPr>
          <p:cNvSpPr>
            <a:spLocks noGrp="1"/>
          </p:cNvSpPr>
          <p:nvPr>
            <p:ph type="title"/>
          </p:nvPr>
        </p:nvSpPr>
        <p:spPr/>
        <p:txBody>
          <a:bodyPr/>
          <a:lstStyle/>
          <a:p>
            <a:r>
              <a:rPr lang="en-US" dirty="0"/>
              <a:t>Azure Monitor</a:t>
            </a:r>
          </a:p>
        </p:txBody>
      </p:sp>
      <p:sp>
        <p:nvSpPr>
          <p:cNvPr id="6" name="TextBox 5">
            <a:extLst>
              <a:ext uri="{FF2B5EF4-FFF2-40B4-BE49-F238E27FC236}">
                <a16:creationId xmlns:a16="http://schemas.microsoft.com/office/drawing/2014/main" id="{4DCBDE81-64F4-2BB4-24D8-40273E8A8ED9}"/>
              </a:ext>
            </a:extLst>
          </p:cNvPr>
          <p:cNvSpPr txBox="1"/>
          <p:nvPr/>
        </p:nvSpPr>
        <p:spPr>
          <a:xfrm>
            <a:off x="130978" y="6574228"/>
            <a:ext cx="6811924" cy="276999"/>
          </a:xfrm>
          <a:prstGeom prst="rect">
            <a:avLst/>
          </a:prstGeom>
          <a:noFill/>
        </p:spPr>
        <p:txBody>
          <a:bodyPr wrap="square">
            <a:spAutoFit/>
          </a:bodyPr>
          <a:lstStyle/>
          <a:p>
            <a:r>
              <a:rPr lang="en-US" sz="1200" dirty="0">
                <a:hlinkClick r:id="rId4"/>
              </a:rPr>
              <a:t>https://learn.microsoft.com/en-us/azure/azure-monitor/overview</a:t>
            </a:r>
            <a:endParaRPr lang="en-US" sz="1200" dirty="0"/>
          </a:p>
        </p:txBody>
      </p:sp>
    </p:spTree>
    <p:extLst>
      <p:ext uri="{BB962C8B-B14F-4D97-AF65-F5344CB8AC3E}">
        <p14:creationId xmlns:p14="http://schemas.microsoft.com/office/powerpoint/2010/main" val="15983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 application, Word&#10;&#10;Description automatically generated">
            <a:extLst>
              <a:ext uri="{FF2B5EF4-FFF2-40B4-BE49-F238E27FC236}">
                <a16:creationId xmlns:a16="http://schemas.microsoft.com/office/drawing/2014/main" id="{E4D39C8B-E82F-1736-C357-74B332F6304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562" y="145881"/>
            <a:ext cx="12160875" cy="6566237"/>
          </a:xfrm>
          <a:prstGeom prst="rect">
            <a:avLst/>
          </a:prstGeom>
        </p:spPr>
      </p:pic>
    </p:spTree>
    <p:extLst>
      <p:ext uri="{BB962C8B-B14F-4D97-AF65-F5344CB8AC3E}">
        <p14:creationId xmlns:p14="http://schemas.microsoft.com/office/powerpoint/2010/main" val="13847197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8CB128-285E-FEEA-9909-101338CCF8AA}"/>
              </a:ext>
            </a:extLst>
          </p:cNvPr>
          <p:cNvPicPr>
            <a:picLocks noChangeAspect="1"/>
          </p:cNvPicPr>
          <p:nvPr/>
        </p:nvPicPr>
        <p:blipFill>
          <a:blip r:embed="rId2"/>
          <a:stretch>
            <a:fillRect/>
          </a:stretch>
        </p:blipFill>
        <p:spPr>
          <a:xfrm>
            <a:off x="0" y="262711"/>
            <a:ext cx="12192000" cy="6332578"/>
          </a:xfrm>
          <a:prstGeom prst="rect">
            <a:avLst/>
          </a:prstGeom>
        </p:spPr>
      </p:pic>
      <p:sp>
        <p:nvSpPr>
          <p:cNvPr id="4" name="Rectangle 3">
            <a:extLst>
              <a:ext uri="{FF2B5EF4-FFF2-40B4-BE49-F238E27FC236}">
                <a16:creationId xmlns:a16="http://schemas.microsoft.com/office/drawing/2014/main" id="{FC20C9F1-D9A9-49F7-B34C-88FFC847B016}"/>
              </a:ext>
            </a:extLst>
          </p:cNvPr>
          <p:cNvSpPr/>
          <p:nvPr/>
        </p:nvSpPr>
        <p:spPr bwMode="auto">
          <a:xfrm>
            <a:off x="2079057" y="4687503"/>
            <a:ext cx="7209322" cy="102027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5662325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91E8A09D-7B13-8C91-A252-45B1248A0153}"/>
              </a:ext>
            </a:extLst>
          </p:cNvPr>
          <p:cNvPicPr>
            <a:picLocks noChangeAspect="1"/>
          </p:cNvPicPr>
          <p:nvPr/>
        </p:nvPicPr>
        <p:blipFill>
          <a:blip r:embed="rId2" cstate="print">
            <a:extLst>
              <a:ext uri="{28A0092B-C50C-407E-A947-70E740481C1C}">
                <a14:useLocalDpi xmlns:a14="http://schemas.microsoft.com/office/drawing/2010/main"/>
              </a:ext>
            </a:extLst>
          </a:blip>
          <a:srcRect b="-1"/>
          <a:stretch>
            <a:fillRect/>
          </a:stretch>
        </p:blipFill>
        <p:spPr>
          <a:xfrm>
            <a:off x="120650" y="68263"/>
            <a:ext cx="11950700" cy="6721475"/>
          </a:xfrm>
          <a:prstGeom prst="rect">
            <a:avLst/>
          </a:prstGeom>
        </p:spPr>
      </p:pic>
    </p:spTree>
    <p:extLst>
      <p:ext uri="{BB962C8B-B14F-4D97-AF65-F5344CB8AC3E}">
        <p14:creationId xmlns:p14="http://schemas.microsoft.com/office/powerpoint/2010/main" val="301797220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46367E3-BCB2-BF9D-A97E-6D07505DB824}"/>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74575" y="1068844"/>
            <a:ext cx="7772400" cy="4651618"/>
          </a:xfrm>
          <a:prstGeom prst="rect">
            <a:avLst/>
          </a:prstGeom>
        </p:spPr>
      </p:pic>
      <p:pic>
        <p:nvPicPr>
          <p:cNvPr id="1026" name="Picture 2">
            <a:extLst>
              <a:ext uri="{FF2B5EF4-FFF2-40B4-BE49-F238E27FC236}">
                <a16:creationId xmlns:a16="http://schemas.microsoft.com/office/drawing/2014/main" id="{CDDA1F7D-20FB-4924-1A88-B7FB188032B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04196" y="251791"/>
            <a:ext cx="2146300" cy="17907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5948;p288">
            <a:extLst>
              <a:ext uri="{FF2B5EF4-FFF2-40B4-BE49-F238E27FC236}">
                <a16:creationId xmlns:a16="http://schemas.microsoft.com/office/drawing/2014/main" id="{B8BA9A93-1FC5-EA4E-EF84-9C31A34C18FE}"/>
              </a:ext>
            </a:extLst>
          </p:cNvPr>
          <p:cNvSpPr txBox="1"/>
          <p:nvPr/>
        </p:nvSpPr>
        <p:spPr>
          <a:xfrm>
            <a:off x="1974575" y="301133"/>
            <a:ext cx="5009119" cy="709485"/>
          </a:xfrm>
          <a:prstGeom prst="rect">
            <a:avLst/>
          </a:prstGeom>
        </p:spPr>
        <p:txBody>
          <a:bodyPr spcFirstLastPara="1" vert="horz" wrap="square" lIns="45694" tIns="22864" rIns="45694" bIns="22864" rtlCol="0" anchor="ctr" anchorCtr="0">
            <a:noAutofit/>
          </a:bodyPr>
          <a:lstStyle>
            <a:lvl1pPr defTabSz="932742">
              <a:lnSpc>
                <a:spcPct val="100000"/>
              </a:lnSpc>
              <a:spcBef>
                <a:spcPct val="0"/>
              </a:spcBef>
              <a:buNone/>
              <a:defRPr lang="en-US" sz="3600" b="0" cap="none" spc="-50" baseline="0" dirty="0" smtClean="0">
                <a:ln w="3175">
                  <a:noFill/>
                </a:ln>
                <a:effectLst/>
                <a:latin typeface="Segoe UI Semibold" panose="020B0702040204020203" pitchFamily="34" charset="0"/>
                <a:cs typeface="Segoe UI Semibold" panose="020B07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sym typeface="Arial"/>
              </a:rPr>
              <a:t>GitHub Models</a:t>
            </a:r>
          </a:p>
        </p:txBody>
      </p:sp>
      <p:sp>
        <p:nvSpPr>
          <p:cNvPr id="6" name="TextBox 5">
            <a:extLst>
              <a:ext uri="{FF2B5EF4-FFF2-40B4-BE49-F238E27FC236}">
                <a16:creationId xmlns:a16="http://schemas.microsoft.com/office/drawing/2014/main" id="{CE81BD25-672D-16F7-44B4-07E2DB7C6E26}"/>
              </a:ext>
            </a:extLst>
          </p:cNvPr>
          <p:cNvSpPr txBox="1"/>
          <p:nvPr/>
        </p:nvSpPr>
        <p:spPr>
          <a:xfrm>
            <a:off x="488611" y="6014295"/>
            <a:ext cx="11199806"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hlinkClick r:id="rId4"/>
              </a:rPr>
              <a:t>http://gh.io/models</a:t>
            </a:r>
            <a:endParaRPr kumimoji="0" lang="en-US" sz="2400" b="0" i="0" u="none" strike="noStrike" kern="1200" cap="none" spc="0" normalizeH="0" baseline="0" noProof="0" dirty="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224125533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FC2A-302A-8414-5235-2FBA1E51663E}"/>
              </a:ext>
            </a:extLst>
          </p:cNvPr>
          <p:cNvSpPr>
            <a:spLocks noGrp="1"/>
          </p:cNvSpPr>
          <p:nvPr>
            <p:ph type="title"/>
          </p:nvPr>
        </p:nvSpPr>
        <p:spPr/>
        <p:txBody>
          <a:bodyPr/>
          <a:lstStyle/>
          <a:p>
            <a:r>
              <a:rPr lang="en-US" dirty="0"/>
              <a:t>Azure Account Management</a:t>
            </a:r>
          </a:p>
        </p:txBody>
      </p:sp>
      <p:sp>
        <p:nvSpPr>
          <p:cNvPr id="3" name="Content Placeholder 2">
            <a:extLst>
              <a:ext uri="{FF2B5EF4-FFF2-40B4-BE49-F238E27FC236}">
                <a16:creationId xmlns:a16="http://schemas.microsoft.com/office/drawing/2014/main" id="{C894803D-1EB4-804A-F62E-E0864425FDE0}"/>
              </a:ext>
            </a:extLst>
          </p:cNvPr>
          <p:cNvSpPr>
            <a:spLocks noGrp="1"/>
          </p:cNvSpPr>
          <p:nvPr>
            <p:ph sz="quarter" idx="10"/>
          </p:nvPr>
        </p:nvSpPr>
        <p:spPr>
          <a:xfrm>
            <a:off x="584200" y="1435100"/>
            <a:ext cx="6237386" cy="3533275"/>
          </a:xfrm>
        </p:spPr>
        <p:txBody>
          <a:bodyPr/>
          <a:lstStyle/>
          <a:p>
            <a:r>
              <a:rPr lang="en-US" dirty="0"/>
              <a:t>Subscription under the same Tenant can group to different management group for </a:t>
            </a:r>
          </a:p>
          <a:p>
            <a:r>
              <a:rPr lang="en-US" dirty="0"/>
              <a:t>The Azure service presents a range of </a:t>
            </a:r>
            <a:r>
              <a:rPr lang="en-US" dirty="0">
                <a:hlinkClick r:id="rId2"/>
              </a:rPr>
              <a:t>active subscription offers</a:t>
            </a:r>
            <a:r>
              <a:rPr lang="en-US" dirty="0"/>
              <a:t>, and customers can use these offers at the same time to gain flexible billing options.</a:t>
            </a:r>
          </a:p>
        </p:txBody>
      </p:sp>
      <p:pic>
        <p:nvPicPr>
          <p:cNvPr id="4" name="Picture 2" descr="Diagram that shows Azure scopes within one Azure Active Directory (Azure AD) tenant with various billing offers and subscriptions.">
            <a:extLst>
              <a:ext uri="{FF2B5EF4-FFF2-40B4-BE49-F238E27FC236}">
                <a16:creationId xmlns:a16="http://schemas.microsoft.com/office/drawing/2014/main" id="{0D53E73E-3D4C-2E15-0E9E-664B66A6AB9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24610" y="1435100"/>
            <a:ext cx="3314700" cy="4305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60430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itHub Models">
            <a:hlinkClick r:id="" action="ppaction://media"/>
            <a:extLst>
              <a:ext uri="{FF2B5EF4-FFF2-40B4-BE49-F238E27FC236}">
                <a16:creationId xmlns:a16="http://schemas.microsoft.com/office/drawing/2014/main" id="{B5D38069-26A7-3A09-6EE0-13A87244083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921888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5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3;p10">
            <a:extLst>
              <a:ext uri="{FF2B5EF4-FFF2-40B4-BE49-F238E27FC236}">
                <a16:creationId xmlns:a16="http://schemas.microsoft.com/office/drawing/2014/main" id="{F5FD2A32-8001-0BC8-CF4E-0051895855E0}"/>
              </a:ext>
            </a:extLst>
          </p:cNvPr>
          <p:cNvSpPr/>
          <p:nvPr/>
        </p:nvSpPr>
        <p:spPr>
          <a:xfrm rot="10800000">
            <a:off x="0" y="6812413"/>
            <a:ext cx="12192000" cy="45600"/>
          </a:xfrm>
          <a:prstGeom prst="rect">
            <a:avLst/>
          </a:prstGeom>
          <a:gradFill>
            <a:gsLst>
              <a:gs pos="0">
                <a:srgbClr val="060BFF"/>
              </a:gs>
              <a:gs pos="22000">
                <a:srgbClr val="096BDE"/>
              </a:gs>
              <a:gs pos="41000">
                <a:srgbClr val="5F00FF"/>
              </a:gs>
              <a:gs pos="66000">
                <a:srgbClr val="8250DF"/>
              </a:gs>
              <a:gs pos="85000">
                <a:srgbClr val="BC8CFF"/>
              </a:gs>
              <a:gs pos="100000">
                <a:srgbClr val="F4E162"/>
              </a:gs>
            </a:gsLst>
            <a:lin ang="0" scaled="0"/>
          </a:gradFill>
          <a:ln>
            <a:noFill/>
          </a:ln>
        </p:spPr>
        <p:txBody>
          <a:bodyPr spcFirstLastPara="1" wrap="square" lIns="91433" tIns="45700" rIns="91433"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67" b="0" i="0" u="none" strike="noStrike" kern="0" cap="none" spc="0" normalizeH="0" baseline="0" noProof="0">
              <a:ln>
                <a:noFill/>
              </a:ln>
              <a:solidFill>
                <a:srgbClr val="460701"/>
              </a:solidFill>
              <a:effectLst/>
              <a:uLnTx/>
              <a:uFillTx/>
              <a:latin typeface="Arial"/>
              <a:ea typeface="Arial"/>
              <a:cs typeface="Arial"/>
              <a:sym typeface="Arial"/>
            </a:endParaRPr>
          </a:p>
        </p:txBody>
      </p:sp>
      <p:pic>
        <p:nvPicPr>
          <p:cNvPr id="3" name="Google Shape;104;p10">
            <a:extLst>
              <a:ext uri="{FF2B5EF4-FFF2-40B4-BE49-F238E27FC236}">
                <a16:creationId xmlns:a16="http://schemas.microsoft.com/office/drawing/2014/main" id="{6B2C29D1-0ACC-2A70-74A6-8DDE8F4A625B}"/>
              </a:ext>
            </a:extLst>
          </p:cNvPr>
          <p:cNvPicPr preferRelativeResize="0"/>
          <p:nvPr/>
        </p:nvPicPr>
        <p:blipFill>
          <a:blip r:embed="rId2">
            <a:alphaModFix/>
          </a:blip>
          <a:stretch>
            <a:fillRect/>
          </a:stretch>
        </p:blipFill>
        <p:spPr>
          <a:xfrm rot="-5400000" flipH="1">
            <a:off x="-1969332" y="-1172101"/>
            <a:ext cx="9953831" cy="6015168"/>
          </a:xfrm>
          <a:prstGeom prst="rect">
            <a:avLst/>
          </a:prstGeom>
          <a:noFill/>
          <a:ln>
            <a:noFill/>
          </a:ln>
        </p:spPr>
      </p:pic>
      <p:sp>
        <p:nvSpPr>
          <p:cNvPr id="4" name="Google Shape;105;p10">
            <a:extLst>
              <a:ext uri="{FF2B5EF4-FFF2-40B4-BE49-F238E27FC236}">
                <a16:creationId xmlns:a16="http://schemas.microsoft.com/office/drawing/2014/main" id="{2309DFF7-A88E-F7AB-F8B2-ABDD1C2FAECF}"/>
              </a:ext>
            </a:extLst>
          </p:cNvPr>
          <p:cNvSpPr/>
          <p:nvPr/>
        </p:nvSpPr>
        <p:spPr>
          <a:xfrm>
            <a:off x="467667" y="282201"/>
            <a:ext cx="296031" cy="289897"/>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121900" tIns="121900" rIns="121900" bIns="121900" anchor="ctr" anchorCtr="0">
            <a:noAutofit/>
          </a:bodyPr>
          <a:lstStyle/>
          <a:p>
            <a:endParaRPr sz="2400">
              <a:solidFill>
                <a:srgbClr val="D2D9E1"/>
              </a:solidFill>
              <a:latin typeface="Arial"/>
            </a:endParaRPr>
          </a:p>
        </p:txBody>
      </p:sp>
      <p:pic>
        <p:nvPicPr>
          <p:cNvPr id="5" name="Google Shape;108;p10">
            <a:extLst>
              <a:ext uri="{FF2B5EF4-FFF2-40B4-BE49-F238E27FC236}">
                <a16:creationId xmlns:a16="http://schemas.microsoft.com/office/drawing/2014/main" id="{21739074-D47A-9AD9-D12D-66AC4AFFBAE6}"/>
              </a:ext>
            </a:extLst>
          </p:cNvPr>
          <p:cNvPicPr preferRelativeResize="0"/>
          <p:nvPr/>
        </p:nvPicPr>
        <p:blipFill>
          <a:blip r:embed="rId2">
            <a:alphaModFix/>
          </a:blip>
          <a:stretch>
            <a:fillRect/>
          </a:stretch>
        </p:blipFill>
        <p:spPr>
          <a:xfrm rot="-5400000" flipH="1">
            <a:off x="4126669" y="-1172101"/>
            <a:ext cx="9953831" cy="6015168"/>
          </a:xfrm>
          <a:prstGeom prst="rect">
            <a:avLst/>
          </a:prstGeom>
          <a:noFill/>
          <a:ln>
            <a:noFill/>
          </a:ln>
        </p:spPr>
      </p:pic>
      <p:sp>
        <p:nvSpPr>
          <p:cNvPr id="6" name="Google Shape;3624;p272">
            <a:extLst>
              <a:ext uri="{FF2B5EF4-FFF2-40B4-BE49-F238E27FC236}">
                <a16:creationId xmlns:a16="http://schemas.microsoft.com/office/drawing/2014/main" id="{60357424-64C5-23FC-B602-B66D66505F7F}"/>
              </a:ext>
            </a:extLst>
          </p:cNvPr>
          <p:cNvSpPr txBox="1">
            <a:spLocks/>
          </p:cNvSpPr>
          <p:nvPr/>
        </p:nvSpPr>
        <p:spPr>
          <a:xfrm>
            <a:off x="953233" y="282167"/>
            <a:ext cx="2154800" cy="290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2"/>
              </a:buClr>
              <a:buSzPts val="800"/>
              <a:buFont typeface="Roboto Mono"/>
              <a:buNone/>
              <a:defRPr sz="1067" b="0" i="0" u="none" strike="noStrike" cap="none">
                <a:solidFill>
                  <a:schemeClr val="dk2"/>
                </a:solidFill>
                <a:latin typeface="Roboto Mono"/>
                <a:ea typeface="Roboto Mono"/>
                <a:cs typeface="Roboto Mono"/>
                <a:sym typeface="Roboto Mono"/>
              </a:defRPr>
            </a:lvl1pPr>
            <a:lvl2pPr marR="0" lvl="1"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2pPr>
            <a:lvl3pPr marR="0" lvl="2"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3pPr>
            <a:lvl4pPr marR="0" lvl="3"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4pPr>
            <a:lvl5pPr marR="0" lvl="4"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5pPr>
            <a:lvl6pPr marR="0" lvl="5"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6pPr>
            <a:lvl7pPr marR="0" lvl="6"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7pPr>
            <a:lvl8pPr marR="0" lvl="7"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8pPr>
            <a:lvl9pPr marR="0" lvl="8"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9pPr>
          </a:lstStyle>
          <a:p>
            <a:pPr marL="0" marR="0" lvl="0" indent="0" algn="l" defTabSz="914400" rtl="0" eaLnBrk="1" fontAlgn="auto" latinLnBrk="0" hangingPunct="1">
              <a:lnSpc>
                <a:spcPct val="80000"/>
              </a:lnSpc>
              <a:spcBef>
                <a:spcPts val="0"/>
              </a:spcBef>
              <a:spcAft>
                <a:spcPts val="0"/>
              </a:spcAft>
              <a:buClr>
                <a:srgbClr val="000000"/>
              </a:buClr>
              <a:buSzPts val="1100"/>
              <a:buFont typeface="Roboto Mono"/>
              <a:buNone/>
              <a:tabLst/>
              <a:defRPr/>
            </a:pPr>
            <a:r>
              <a:rPr kumimoji="0" lang="en-US" sz="1067" b="0" i="0" u="none" strike="noStrike" kern="0" cap="none" spc="0" normalizeH="0" baseline="0" noProof="0">
                <a:ln>
                  <a:noFill/>
                </a:ln>
                <a:solidFill>
                  <a:srgbClr val="FFFFFF"/>
                </a:solidFill>
                <a:effectLst/>
                <a:uLnTx/>
                <a:uFillTx/>
                <a:latin typeface="Roboto Mono"/>
                <a:ea typeface="Roboto Mono"/>
                <a:sym typeface="Roboto Mono"/>
              </a:rPr>
              <a:t>Accelerate Announcements</a:t>
            </a:r>
          </a:p>
        </p:txBody>
      </p:sp>
      <p:sp>
        <p:nvSpPr>
          <p:cNvPr id="7" name="Google Shape;3625;p272">
            <a:extLst>
              <a:ext uri="{FF2B5EF4-FFF2-40B4-BE49-F238E27FC236}">
                <a16:creationId xmlns:a16="http://schemas.microsoft.com/office/drawing/2014/main" id="{4BE218B4-2A8C-7B2E-4EB2-804119CBE903}"/>
              </a:ext>
            </a:extLst>
          </p:cNvPr>
          <p:cNvSpPr/>
          <p:nvPr/>
        </p:nvSpPr>
        <p:spPr>
          <a:xfrm>
            <a:off x="467667" y="4838767"/>
            <a:ext cx="7155200" cy="948800"/>
          </a:xfrm>
          <a:prstGeom prst="roundRect">
            <a:avLst>
              <a:gd name="adj" fmla="val 9886"/>
            </a:avLst>
          </a:prstGeom>
          <a:solidFill>
            <a:srgbClr val="0D1116"/>
          </a:solidFill>
          <a:ln w="12700" cap="flat" cmpd="sng">
            <a:solidFill>
              <a:srgbClr val="21262D"/>
            </a:solidFill>
            <a:prstDash val="solid"/>
            <a:miter lim="800000"/>
            <a:headEnd type="none" w="sm" len="sm"/>
            <a:tailEnd type="none" w="sm" len="sm"/>
          </a:ln>
          <a:effectLst>
            <a:outerShdw blurRad="485775" dist="114300" dir="5400000" algn="bl" rotWithShape="0">
              <a:srgbClr val="000000">
                <a:alpha val="50000"/>
              </a:srgbClr>
            </a:outerShdw>
          </a:effectLst>
        </p:spPr>
        <p:txBody>
          <a:bodyPr spcFirstLastPara="1" wrap="square" lIns="91433" tIns="45700" rIns="91433" bIns="45700" anchor="ctr" anchorCtr="0">
            <a:noAutofit/>
          </a:bodyPr>
          <a:lstStyle/>
          <a:p>
            <a:pPr algn="ctr" defTabSz="1219170">
              <a:buClr>
                <a:srgbClr val="000000"/>
              </a:buClr>
            </a:pPr>
            <a:endParaRPr sz="1867" kern="0">
              <a:solidFill>
                <a:srgbClr val="0D1117"/>
              </a:solidFill>
              <a:latin typeface="Arial"/>
              <a:ea typeface="Arial"/>
              <a:cs typeface="Arial"/>
              <a:sym typeface="Arial"/>
            </a:endParaRPr>
          </a:p>
        </p:txBody>
      </p:sp>
      <p:grpSp>
        <p:nvGrpSpPr>
          <p:cNvPr id="8" name="Google Shape;3626;p272">
            <a:extLst>
              <a:ext uri="{FF2B5EF4-FFF2-40B4-BE49-F238E27FC236}">
                <a16:creationId xmlns:a16="http://schemas.microsoft.com/office/drawing/2014/main" id="{0059E8AF-22FD-9734-3EB6-A4991B5FCC5B}"/>
              </a:ext>
            </a:extLst>
          </p:cNvPr>
          <p:cNvGrpSpPr/>
          <p:nvPr/>
        </p:nvGrpSpPr>
        <p:grpSpPr>
          <a:xfrm>
            <a:off x="540980" y="4926903"/>
            <a:ext cx="308413" cy="308413"/>
            <a:chOff x="4370050" y="1263350"/>
            <a:chExt cx="58000" cy="58000"/>
          </a:xfrm>
        </p:grpSpPr>
        <p:sp>
          <p:nvSpPr>
            <p:cNvPr id="9" name="Google Shape;3627;p272">
              <a:extLst>
                <a:ext uri="{FF2B5EF4-FFF2-40B4-BE49-F238E27FC236}">
                  <a16:creationId xmlns:a16="http://schemas.microsoft.com/office/drawing/2014/main" id="{28E017F0-D548-1E71-01E3-8B31ABF4E384}"/>
                </a:ext>
              </a:extLst>
            </p:cNvPr>
            <p:cNvSpPr/>
            <p:nvPr/>
          </p:nvSpPr>
          <p:spPr>
            <a:xfrm>
              <a:off x="4384575" y="1281700"/>
              <a:ext cx="28925" cy="21100"/>
            </a:xfrm>
            <a:custGeom>
              <a:avLst/>
              <a:gdLst/>
              <a:ahLst/>
              <a:cxnLst/>
              <a:rect l="l" t="t" r="r" b="b"/>
              <a:pathLst>
                <a:path w="1157" h="844" extrusionOk="0">
                  <a:moveTo>
                    <a:pt x="1080" y="0"/>
                  </a:moveTo>
                  <a:cubicBezTo>
                    <a:pt x="1055" y="0"/>
                    <a:pt x="1038" y="8"/>
                    <a:pt x="1021" y="25"/>
                  </a:cubicBezTo>
                  <a:lnTo>
                    <a:pt x="397" y="649"/>
                  </a:lnTo>
                  <a:lnTo>
                    <a:pt x="136" y="396"/>
                  </a:lnTo>
                  <a:cubicBezTo>
                    <a:pt x="119" y="380"/>
                    <a:pt x="102" y="371"/>
                    <a:pt x="77" y="371"/>
                  </a:cubicBezTo>
                  <a:cubicBezTo>
                    <a:pt x="60" y="371"/>
                    <a:pt x="35" y="380"/>
                    <a:pt x="26" y="396"/>
                  </a:cubicBezTo>
                  <a:cubicBezTo>
                    <a:pt x="9" y="405"/>
                    <a:pt x="1" y="430"/>
                    <a:pt x="1" y="447"/>
                  </a:cubicBezTo>
                  <a:cubicBezTo>
                    <a:pt x="1" y="472"/>
                    <a:pt x="9" y="489"/>
                    <a:pt x="26" y="506"/>
                  </a:cubicBezTo>
                  <a:lnTo>
                    <a:pt x="338" y="818"/>
                  </a:lnTo>
                  <a:cubicBezTo>
                    <a:pt x="355" y="835"/>
                    <a:pt x="372" y="843"/>
                    <a:pt x="397" y="843"/>
                  </a:cubicBezTo>
                  <a:cubicBezTo>
                    <a:pt x="414" y="843"/>
                    <a:pt x="431" y="835"/>
                    <a:pt x="448" y="818"/>
                  </a:cubicBezTo>
                  <a:lnTo>
                    <a:pt x="1139" y="135"/>
                  </a:lnTo>
                  <a:cubicBezTo>
                    <a:pt x="1148" y="118"/>
                    <a:pt x="1156" y="101"/>
                    <a:pt x="1156" y="76"/>
                  </a:cubicBezTo>
                  <a:cubicBezTo>
                    <a:pt x="1156" y="59"/>
                    <a:pt x="1148" y="42"/>
                    <a:pt x="1131" y="25"/>
                  </a:cubicBezTo>
                  <a:cubicBezTo>
                    <a:pt x="1122" y="8"/>
                    <a:pt x="1097" y="0"/>
                    <a:pt x="1080" y="0"/>
                  </a:cubicBezTo>
                  <a:close/>
                </a:path>
              </a:pathLst>
            </a:custGeom>
            <a:solidFill>
              <a:srgbClr val="096BDE"/>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0" name="Google Shape;3628;p272">
              <a:extLst>
                <a:ext uri="{FF2B5EF4-FFF2-40B4-BE49-F238E27FC236}">
                  <a16:creationId xmlns:a16="http://schemas.microsoft.com/office/drawing/2014/main" id="{3A0448F6-CF54-4530-8846-03A513DC4B08}"/>
                </a:ext>
              </a:extLst>
            </p:cNvPr>
            <p:cNvSpPr/>
            <p:nvPr/>
          </p:nvSpPr>
          <p:spPr>
            <a:xfrm>
              <a:off x="4370050" y="1263350"/>
              <a:ext cx="58000" cy="58000"/>
            </a:xfrm>
            <a:custGeom>
              <a:avLst/>
              <a:gdLst/>
              <a:ahLst/>
              <a:cxnLst/>
              <a:rect l="l" t="t" r="r" b="b"/>
              <a:pathLst>
                <a:path w="2320" h="2320" extrusionOk="0">
                  <a:moveTo>
                    <a:pt x="0" y="1156"/>
                  </a:moveTo>
                  <a:cubicBezTo>
                    <a:pt x="0" y="515"/>
                    <a:pt x="523" y="0"/>
                    <a:pt x="1164" y="0"/>
                  </a:cubicBezTo>
                  <a:cubicBezTo>
                    <a:pt x="1796" y="0"/>
                    <a:pt x="2319" y="515"/>
                    <a:pt x="2319" y="1156"/>
                  </a:cubicBezTo>
                  <a:cubicBezTo>
                    <a:pt x="2319" y="1797"/>
                    <a:pt x="1796" y="2319"/>
                    <a:pt x="1164" y="2319"/>
                  </a:cubicBezTo>
                  <a:cubicBezTo>
                    <a:pt x="523" y="2319"/>
                    <a:pt x="0" y="1797"/>
                    <a:pt x="0" y="1156"/>
                  </a:cubicBezTo>
                  <a:close/>
                  <a:moveTo>
                    <a:pt x="455" y="447"/>
                  </a:moveTo>
                  <a:cubicBezTo>
                    <a:pt x="261" y="633"/>
                    <a:pt x="160" y="894"/>
                    <a:pt x="160" y="1156"/>
                  </a:cubicBezTo>
                  <a:cubicBezTo>
                    <a:pt x="160" y="1426"/>
                    <a:pt x="261" y="1679"/>
                    <a:pt x="455" y="1864"/>
                  </a:cubicBezTo>
                  <a:cubicBezTo>
                    <a:pt x="641" y="2050"/>
                    <a:pt x="894" y="2159"/>
                    <a:pt x="1164" y="2159"/>
                  </a:cubicBezTo>
                  <a:cubicBezTo>
                    <a:pt x="1425" y="2159"/>
                    <a:pt x="1678" y="2050"/>
                    <a:pt x="1864" y="1864"/>
                  </a:cubicBezTo>
                  <a:cubicBezTo>
                    <a:pt x="2058" y="1679"/>
                    <a:pt x="2159" y="1426"/>
                    <a:pt x="2159" y="1156"/>
                  </a:cubicBezTo>
                  <a:cubicBezTo>
                    <a:pt x="2159" y="894"/>
                    <a:pt x="2058" y="633"/>
                    <a:pt x="1864" y="447"/>
                  </a:cubicBezTo>
                  <a:cubicBezTo>
                    <a:pt x="1678" y="262"/>
                    <a:pt x="1425" y="152"/>
                    <a:pt x="1164" y="152"/>
                  </a:cubicBezTo>
                  <a:cubicBezTo>
                    <a:pt x="894" y="152"/>
                    <a:pt x="641" y="262"/>
                    <a:pt x="455" y="447"/>
                  </a:cubicBezTo>
                  <a:close/>
                </a:path>
              </a:pathLst>
            </a:custGeom>
            <a:solidFill>
              <a:srgbClr val="096BDE"/>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11" name="Google Shape;3629;p272">
            <a:extLst>
              <a:ext uri="{FF2B5EF4-FFF2-40B4-BE49-F238E27FC236}">
                <a16:creationId xmlns:a16="http://schemas.microsoft.com/office/drawing/2014/main" id="{2BF8E6CF-9B0C-E894-B9E1-6E8B2E3F3162}"/>
              </a:ext>
            </a:extLst>
          </p:cNvPr>
          <p:cNvSpPr/>
          <p:nvPr/>
        </p:nvSpPr>
        <p:spPr>
          <a:xfrm>
            <a:off x="467667" y="3132733"/>
            <a:ext cx="7155200" cy="694000"/>
          </a:xfrm>
          <a:prstGeom prst="roundRect">
            <a:avLst>
              <a:gd name="adj" fmla="val 9886"/>
            </a:avLst>
          </a:prstGeom>
          <a:solidFill>
            <a:srgbClr val="0D1116"/>
          </a:solidFill>
          <a:ln w="12700" cap="flat" cmpd="sng">
            <a:solidFill>
              <a:srgbClr val="21262D"/>
            </a:solidFill>
            <a:prstDash val="solid"/>
            <a:miter lim="800000"/>
            <a:headEnd type="none" w="sm" len="sm"/>
            <a:tailEnd type="none" w="sm" len="sm"/>
          </a:ln>
          <a:effectLst>
            <a:outerShdw blurRad="485775" dist="114300" dir="5400000" algn="bl" rotWithShape="0">
              <a:srgbClr val="000000">
                <a:alpha val="50000"/>
              </a:srgbClr>
            </a:outerShdw>
          </a:effectLst>
        </p:spPr>
        <p:txBody>
          <a:bodyPr spcFirstLastPara="1" wrap="square" lIns="91433" tIns="45700" rIns="91433" bIns="45700" anchor="ctr" anchorCtr="0">
            <a:noAutofit/>
          </a:bodyPr>
          <a:lstStyle/>
          <a:p>
            <a:pPr algn="ctr" defTabSz="1219170">
              <a:buClr>
                <a:srgbClr val="000000"/>
              </a:buClr>
            </a:pPr>
            <a:endParaRPr sz="1867" kern="0">
              <a:solidFill>
                <a:srgbClr val="0D1117"/>
              </a:solidFill>
              <a:latin typeface="Arial"/>
              <a:ea typeface="Arial"/>
              <a:cs typeface="Arial"/>
              <a:sym typeface="Arial"/>
            </a:endParaRPr>
          </a:p>
        </p:txBody>
      </p:sp>
      <p:grpSp>
        <p:nvGrpSpPr>
          <p:cNvPr id="12" name="Google Shape;3630;p272">
            <a:extLst>
              <a:ext uri="{FF2B5EF4-FFF2-40B4-BE49-F238E27FC236}">
                <a16:creationId xmlns:a16="http://schemas.microsoft.com/office/drawing/2014/main" id="{ECE3F4CA-6BAD-37A6-40D8-B45DDB362E6A}"/>
              </a:ext>
            </a:extLst>
          </p:cNvPr>
          <p:cNvGrpSpPr/>
          <p:nvPr/>
        </p:nvGrpSpPr>
        <p:grpSpPr>
          <a:xfrm>
            <a:off x="558330" y="3206163"/>
            <a:ext cx="308413" cy="308413"/>
            <a:chOff x="4370050" y="1263350"/>
            <a:chExt cx="58000" cy="58000"/>
          </a:xfrm>
        </p:grpSpPr>
        <p:sp>
          <p:nvSpPr>
            <p:cNvPr id="13" name="Google Shape;3631;p272">
              <a:extLst>
                <a:ext uri="{FF2B5EF4-FFF2-40B4-BE49-F238E27FC236}">
                  <a16:creationId xmlns:a16="http://schemas.microsoft.com/office/drawing/2014/main" id="{CBE33939-9888-9BBF-1DBD-AD2B1AEB10B0}"/>
                </a:ext>
              </a:extLst>
            </p:cNvPr>
            <p:cNvSpPr/>
            <p:nvPr/>
          </p:nvSpPr>
          <p:spPr>
            <a:xfrm>
              <a:off x="4384575" y="1281700"/>
              <a:ext cx="28925" cy="21100"/>
            </a:xfrm>
            <a:custGeom>
              <a:avLst/>
              <a:gdLst/>
              <a:ahLst/>
              <a:cxnLst/>
              <a:rect l="l" t="t" r="r" b="b"/>
              <a:pathLst>
                <a:path w="1157" h="844" extrusionOk="0">
                  <a:moveTo>
                    <a:pt x="1080" y="0"/>
                  </a:moveTo>
                  <a:cubicBezTo>
                    <a:pt x="1055" y="0"/>
                    <a:pt x="1038" y="8"/>
                    <a:pt x="1021" y="25"/>
                  </a:cubicBezTo>
                  <a:lnTo>
                    <a:pt x="397" y="649"/>
                  </a:lnTo>
                  <a:lnTo>
                    <a:pt x="136" y="396"/>
                  </a:lnTo>
                  <a:cubicBezTo>
                    <a:pt x="119" y="380"/>
                    <a:pt x="102" y="371"/>
                    <a:pt x="77" y="371"/>
                  </a:cubicBezTo>
                  <a:cubicBezTo>
                    <a:pt x="60" y="371"/>
                    <a:pt x="35" y="380"/>
                    <a:pt x="26" y="396"/>
                  </a:cubicBezTo>
                  <a:cubicBezTo>
                    <a:pt x="9" y="405"/>
                    <a:pt x="1" y="430"/>
                    <a:pt x="1" y="447"/>
                  </a:cubicBezTo>
                  <a:cubicBezTo>
                    <a:pt x="1" y="472"/>
                    <a:pt x="9" y="489"/>
                    <a:pt x="26" y="506"/>
                  </a:cubicBezTo>
                  <a:lnTo>
                    <a:pt x="338" y="818"/>
                  </a:lnTo>
                  <a:cubicBezTo>
                    <a:pt x="355" y="835"/>
                    <a:pt x="372" y="843"/>
                    <a:pt x="397" y="843"/>
                  </a:cubicBezTo>
                  <a:cubicBezTo>
                    <a:pt x="414" y="843"/>
                    <a:pt x="431" y="835"/>
                    <a:pt x="448" y="818"/>
                  </a:cubicBezTo>
                  <a:lnTo>
                    <a:pt x="1139" y="135"/>
                  </a:lnTo>
                  <a:cubicBezTo>
                    <a:pt x="1148" y="118"/>
                    <a:pt x="1156" y="101"/>
                    <a:pt x="1156" y="76"/>
                  </a:cubicBezTo>
                  <a:cubicBezTo>
                    <a:pt x="1156" y="59"/>
                    <a:pt x="1148" y="42"/>
                    <a:pt x="1131" y="25"/>
                  </a:cubicBezTo>
                  <a:cubicBezTo>
                    <a:pt x="1122" y="8"/>
                    <a:pt x="1097" y="0"/>
                    <a:pt x="1080" y="0"/>
                  </a:cubicBezTo>
                  <a:close/>
                </a:path>
              </a:pathLst>
            </a:custGeom>
            <a:solidFill>
              <a:srgbClr val="BC8C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3632;p272">
              <a:extLst>
                <a:ext uri="{FF2B5EF4-FFF2-40B4-BE49-F238E27FC236}">
                  <a16:creationId xmlns:a16="http://schemas.microsoft.com/office/drawing/2014/main" id="{BC5448B0-04F3-562F-11F9-E801465BD228}"/>
                </a:ext>
              </a:extLst>
            </p:cNvPr>
            <p:cNvSpPr/>
            <p:nvPr/>
          </p:nvSpPr>
          <p:spPr>
            <a:xfrm>
              <a:off x="4370050" y="1263350"/>
              <a:ext cx="58000" cy="58000"/>
            </a:xfrm>
            <a:custGeom>
              <a:avLst/>
              <a:gdLst/>
              <a:ahLst/>
              <a:cxnLst/>
              <a:rect l="l" t="t" r="r" b="b"/>
              <a:pathLst>
                <a:path w="2320" h="2320" extrusionOk="0">
                  <a:moveTo>
                    <a:pt x="0" y="1156"/>
                  </a:moveTo>
                  <a:cubicBezTo>
                    <a:pt x="0" y="515"/>
                    <a:pt x="523" y="0"/>
                    <a:pt x="1164" y="0"/>
                  </a:cubicBezTo>
                  <a:cubicBezTo>
                    <a:pt x="1796" y="0"/>
                    <a:pt x="2319" y="515"/>
                    <a:pt x="2319" y="1156"/>
                  </a:cubicBezTo>
                  <a:cubicBezTo>
                    <a:pt x="2319" y="1797"/>
                    <a:pt x="1796" y="2319"/>
                    <a:pt x="1164" y="2319"/>
                  </a:cubicBezTo>
                  <a:cubicBezTo>
                    <a:pt x="523" y="2319"/>
                    <a:pt x="0" y="1797"/>
                    <a:pt x="0" y="1156"/>
                  </a:cubicBezTo>
                  <a:close/>
                  <a:moveTo>
                    <a:pt x="455" y="447"/>
                  </a:moveTo>
                  <a:cubicBezTo>
                    <a:pt x="261" y="633"/>
                    <a:pt x="160" y="894"/>
                    <a:pt x="160" y="1156"/>
                  </a:cubicBezTo>
                  <a:cubicBezTo>
                    <a:pt x="160" y="1426"/>
                    <a:pt x="261" y="1679"/>
                    <a:pt x="455" y="1864"/>
                  </a:cubicBezTo>
                  <a:cubicBezTo>
                    <a:pt x="641" y="2050"/>
                    <a:pt x="894" y="2159"/>
                    <a:pt x="1164" y="2159"/>
                  </a:cubicBezTo>
                  <a:cubicBezTo>
                    <a:pt x="1425" y="2159"/>
                    <a:pt x="1678" y="2050"/>
                    <a:pt x="1864" y="1864"/>
                  </a:cubicBezTo>
                  <a:cubicBezTo>
                    <a:pt x="2058" y="1679"/>
                    <a:pt x="2159" y="1426"/>
                    <a:pt x="2159" y="1156"/>
                  </a:cubicBezTo>
                  <a:cubicBezTo>
                    <a:pt x="2159" y="894"/>
                    <a:pt x="2058" y="633"/>
                    <a:pt x="1864" y="447"/>
                  </a:cubicBezTo>
                  <a:cubicBezTo>
                    <a:pt x="1678" y="262"/>
                    <a:pt x="1425" y="152"/>
                    <a:pt x="1164" y="152"/>
                  </a:cubicBezTo>
                  <a:cubicBezTo>
                    <a:pt x="894" y="152"/>
                    <a:pt x="641" y="262"/>
                    <a:pt x="455" y="447"/>
                  </a:cubicBezTo>
                  <a:close/>
                </a:path>
              </a:pathLst>
            </a:custGeom>
            <a:solidFill>
              <a:srgbClr val="BC8C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15" name="Google Shape;3633;p272">
            <a:extLst>
              <a:ext uri="{FF2B5EF4-FFF2-40B4-BE49-F238E27FC236}">
                <a16:creationId xmlns:a16="http://schemas.microsoft.com/office/drawing/2014/main" id="{2A98CF1E-D455-93AF-CC5B-91F0912427CC}"/>
              </a:ext>
            </a:extLst>
          </p:cNvPr>
          <p:cNvSpPr/>
          <p:nvPr/>
        </p:nvSpPr>
        <p:spPr>
          <a:xfrm>
            <a:off x="467667" y="1383267"/>
            <a:ext cx="7155200" cy="694000"/>
          </a:xfrm>
          <a:prstGeom prst="roundRect">
            <a:avLst>
              <a:gd name="adj" fmla="val 9886"/>
            </a:avLst>
          </a:prstGeom>
          <a:solidFill>
            <a:srgbClr val="0D1116"/>
          </a:solidFill>
          <a:ln w="12700" cap="flat" cmpd="sng">
            <a:solidFill>
              <a:srgbClr val="21262D"/>
            </a:solidFill>
            <a:prstDash val="solid"/>
            <a:miter lim="800000"/>
            <a:headEnd type="none" w="sm" len="sm"/>
            <a:tailEnd type="none" w="sm" len="sm"/>
          </a:ln>
          <a:effectLst>
            <a:outerShdw blurRad="485775" dist="114300" dir="5400000" algn="bl" rotWithShape="0">
              <a:srgbClr val="000000">
                <a:alpha val="50000"/>
              </a:srgbClr>
            </a:outerShdw>
          </a:effectLst>
        </p:spPr>
        <p:txBody>
          <a:bodyPr spcFirstLastPara="1" wrap="square" lIns="91433" tIns="45700" rIns="91433" bIns="45700" anchor="ctr" anchorCtr="0">
            <a:noAutofit/>
          </a:bodyPr>
          <a:lstStyle/>
          <a:p>
            <a:pPr algn="ctr" defTabSz="1219170">
              <a:buClr>
                <a:srgbClr val="000000"/>
              </a:buClr>
            </a:pPr>
            <a:endParaRPr sz="1867" kern="0">
              <a:solidFill>
                <a:srgbClr val="0D1117"/>
              </a:solidFill>
              <a:latin typeface="Arial"/>
              <a:ea typeface="Arial"/>
              <a:cs typeface="Arial"/>
              <a:sym typeface="Arial"/>
            </a:endParaRPr>
          </a:p>
        </p:txBody>
      </p:sp>
      <p:grpSp>
        <p:nvGrpSpPr>
          <p:cNvPr id="16" name="Google Shape;3634;p272">
            <a:extLst>
              <a:ext uri="{FF2B5EF4-FFF2-40B4-BE49-F238E27FC236}">
                <a16:creationId xmlns:a16="http://schemas.microsoft.com/office/drawing/2014/main" id="{D540912E-41C5-1509-5D93-D2BE93D9FC4F}"/>
              </a:ext>
            </a:extLst>
          </p:cNvPr>
          <p:cNvGrpSpPr/>
          <p:nvPr/>
        </p:nvGrpSpPr>
        <p:grpSpPr>
          <a:xfrm>
            <a:off x="540980" y="1470790"/>
            <a:ext cx="308413" cy="308413"/>
            <a:chOff x="4370050" y="1263350"/>
            <a:chExt cx="58000" cy="58000"/>
          </a:xfrm>
        </p:grpSpPr>
        <p:sp>
          <p:nvSpPr>
            <p:cNvPr id="17" name="Google Shape;3635;p272">
              <a:extLst>
                <a:ext uri="{FF2B5EF4-FFF2-40B4-BE49-F238E27FC236}">
                  <a16:creationId xmlns:a16="http://schemas.microsoft.com/office/drawing/2014/main" id="{DDE1C5EA-25BA-3112-C1C3-0B230148E162}"/>
                </a:ext>
              </a:extLst>
            </p:cNvPr>
            <p:cNvSpPr/>
            <p:nvPr/>
          </p:nvSpPr>
          <p:spPr>
            <a:xfrm>
              <a:off x="4384575" y="1281700"/>
              <a:ext cx="28925" cy="21100"/>
            </a:xfrm>
            <a:custGeom>
              <a:avLst/>
              <a:gdLst/>
              <a:ahLst/>
              <a:cxnLst/>
              <a:rect l="l" t="t" r="r" b="b"/>
              <a:pathLst>
                <a:path w="1157" h="844" extrusionOk="0">
                  <a:moveTo>
                    <a:pt x="1080" y="0"/>
                  </a:moveTo>
                  <a:cubicBezTo>
                    <a:pt x="1055" y="0"/>
                    <a:pt x="1038" y="8"/>
                    <a:pt x="1021" y="25"/>
                  </a:cubicBezTo>
                  <a:lnTo>
                    <a:pt x="397" y="649"/>
                  </a:lnTo>
                  <a:lnTo>
                    <a:pt x="136" y="396"/>
                  </a:lnTo>
                  <a:cubicBezTo>
                    <a:pt x="119" y="380"/>
                    <a:pt x="102" y="371"/>
                    <a:pt x="77" y="371"/>
                  </a:cubicBezTo>
                  <a:cubicBezTo>
                    <a:pt x="60" y="371"/>
                    <a:pt x="35" y="380"/>
                    <a:pt x="26" y="396"/>
                  </a:cubicBezTo>
                  <a:cubicBezTo>
                    <a:pt x="9" y="405"/>
                    <a:pt x="1" y="430"/>
                    <a:pt x="1" y="447"/>
                  </a:cubicBezTo>
                  <a:cubicBezTo>
                    <a:pt x="1" y="472"/>
                    <a:pt x="9" y="489"/>
                    <a:pt x="26" y="506"/>
                  </a:cubicBezTo>
                  <a:lnTo>
                    <a:pt x="338" y="818"/>
                  </a:lnTo>
                  <a:cubicBezTo>
                    <a:pt x="355" y="835"/>
                    <a:pt x="372" y="843"/>
                    <a:pt x="397" y="843"/>
                  </a:cubicBezTo>
                  <a:cubicBezTo>
                    <a:pt x="414" y="843"/>
                    <a:pt x="431" y="835"/>
                    <a:pt x="448" y="818"/>
                  </a:cubicBezTo>
                  <a:lnTo>
                    <a:pt x="1139" y="135"/>
                  </a:lnTo>
                  <a:cubicBezTo>
                    <a:pt x="1148" y="118"/>
                    <a:pt x="1156" y="101"/>
                    <a:pt x="1156" y="76"/>
                  </a:cubicBezTo>
                  <a:cubicBezTo>
                    <a:pt x="1156" y="59"/>
                    <a:pt x="1148" y="42"/>
                    <a:pt x="1131" y="25"/>
                  </a:cubicBezTo>
                  <a:cubicBezTo>
                    <a:pt x="1122" y="8"/>
                    <a:pt x="1097" y="0"/>
                    <a:pt x="1080" y="0"/>
                  </a:cubicBezTo>
                  <a:close/>
                </a:path>
              </a:pathLst>
            </a:custGeom>
            <a:solidFill>
              <a:srgbClr val="5F00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3636;p272">
              <a:extLst>
                <a:ext uri="{FF2B5EF4-FFF2-40B4-BE49-F238E27FC236}">
                  <a16:creationId xmlns:a16="http://schemas.microsoft.com/office/drawing/2014/main" id="{3926B646-A3E3-B188-70FF-E65F29B00BD8}"/>
                </a:ext>
              </a:extLst>
            </p:cNvPr>
            <p:cNvSpPr/>
            <p:nvPr/>
          </p:nvSpPr>
          <p:spPr>
            <a:xfrm>
              <a:off x="4370050" y="1263350"/>
              <a:ext cx="58000" cy="58000"/>
            </a:xfrm>
            <a:custGeom>
              <a:avLst/>
              <a:gdLst/>
              <a:ahLst/>
              <a:cxnLst/>
              <a:rect l="l" t="t" r="r" b="b"/>
              <a:pathLst>
                <a:path w="2320" h="2320" extrusionOk="0">
                  <a:moveTo>
                    <a:pt x="0" y="1156"/>
                  </a:moveTo>
                  <a:cubicBezTo>
                    <a:pt x="0" y="515"/>
                    <a:pt x="523" y="0"/>
                    <a:pt x="1164" y="0"/>
                  </a:cubicBezTo>
                  <a:cubicBezTo>
                    <a:pt x="1796" y="0"/>
                    <a:pt x="2319" y="515"/>
                    <a:pt x="2319" y="1156"/>
                  </a:cubicBezTo>
                  <a:cubicBezTo>
                    <a:pt x="2319" y="1797"/>
                    <a:pt x="1796" y="2319"/>
                    <a:pt x="1164" y="2319"/>
                  </a:cubicBezTo>
                  <a:cubicBezTo>
                    <a:pt x="523" y="2319"/>
                    <a:pt x="0" y="1797"/>
                    <a:pt x="0" y="1156"/>
                  </a:cubicBezTo>
                  <a:close/>
                  <a:moveTo>
                    <a:pt x="455" y="447"/>
                  </a:moveTo>
                  <a:cubicBezTo>
                    <a:pt x="261" y="633"/>
                    <a:pt x="160" y="894"/>
                    <a:pt x="160" y="1156"/>
                  </a:cubicBezTo>
                  <a:cubicBezTo>
                    <a:pt x="160" y="1426"/>
                    <a:pt x="261" y="1679"/>
                    <a:pt x="455" y="1864"/>
                  </a:cubicBezTo>
                  <a:cubicBezTo>
                    <a:pt x="641" y="2050"/>
                    <a:pt x="894" y="2159"/>
                    <a:pt x="1164" y="2159"/>
                  </a:cubicBezTo>
                  <a:cubicBezTo>
                    <a:pt x="1425" y="2159"/>
                    <a:pt x="1678" y="2050"/>
                    <a:pt x="1864" y="1864"/>
                  </a:cubicBezTo>
                  <a:cubicBezTo>
                    <a:pt x="2058" y="1679"/>
                    <a:pt x="2159" y="1426"/>
                    <a:pt x="2159" y="1156"/>
                  </a:cubicBezTo>
                  <a:cubicBezTo>
                    <a:pt x="2159" y="894"/>
                    <a:pt x="2058" y="633"/>
                    <a:pt x="1864" y="447"/>
                  </a:cubicBezTo>
                  <a:cubicBezTo>
                    <a:pt x="1678" y="262"/>
                    <a:pt x="1425" y="152"/>
                    <a:pt x="1164" y="152"/>
                  </a:cubicBezTo>
                  <a:cubicBezTo>
                    <a:pt x="894" y="152"/>
                    <a:pt x="641" y="262"/>
                    <a:pt x="455" y="447"/>
                  </a:cubicBezTo>
                  <a:close/>
                </a:path>
              </a:pathLst>
            </a:custGeom>
            <a:solidFill>
              <a:srgbClr val="5F00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19" name="Google Shape;3637;p272">
            <a:extLst>
              <a:ext uri="{FF2B5EF4-FFF2-40B4-BE49-F238E27FC236}">
                <a16:creationId xmlns:a16="http://schemas.microsoft.com/office/drawing/2014/main" id="{BC23E84A-123E-3635-9775-ED0195A9B74D}"/>
              </a:ext>
            </a:extLst>
          </p:cNvPr>
          <p:cNvSpPr/>
          <p:nvPr/>
        </p:nvSpPr>
        <p:spPr>
          <a:xfrm>
            <a:off x="467667" y="3919351"/>
            <a:ext cx="7155200" cy="826800"/>
          </a:xfrm>
          <a:prstGeom prst="roundRect">
            <a:avLst>
              <a:gd name="adj" fmla="val 9886"/>
            </a:avLst>
          </a:prstGeom>
          <a:solidFill>
            <a:srgbClr val="0D1116"/>
          </a:solidFill>
          <a:ln w="12700" cap="flat" cmpd="sng">
            <a:solidFill>
              <a:srgbClr val="21262D"/>
            </a:solidFill>
            <a:prstDash val="solid"/>
            <a:miter lim="800000"/>
            <a:headEnd type="none" w="sm" len="sm"/>
            <a:tailEnd type="none" w="sm" len="sm"/>
          </a:ln>
          <a:effectLst>
            <a:outerShdw blurRad="485775" dist="114300" dir="5400000" algn="bl" rotWithShape="0">
              <a:srgbClr val="000000">
                <a:alpha val="50000"/>
              </a:srgbClr>
            </a:outerShdw>
          </a:effectLst>
        </p:spPr>
        <p:txBody>
          <a:bodyPr spcFirstLastPara="1" wrap="square" lIns="91433" tIns="45700" rIns="91433" bIns="45700" anchor="ctr" anchorCtr="0">
            <a:noAutofit/>
          </a:bodyPr>
          <a:lstStyle/>
          <a:p>
            <a:pPr algn="ctr" defTabSz="1219170">
              <a:buClr>
                <a:srgbClr val="000000"/>
              </a:buClr>
            </a:pPr>
            <a:endParaRPr sz="1867" kern="0">
              <a:solidFill>
                <a:srgbClr val="0D1117"/>
              </a:solidFill>
              <a:latin typeface="Arial"/>
              <a:ea typeface="Arial"/>
              <a:cs typeface="Arial"/>
              <a:sym typeface="Arial"/>
            </a:endParaRPr>
          </a:p>
        </p:txBody>
      </p:sp>
      <p:grpSp>
        <p:nvGrpSpPr>
          <p:cNvPr id="20" name="Google Shape;3638;p272">
            <a:extLst>
              <a:ext uri="{FF2B5EF4-FFF2-40B4-BE49-F238E27FC236}">
                <a16:creationId xmlns:a16="http://schemas.microsoft.com/office/drawing/2014/main" id="{5FB21B54-57D1-DE70-C9EA-33FB11375F64}"/>
              </a:ext>
            </a:extLst>
          </p:cNvPr>
          <p:cNvGrpSpPr/>
          <p:nvPr/>
        </p:nvGrpSpPr>
        <p:grpSpPr>
          <a:xfrm>
            <a:off x="540980" y="4006599"/>
            <a:ext cx="308413" cy="308413"/>
            <a:chOff x="4370050" y="1263350"/>
            <a:chExt cx="58000" cy="58000"/>
          </a:xfrm>
        </p:grpSpPr>
        <p:sp>
          <p:nvSpPr>
            <p:cNvPr id="21" name="Google Shape;3639;p272">
              <a:extLst>
                <a:ext uri="{FF2B5EF4-FFF2-40B4-BE49-F238E27FC236}">
                  <a16:creationId xmlns:a16="http://schemas.microsoft.com/office/drawing/2014/main" id="{81321521-82EC-0DB3-BA41-07BEF52118F5}"/>
                </a:ext>
              </a:extLst>
            </p:cNvPr>
            <p:cNvSpPr/>
            <p:nvPr/>
          </p:nvSpPr>
          <p:spPr>
            <a:xfrm>
              <a:off x="4384575" y="1281700"/>
              <a:ext cx="28925" cy="21100"/>
            </a:xfrm>
            <a:custGeom>
              <a:avLst/>
              <a:gdLst/>
              <a:ahLst/>
              <a:cxnLst/>
              <a:rect l="l" t="t" r="r" b="b"/>
              <a:pathLst>
                <a:path w="1157" h="844" extrusionOk="0">
                  <a:moveTo>
                    <a:pt x="1080" y="0"/>
                  </a:moveTo>
                  <a:cubicBezTo>
                    <a:pt x="1055" y="0"/>
                    <a:pt x="1038" y="8"/>
                    <a:pt x="1021" y="25"/>
                  </a:cubicBezTo>
                  <a:lnTo>
                    <a:pt x="397" y="649"/>
                  </a:lnTo>
                  <a:lnTo>
                    <a:pt x="136" y="396"/>
                  </a:lnTo>
                  <a:cubicBezTo>
                    <a:pt x="119" y="380"/>
                    <a:pt x="102" y="371"/>
                    <a:pt x="77" y="371"/>
                  </a:cubicBezTo>
                  <a:cubicBezTo>
                    <a:pt x="60" y="371"/>
                    <a:pt x="35" y="380"/>
                    <a:pt x="26" y="396"/>
                  </a:cubicBezTo>
                  <a:cubicBezTo>
                    <a:pt x="9" y="405"/>
                    <a:pt x="1" y="430"/>
                    <a:pt x="1" y="447"/>
                  </a:cubicBezTo>
                  <a:cubicBezTo>
                    <a:pt x="1" y="472"/>
                    <a:pt x="9" y="489"/>
                    <a:pt x="26" y="506"/>
                  </a:cubicBezTo>
                  <a:lnTo>
                    <a:pt x="338" y="818"/>
                  </a:lnTo>
                  <a:cubicBezTo>
                    <a:pt x="355" y="835"/>
                    <a:pt x="372" y="843"/>
                    <a:pt x="397" y="843"/>
                  </a:cubicBezTo>
                  <a:cubicBezTo>
                    <a:pt x="414" y="843"/>
                    <a:pt x="431" y="835"/>
                    <a:pt x="448" y="818"/>
                  </a:cubicBezTo>
                  <a:lnTo>
                    <a:pt x="1139" y="135"/>
                  </a:lnTo>
                  <a:cubicBezTo>
                    <a:pt x="1148" y="118"/>
                    <a:pt x="1156" y="101"/>
                    <a:pt x="1156" y="76"/>
                  </a:cubicBezTo>
                  <a:cubicBezTo>
                    <a:pt x="1156" y="59"/>
                    <a:pt x="1148" y="42"/>
                    <a:pt x="1131" y="25"/>
                  </a:cubicBezTo>
                  <a:cubicBezTo>
                    <a:pt x="1122" y="8"/>
                    <a:pt x="1097" y="0"/>
                    <a:pt x="1080" y="0"/>
                  </a:cubicBezTo>
                  <a:close/>
                </a:path>
              </a:pathLst>
            </a:custGeom>
            <a:solidFill>
              <a:srgbClr val="060B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3640;p272">
              <a:extLst>
                <a:ext uri="{FF2B5EF4-FFF2-40B4-BE49-F238E27FC236}">
                  <a16:creationId xmlns:a16="http://schemas.microsoft.com/office/drawing/2014/main" id="{A2A106ED-0934-D04C-A019-7F104486714C}"/>
                </a:ext>
              </a:extLst>
            </p:cNvPr>
            <p:cNvSpPr/>
            <p:nvPr/>
          </p:nvSpPr>
          <p:spPr>
            <a:xfrm>
              <a:off x="4370050" y="1263350"/>
              <a:ext cx="58000" cy="58000"/>
            </a:xfrm>
            <a:custGeom>
              <a:avLst/>
              <a:gdLst/>
              <a:ahLst/>
              <a:cxnLst/>
              <a:rect l="l" t="t" r="r" b="b"/>
              <a:pathLst>
                <a:path w="2320" h="2320" extrusionOk="0">
                  <a:moveTo>
                    <a:pt x="0" y="1156"/>
                  </a:moveTo>
                  <a:cubicBezTo>
                    <a:pt x="0" y="515"/>
                    <a:pt x="523" y="0"/>
                    <a:pt x="1164" y="0"/>
                  </a:cubicBezTo>
                  <a:cubicBezTo>
                    <a:pt x="1796" y="0"/>
                    <a:pt x="2319" y="515"/>
                    <a:pt x="2319" y="1156"/>
                  </a:cubicBezTo>
                  <a:cubicBezTo>
                    <a:pt x="2319" y="1797"/>
                    <a:pt x="1796" y="2319"/>
                    <a:pt x="1164" y="2319"/>
                  </a:cubicBezTo>
                  <a:cubicBezTo>
                    <a:pt x="523" y="2319"/>
                    <a:pt x="0" y="1797"/>
                    <a:pt x="0" y="1156"/>
                  </a:cubicBezTo>
                  <a:close/>
                  <a:moveTo>
                    <a:pt x="455" y="447"/>
                  </a:moveTo>
                  <a:cubicBezTo>
                    <a:pt x="261" y="633"/>
                    <a:pt x="160" y="894"/>
                    <a:pt x="160" y="1156"/>
                  </a:cubicBezTo>
                  <a:cubicBezTo>
                    <a:pt x="160" y="1426"/>
                    <a:pt x="261" y="1679"/>
                    <a:pt x="455" y="1864"/>
                  </a:cubicBezTo>
                  <a:cubicBezTo>
                    <a:pt x="641" y="2050"/>
                    <a:pt x="894" y="2159"/>
                    <a:pt x="1164" y="2159"/>
                  </a:cubicBezTo>
                  <a:cubicBezTo>
                    <a:pt x="1425" y="2159"/>
                    <a:pt x="1678" y="2050"/>
                    <a:pt x="1864" y="1864"/>
                  </a:cubicBezTo>
                  <a:cubicBezTo>
                    <a:pt x="2058" y="1679"/>
                    <a:pt x="2159" y="1426"/>
                    <a:pt x="2159" y="1156"/>
                  </a:cubicBezTo>
                  <a:cubicBezTo>
                    <a:pt x="2159" y="894"/>
                    <a:pt x="2058" y="633"/>
                    <a:pt x="1864" y="447"/>
                  </a:cubicBezTo>
                  <a:cubicBezTo>
                    <a:pt x="1678" y="262"/>
                    <a:pt x="1425" y="152"/>
                    <a:pt x="1164" y="152"/>
                  </a:cubicBezTo>
                  <a:cubicBezTo>
                    <a:pt x="894" y="152"/>
                    <a:pt x="641" y="262"/>
                    <a:pt x="455" y="447"/>
                  </a:cubicBezTo>
                  <a:close/>
                </a:path>
              </a:pathLst>
            </a:custGeom>
            <a:solidFill>
              <a:srgbClr val="060B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23" name="Google Shape;3641;p272">
            <a:extLst>
              <a:ext uri="{FF2B5EF4-FFF2-40B4-BE49-F238E27FC236}">
                <a16:creationId xmlns:a16="http://schemas.microsoft.com/office/drawing/2014/main" id="{A2F5DAC7-0F0A-EF45-1B96-4E30261A3E7D}"/>
              </a:ext>
            </a:extLst>
          </p:cNvPr>
          <p:cNvSpPr/>
          <p:nvPr/>
        </p:nvSpPr>
        <p:spPr>
          <a:xfrm>
            <a:off x="467667" y="2196519"/>
            <a:ext cx="7155200" cy="826800"/>
          </a:xfrm>
          <a:prstGeom prst="roundRect">
            <a:avLst>
              <a:gd name="adj" fmla="val 9886"/>
            </a:avLst>
          </a:prstGeom>
          <a:solidFill>
            <a:srgbClr val="0D1116"/>
          </a:solidFill>
          <a:ln w="12700" cap="flat" cmpd="sng">
            <a:solidFill>
              <a:srgbClr val="21262D"/>
            </a:solidFill>
            <a:prstDash val="solid"/>
            <a:miter lim="800000"/>
            <a:headEnd type="none" w="sm" len="sm"/>
            <a:tailEnd type="none" w="sm" len="sm"/>
          </a:ln>
          <a:effectLst>
            <a:outerShdw blurRad="485775" dist="114300" dir="5400000" algn="bl" rotWithShape="0">
              <a:srgbClr val="000000">
                <a:alpha val="50000"/>
              </a:srgbClr>
            </a:outerShdw>
          </a:effectLst>
        </p:spPr>
        <p:txBody>
          <a:bodyPr spcFirstLastPara="1" wrap="square" lIns="91433" tIns="45700" rIns="91433" bIns="45700" anchor="ctr" anchorCtr="0">
            <a:noAutofit/>
          </a:bodyPr>
          <a:lstStyle/>
          <a:p>
            <a:pPr algn="ctr" defTabSz="1219170">
              <a:buClr>
                <a:srgbClr val="000000"/>
              </a:buClr>
            </a:pPr>
            <a:endParaRPr sz="1867" kern="0">
              <a:solidFill>
                <a:srgbClr val="0D1117"/>
              </a:solidFill>
              <a:latin typeface="Arial"/>
              <a:ea typeface="Arial"/>
              <a:cs typeface="Arial"/>
              <a:sym typeface="Arial"/>
            </a:endParaRPr>
          </a:p>
        </p:txBody>
      </p:sp>
      <p:grpSp>
        <p:nvGrpSpPr>
          <p:cNvPr id="24" name="Google Shape;3642;p272">
            <a:extLst>
              <a:ext uri="{FF2B5EF4-FFF2-40B4-BE49-F238E27FC236}">
                <a16:creationId xmlns:a16="http://schemas.microsoft.com/office/drawing/2014/main" id="{13D6ED62-73DE-91B1-B56B-6FF01822FB8A}"/>
              </a:ext>
            </a:extLst>
          </p:cNvPr>
          <p:cNvGrpSpPr/>
          <p:nvPr/>
        </p:nvGrpSpPr>
        <p:grpSpPr>
          <a:xfrm>
            <a:off x="558330" y="2308976"/>
            <a:ext cx="308413" cy="308413"/>
            <a:chOff x="4370050" y="1263350"/>
            <a:chExt cx="58000" cy="58000"/>
          </a:xfrm>
        </p:grpSpPr>
        <p:sp>
          <p:nvSpPr>
            <p:cNvPr id="25" name="Google Shape;3643;p272">
              <a:extLst>
                <a:ext uri="{FF2B5EF4-FFF2-40B4-BE49-F238E27FC236}">
                  <a16:creationId xmlns:a16="http://schemas.microsoft.com/office/drawing/2014/main" id="{A69507E4-760B-EEE5-8E0D-546DE497720C}"/>
                </a:ext>
              </a:extLst>
            </p:cNvPr>
            <p:cNvSpPr/>
            <p:nvPr/>
          </p:nvSpPr>
          <p:spPr>
            <a:xfrm>
              <a:off x="4384575" y="1281700"/>
              <a:ext cx="28925" cy="21100"/>
            </a:xfrm>
            <a:custGeom>
              <a:avLst/>
              <a:gdLst/>
              <a:ahLst/>
              <a:cxnLst/>
              <a:rect l="l" t="t" r="r" b="b"/>
              <a:pathLst>
                <a:path w="1157" h="844" extrusionOk="0">
                  <a:moveTo>
                    <a:pt x="1080" y="0"/>
                  </a:moveTo>
                  <a:cubicBezTo>
                    <a:pt x="1055" y="0"/>
                    <a:pt x="1038" y="8"/>
                    <a:pt x="1021" y="25"/>
                  </a:cubicBezTo>
                  <a:lnTo>
                    <a:pt x="397" y="649"/>
                  </a:lnTo>
                  <a:lnTo>
                    <a:pt x="136" y="396"/>
                  </a:lnTo>
                  <a:cubicBezTo>
                    <a:pt x="119" y="380"/>
                    <a:pt x="102" y="371"/>
                    <a:pt x="77" y="371"/>
                  </a:cubicBezTo>
                  <a:cubicBezTo>
                    <a:pt x="60" y="371"/>
                    <a:pt x="35" y="380"/>
                    <a:pt x="26" y="396"/>
                  </a:cubicBezTo>
                  <a:cubicBezTo>
                    <a:pt x="9" y="405"/>
                    <a:pt x="1" y="430"/>
                    <a:pt x="1" y="447"/>
                  </a:cubicBezTo>
                  <a:cubicBezTo>
                    <a:pt x="1" y="472"/>
                    <a:pt x="9" y="489"/>
                    <a:pt x="26" y="506"/>
                  </a:cubicBezTo>
                  <a:lnTo>
                    <a:pt x="338" y="818"/>
                  </a:lnTo>
                  <a:cubicBezTo>
                    <a:pt x="355" y="835"/>
                    <a:pt x="372" y="843"/>
                    <a:pt x="397" y="843"/>
                  </a:cubicBezTo>
                  <a:cubicBezTo>
                    <a:pt x="414" y="843"/>
                    <a:pt x="431" y="835"/>
                    <a:pt x="448" y="818"/>
                  </a:cubicBezTo>
                  <a:lnTo>
                    <a:pt x="1139" y="135"/>
                  </a:lnTo>
                  <a:cubicBezTo>
                    <a:pt x="1148" y="118"/>
                    <a:pt x="1156" y="101"/>
                    <a:pt x="1156" y="76"/>
                  </a:cubicBezTo>
                  <a:cubicBezTo>
                    <a:pt x="1156" y="59"/>
                    <a:pt x="1148" y="42"/>
                    <a:pt x="1131" y="25"/>
                  </a:cubicBezTo>
                  <a:cubicBezTo>
                    <a:pt x="1122" y="8"/>
                    <a:pt x="1097" y="0"/>
                    <a:pt x="1080" y="0"/>
                  </a:cubicBezTo>
                  <a:close/>
                </a:path>
              </a:pathLst>
            </a:custGeom>
            <a:solidFill>
              <a:srgbClr val="8250D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3644;p272">
              <a:extLst>
                <a:ext uri="{FF2B5EF4-FFF2-40B4-BE49-F238E27FC236}">
                  <a16:creationId xmlns:a16="http://schemas.microsoft.com/office/drawing/2014/main" id="{713B07A5-A2B5-EF6D-F887-E839BD1B469F}"/>
                </a:ext>
              </a:extLst>
            </p:cNvPr>
            <p:cNvSpPr/>
            <p:nvPr/>
          </p:nvSpPr>
          <p:spPr>
            <a:xfrm>
              <a:off x="4370050" y="1263350"/>
              <a:ext cx="58000" cy="58000"/>
            </a:xfrm>
            <a:custGeom>
              <a:avLst/>
              <a:gdLst/>
              <a:ahLst/>
              <a:cxnLst/>
              <a:rect l="l" t="t" r="r" b="b"/>
              <a:pathLst>
                <a:path w="2320" h="2320" extrusionOk="0">
                  <a:moveTo>
                    <a:pt x="0" y="1156"/>
                  </a:moveTo>
                  <a:cubicBezTo>
                    <a:pt x="0" y="515"/>
                    <a:pt x="523" y="0"/>
                    <a:pt x="1164" y="0"/>
                  </a:cubicBezTo>
                  <a:cubicBezTo>
                    <a:pt x="1796" y="0"/>
                    <a:pt x="2319" y="515"/>
                    <a:pt x="2319" y="1156"/>
                  </a:cubicBezTo>
                  <a:cubicBezTo>
                    <a:pt x="2319" y="1797"/>
                    <a:pt x="1796" y="2319"/>
                    <a:pt x="1164" y="2319"/>
                  </a:cubicBezTo>
                  <a:cubicBezTo>
                    <a:pt x="523" y="2319"/>
                    <a:pt x="0" y="1797"/>
                    <a:pt x="0" y="1156"/>
                  </a:cubicBezTo>
                  <a:close/>
                  <a:moveTo>
                    <a:pt x="455" y="447"/>
                  </a:moveTo>
                  <a:cubicBezTo>
                    <a:pt x="261" y="633"/>
                    <a:pt x="160" y="894"/>
                    <a:pt x="160" y="1156"/>
                  </a:cubicBezTo>
                  <a:cubicBezTo>
                    <a:pt x="160" y="1426"/>
                    <a:pt x="261" y="1679"/>
                    <a:pt x="455" y="1864"/>
                  </a:cubicBezTo>
                  <a:cubicBezTo>
                    <a:pt x="641" y="2050"/>
                    <a:pt x="894" y="2159"/>
                    <a:pt x="1164" y="2159"/>
                  </a:cubicBezTo>
                  <a:cubicBezTo>
                    <a:pt x="1425" y="2159"/>
                    <a:pt x="1678" y="2050"/>
                    <a:pt x="1864" y="1864"/>
                  </a:cubicBezTo>
                  <a:cubicBezTo>
                    <a:pt x="2058" y="1679"/>
                    <a:pt x="2159" y="1426"/>
                    <a:pt x="2159" y="1156"/>
                  </a:cubicBezTo>
                  <a:cubicBezTo>
                    <a:pt x="2159" y="894"/>
                    <a:pt x="2058" y="633"/>
                    <a:pt x="1864" y="447"/>
                  </a:cubicBezTo>
                  <a:cubicBezTo>
                    <a:pt x="1678" y="262"/>
                    <a:pt x="1425" y="152"/>
                    <a:pt x="1164" y="152"/>
                  </a:cubicBezTo>
                  <a:cubicBezTo>
                    <a:pt x="894" y="152"/>
                    <a:pt x="641" y="262"/>
                    <a:pt x="455" y="447"/>
                  </a:cubicBezTo>
                  <a:close/>
                </a:path>
              </a:pathLst>
            </a:custGeom>
            <a:solidFill>
              <a:srgbClr val="8250D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27" name="Google Shape;3645;p272">
            <a:extLst>
              <a:ext uri="{FF2B5EF4-FFF2-40B4-BE49-F238E27FC236}">
                <a16:creationId xmlns:a16="http://schemas.microsoft.com/office/drawing/2014/main" id="{C5413F71-5155-9A97-C0A0-8799E247FECA}"/>
              </a:ext>
            </a:extLst>
          </p:cNvPr>
          <p:cNvSpPr/>
          <p:nvPr/>
        </p:nvSpPr>
        <p:spPr>
          <a:xfrm>
            <a:off x="467667" y="5898033"/>
            <a:ext cx="7155200" cy="826800"/>
          </a:xfrm>
          <a:prstGeom prst="roundRect">
            <a:avLst>
              <a:gd name="adj" fmla="val 9886"/>
            </a:avLst>
          </a:prstGeom>
          <a:solidFill>
            <a:srgbClr val="0D1116"/>
          </a:solidFill>
          <a:ln w="12700" cap="flat" cmpd="sng">
            <a:solidFill>
              <a:srgbClr val="21262D"/>
            </a:solidFill>
            <a:prstDash val="solid"/>
            <a:miter lim="800000"/>
            <a:headEnd type="none" w="sm" len="sm"/>
            <a:tailEnd type="none" w="sm" len="sm"/>
          </a:ln>
          <a:effectLst>
            <a:outerShdw blurRad="485775" dist="114300" dir="5400000" algn="bl" rotWithShape="0">
              <a:srgbClr val="000000">
                <a:alpha val="50000"/>
              </a:srgbClr>
            </a:outerShdw>
          </a:effectLst>
        </p:spPr>
        <p:txBody>
          <a:bodyPr spcFirstLastPara="1" wrap="square" lIns="91433" tIns="45700" rIns="91433" bIns="45700" anchor="ctr" anchorCtr="0">
            <a:noAutofit/>
          </a:bodyPr>
          <a:lstStyle/>
          <a:p>
            <a:pPr algn="ctr" defTabSz="1219170">
              <a:buClr>
                <a:srgbClr val="000000"/>
              </a:buClr>
            </a:pPr>
            <a:endParaRPr sz="1867" kern="0">
              <a:solidFill>
                <a:srgbClr val="0D1117"/>
              </a:solidFill>
              <a:latin typeface="Arial"/>
              <a:ea typeface="Arial"/>
              <a:cs typeface="Arial"/>
              <a:sym typeface="Arial"/>
            </a:endParaRPr>
          </a:p>
        </p:txBody>
      </p:sp>
      <p:grpSp>
        <p:nvGrpSpPr>
          <p:cNvPr id="28" name="Google Shape;3646;p272">
            <a:extLst>
              <a:ext uri="{FF2B5EF4-FFF2-40B4-BE49-F238E27FC236}">
                <a16:creationId xmlns:a16="http://schemas.microsoft.com/office/drawing/2014/main" id="{0EF30BB4-9036-996C-29DC-2CD432677DA1}"/>
              </a:ext>
            </a:extLst>
          </p:cNvPr>
          <p:cNvGrpSpPr/>
          <p:nvPr/>
        </p:nvGrpSpPr>
        <p:grpSpPr>
          <a:xfrm>
            <a:off x="540980" y="5984670"/>
            <a:ext cx="308413" cy="308413"/>
            <a:chOff x="4370050" y="1263350"/>
            <a:chExt cx="58000" cy="58000"/>
          </a:xfrm>
        </p:grpSpPr>
        <p:sp>
          <p:nvSpPr>
            <p:cNvPr id="29" name="Google Shape;3647;p272">
              <a:extLst>
                <a:ext uri="{FF2B5EF4-FFF2-40B4-BE49-F238E27FC236}">
                  <a16:creationId xmlns:a16="http://schemas.microsoft.com/office/drawing/2014/main" id="{F77677C4-1F2F-2233-0E17-ABCB99582FF7}"/>
                </a:ext>
              </a:extLst>
            </p:cNvPr>
            <p:cNvSpPr/>
            <p:nvPr/>
          </p:nvSpPr>
          <p:spPr>
            <a:xfrm>
              <a:off x="4384575" y="1281700"/>
              <a:ext cx="28925" cy="21100"/>
            </a:xfrm>
            <a:custGeom>
              <a:avLst/>
              <a:gdLst/>
              <a:ahLst/>
              <a:cxnLst/>
              <a:rect l="l" t="t" r="r" b="b"/>
              <a:pathLst>
                <a:path w="1157" h="844" extrusionOk="0">
                  <a:moveTo>
                    <a:pt x="1080" y="0"/>
                  </a:moveTo>
                  <a:cubicBezTo>
                    <a:pt x="1055" y="0"/>
                    <a:pt x="1038" y="8"/>
                    <a:pt x="1021" y="25"/>
                  </a:cubicBezTo>
                  <a:lnTo>
                    <a:pt x="397" y="649"/>
                  </a:lnTo>
                  <a:lnTo>
                    <a:pt x="136" y="396"/>
                  </a:lnTo>
                  <a:cubicBezTo>
                    <a:pt x="119" y="380"/>
                    <a:pt x="102" y="371"/>
                    <a:pt x="77" y="371"/>
                  </a:cubicBezTo>
                  <a:cubicBezTo>
                    <a:pt x="60" y="371"/>
                    <a:pt x="35" y="380"/>
                    <a:pt x="26" y="396"/>
                  </a:cubicBezTo>
                  <a:cubicBezTo>
                    <a:pt x="9" y="405"/>
                    <a:pt x="1" y="430"/>
                    <a:pt x="1" y="447"/>
                  </a:cubicBezTo>
                  <a:cubicBezTo>
                    <a:pt x="1" y="472"/>
                    <a:pt x="9" y="489"/>
                    <a:pt x="26" y="506"/>
                  </a:cubicBezTo>
                  <a:lnTo>
                    <a:pt x="338" y="818"/>
                  </a:lnTo>
                  <a:cubicBezTo>
                    <a:pt x="355" y="835"/>
                    <a:pt x="372" y="843"/>
                    <a:pt x="397" y="843"/>
                  </a:cubicBezTo>
                  <a:cubicBezTo>
                    <a:pt x="414" y="843"/>
                    <a:pt x="431" y="835"/>
                    <a:pt x="448" y="818"/>
                  </a:cubicBezTo>
                  <a:lnTo>
                    <a:pt x="1139" y="135"/>
                  </a:lnTo>
                  <a:cubicBezTo>
                    <a:pt x="1148" y="118"/>
                    <a:pt x="1156" y="101"/>
                    <a:pt x="1156" y="76"/>
                  </a:cubicBezTo>
                  <a:cubicBezTo>
                    <a:pt x="1156" y="59"/>
                    <a:pt x="1148" y="42"/>
                    <a:pt x="1131" y="25"/>
                  </a:cubicBezTo>
                  <a:cubicBezTo>
                    <a:pt x="1122" y="8"/>
                    <a:pt x="1097" y="0"/>
                    <a:pt x="1080" y="0"/>
                  </a:cubicBezTo>
                  <a:close/>
                </a:path>
              </a:pathLst>
            </a:custGeom>
            <a:solidFill>
              <a:srgbClr val="51AEC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0" name="Google Shape;3648;p272">
              <a:extLst>
                <a:ext uri="{FF2B5EF4-FFF2-40B4-BE49-F238E27FC236}">
                  <a16:creationId xmlns:a16="http://schemas.microsoft.com/office/drawing/2014/main" id="{B3A64EC2-3008-6E02-67BB-92DB4DAA1BCF}"/>
                </a:ext>
              </a:extLst>
            </p:cNvPr>
            <p:cNvSpPr/>
            <p:nvPr/>
          </p:nvSpPr>
          <p:spPr>
            <a:xfrm>
              <a:off x="4370050" y="1263350"/>
              <a:ext cx="58000" cy="58000"/>
            </a:xfrm>
            <a:custGeom>
              <a:avLst/>
              <a:gdLst/>
              <a:ahLst/>
              <a:cxnLst/>
              <a:rect l="l" t="t" r="r" b="b"/>
              <a:pathLst>
                <a:path w="2320" h="2320" extrusionOk="0">
                  <a:moveTo>
                    <a:pt x="0" y="1156"/>
                  </a:moveTo>
                  <a:cubicBezTo>
                    <a:pt x="0" y="515"/>
                    <a:pt x="523" y="0"/>
                    <a:pt x="1164" y="0"/>
                  </a:cubicBezTo>
                  <a:cubicBezTo>
                    <a:pt x="1796" y="0"/>
                    <a:pt x="2319" y="515"/>
                    <a:pt x="2319" y="1156"/>
                  </a:cubicBezTo>
                  <a:cubicBezTo>
                    <a:pt x="2319" y="1797"/>
                    <a:pt x="1796" y="2319"/>
                    <a:pt x="1164" y="2319"/>
                  </a:cubicBezTo>
                  <a:cubicBezTo>
                    <a:pt x="523" y="2319"/>
                    <a:pt x="0" y="1797"/>
                    <a:pt x="0" y="1156"/>
                  </a:cubicBezTo>
                  <a:close/>
                  <a:moveTo>
                    <a:pt x="455" y="447"/>
                  </a:moveTo>
                  <a:cubicBezTo>
                    <a:pt x="261" y="633"/>
                    <a:pt x="160" y="894"/>
                    <a:pt x="160" y="1156"/>
                  </a:cubicBezTo>
                  <a:cubicBezTo>
                    <a:pt x="160" y="1426"/>
                    <a:pt x="261" y="1679"/>
                    <a:pt x="455" y="1864"/>
                  </a:cubicBezTo>
                  <a:cubicBezTo>
                    <a:pt x="641" y="2050"/>
                    <a:pt x="894" y="2159"/>
                    <a:pt x="1164" y="2159"/>
                  </a:cubicBezTo>
                  <a:cubicBezTo>
                    <a:pt x="1425" y="2159"/>
                    <a:pt x="1678" y="2050"/>
                    <a:pt x="1864" y="1864"/>
                  </a:cubicBezTo>
                  <a:cubicBezTo>
                    <a:pt x="2058" y="1679"/>
                    <a:pt x="2159" y="1426"/>
                    <a:pt x="2159" y="1156"/>
                  </a:cubicBezTo>
                  <a:cubicBezTo>
                    <a:pt x="2159" y="894"/>
                    <a:pt x="2058" y="633"/>
                    <a:pt x="1864" y="447"/>
                  </a:cubicBezTo>
                  <a:cubicBezTo>
                    <a:pt x="1678" y="262"/>
                    <a:pt x="1425" y="152"/>
                    <a:pt x="1164" y="152"/>
                  </a:cubicBezTo>
                  <a:cubicBezTo>
                    <a:pt x="894" y="152"/>
                    <a:pt x="641" y="262"/>
                    <a:pt x="455" y="447"/>
                  </a:cubicBezTo>
                  <a:close/>
                </a:path>
              </a:pathLst>
            </a:custGeom>
            <a:solidFill>
              <a:srgbClr val="51AECC"/>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sp>
        <p:nvSpPr>
          <p:cNvPr id="31" name="Google Shape;3649;p272">
            <a:extLst>
              <a:ext uri="{FF2B5EF4-FFF2-40B4-BE49-F238E27FC236}">
                <a16:creationId xmlns:a16="http://schemas.microsoft.com/office/drawing/2014/main" id="{07BCE63E-3D40-E9B2-757D-B253A7394197}"/>
              </a:ext>
            </a:extLst>
          </p:cNvPr>
          <p:cNvSpPr/>
          <p:nvPr/>
        </p:nvSpPr>
        <p:spPr>
          <a:xfrm>
            <a:off x="7760400" y="1789900"/>
            <a:ext cx="4150400" cy="4228400"/>
          </a:xfrm>
          <a:prstGeom prst="roundRect">
            <a:avLst>
              <a:gd name="adj" fmla="val 2590"/>
            </a:avLst>
          </a:prstGeom>
          <a:solidFill>
            <a:srgbClr val="0D1116"/>
          </a:solidFill>
          <a:ln w="12700" cap="flat" cmpd="sng">
            <a:solidFill>
              <a:srgbClr val="21262D"/>
            </a:solidFill>
            <a:prstDash val="solid"/>
            <a:miter lim="800000"/>
            <a:headEnd type="none" w="sm" len="sm"/>
            <a:tailEnd type="none" w="sm" len="sm"/>
          </a:ln>
          <a:effectLst>
            <a:outerShdw blurRad="485775" dist="114300" dir="5400000" algn="bl" rotWithShape="0">
              <a:srgbClr val="000000">
                <a:alpha val="50000"/>
              </a:srgbClr>
            </a:outerShdw>
          </a:effectLst>
        </p:spPr>
        <p:txBody>
          <a:bodyPr spcFirstLastPara="1" wrap="square" lIns="91433" tIns="45700" rIns="91433" bIns="45700" anchor="ctr" anchorCtr="0">
            <a:noAutofit/>
          </a:bodyPr>
          <a:lstStyle/>
          <a:p>
            <a:pPr algn="ctr" defTabSz="1219170">
              <a:buClr>
                <a:srgbClr val="000000"/>
              </a:buClr>
            </a:pPr>
            <a:endParaRPr sz="1867" kern="0">
              <a:solidFill>
                <a:srgbClr val="0D1117"/>
              </a:solidFill>
              <a:latin typeface="Arial"/>
              <a:ea typeface="Arial"/>
              <a:cs typeface="Arial"/>
              <a:sym typeface="Arial"/>
            </a:endParaRPr>
          </a:p>
        </p:txBody>
      </p:sp>
      <p:sp>
        <p:nvSpPr>
          <p:cNvPr id="32" name="Google Shape;3650;p272">
            <a:extLst>
              <a:ext uri="{FF2B5EF4-FFF2-40B4-BE49-F238E27FC236}">
                <a16:creationId xmlns:a16="http://schemas.microsoft.com/office/drawing/2014/main" id="{07E8CDC4-3083-3544-11E0-C0C076E17562}"/>
              </a:ext>
            </a:extLst>
          </p:cNvPr>
          <p:cNvSpPr txBox="1">
            <a:spLocks/>
          </p:cNvSpPr>
          <p:nvPr/>
        </p:nvSpPr>
        <p:spPr>
          <a:xfrm>
            <a:off x="7934533" y="2012500"/>
            <a:ext cx="3789600" cy="3889200"/>
          </a:xfrm>
          <a:prstGeom prst="rect">
            <a:avLst/>
          </a:prstGeom>
          <a:noFill/>
          <a:ln>
            <a:noFill/>
          </a:ln>
        </p:spPr>
        <p:txBody>
          <a:bodyPr spcFirstLastPara="1" wrap="square" lIns="0" tIns="0" rIns="0" bIns="0" anchor="t"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133" b="1" i="0" u="none" strike="noStrike" kern="1200" cap="none" spc="0" normalizeH="0" baseline="0" noProof="0">
                <a:ln>
                  <a:noFill/>
                </a:ln>
                <a:solidFill>
                  <a:srgbClr val="FFFFFF"/>
                </a:solidFill>
                <a:effectLst/>
                <a:uLnTx/>
                <a:uFillTx/>
                <a:latin typeface="Inter"/>
                <a:ea typeface="Inter"/>
                <a:cs typeface="Inter"/>
                <a:sym typeface="Inter"/>
              </a:rPr>
              <a:t>       </a:t>
            </a:r>
            <a:r>
              <a:rPr kumimoji="0" lang="en-US" sz="2800" b="1" i="0" u="none" strike="noStrike" kern="1200" cap="none" spc="0" normalizeH="0" baseline="0" noProof="0">
                <a:ln>
                  <a:noFill/>
                </a:ln>
                <a:solidFill>
                  <a:srgbClr val="FFFFFF"/>
                </a:solidFill>
                <a:effectLst/>
                <a:uLnTx/>
                <a:uFillTx/>
                <a:latin typeface="Inter"/>
                <a:ea typeface="Inter"/>
                <a:cs typeface="Inter"/>
                <a:sym typeface="Inter"/>
              </a:rPr>
              <a:t>PAIN POINTS:</a:t>
            </a:r>
          </a:p>
          <a:p>
            <a:pPr marL="609585" marR="0" lvl="0" indent="-397923" algn="l" defTabSz="932742" rtl="0" eaLnBrk="1" fontAlgn="auto" latinLnBrk="0" hangingPunct="1">
              <a:lnSpc>
                <a:spcPct val="115000"/>
              </a:lnSpc>
              <a:spcBef>
                <a:spcPct val="20000"/>
              </a:spcBef>
              <a:spcAft>
                <a:spcPts val="0"/>
              </a:spcAft>
              <a:buClr>
                <a:srgbClr val="FFFFFF"/>
              </a:buClr>
              <a:buSzPts val="1100"/>
              <a:buFont typeface="Inter"/>
              <a:buChar char="●"/>
              <a:tabLst/>
              <a:defRPr/>
            </a:pPr>
            <a:r>
              <a:rPr kumimoji="0" lang="en-US" sz="1467" b="0" i="0" u="none" strike="noStrike" kern="1200" cap="none" spc="0" normalizeH="0" baseline="0" noProof="0">
                <a:ln>
                  <a:noFill/>
                </a:ln>
                <a:solidFill>
                  <a:srgbClr val="FFFFFF"/>
                </a:solidFill>
                <a:effectLst/>
                <a:uLnTx/>
                <a:uFillTx/>
                <a:latin typeface="Inter"/>
                <a:ea typeface="Inter"/>
                <a:cs typeface="Inter"/>
                <a:sym typeface="Inter"/>
              </a:rPr>
              <a:t>Developers often spend too much time on repetitive or boilerplate code, slowing down the overall development cycle.</a:t>
            </a:r>
          </a:p>
          <a:p>
            <a:pPr marL="609585" marR="0" lvl="0" indent="-397923" algn="l" defTabSz="932742" rtl="0" eaLnBrk="1" fontAlgn="auto" latinLnBrk="0" hangingPunct="1">
              <a:lnSpc>
                <a:spcPct val="115000"/>
              </a:lnSpc>
              <a:spcBef>
                <a:spcPts val="1333"/>
              </a:spcBef>
              <a:spcAft>
                <a:spcPts val="0"/>
              </a:spcAft>
              <a:buClr>
                <a:srgbClr val="FFFFFF"/>
              </a:buClr>
              <a:buSzPts val="1100"/>
              <a:buFont typeface="Inter"/>
              <a:buChar char="●"/>
              <a:tabLst/>
              <a:defRPr/>
            </a:pPr>
            <a:r>
              <a:rPr kumimoji="0" lang="en-US" sz="1467" b="0" i="0" u="none" strike="noStrike" kern="1200" cap="none" spc="0" normalizeH="0" baseline="0" noProof="0">
                <a:ln>
                  <a:noFill/>
                </a:ln>
                <a:solidFill>
                  <a:srgbClr val="FFFFFF"/>
                </a:solidFill>
                <a:effectLst/>
                <a:uLnTx/>
                <a:uFillTx/>
                <a:latin typeface="Inter"/>
                <a:ea typeface="Inter"/>
                <a:cs typeface="Inter"/>
                <a:sym typeface="Inter"/>
              </a:rPr>
              <a:t>Constantly shifting between different tools or windows breaks the flow, reducing developer efficiency and focus.</a:t>
            </a:r>
          </a:p>
          <a:p>
            <a:pPr marL="609585" marR="0" lvl="0" indent="-397923" algn="l" defTabSz="932742" rtl="0" eaLnBrk="1" fontAlgn="auto" latinLnBrk="0" hangingPunct="1">
              <a:lnSpc>
                <a:spcPct val="115000"/>
              </a:lnSpc>
              <a:spcBef>
                <a:spcPts val="1333"/>
              </a:spcBef>
              <a:spcAft>
                <a:spcPts val="0"/>
              </a:spcAft>
              <a:buClr>
                <a:srgbClr val="FFFFFF"/>
              </a:buClr>
              <a:buSzPts val="1100"/>
              <a:buFont typeface="Inter"/>
              <a:buChar char="●"/>
              <a:tabLst/>
              <a:defRPr/>
            </a:pPr>
            <a:r>
              <a:rPr kumimoji="0" lang="en-US" sz="1467" b="0" i="0" u="none" strike="noStrike" kern="1200" cap="none" spc="0" normalizeH="0" baseline="0" noProof="0">
                <a:ln>
                  <a:noFill/>
                </a:ln>
                <a:solidFill>
                  <a:srgbClr val="FFFFFF"/>
                </a:solidFill>
                <a:effectLst/>
                <a:uLnTx/>
                <a:uFillTx/>
                <a:latin typeface="Inter"/>
                <a:ea typeface="Inter"/>
                <a:cs typeface="Inter"/>
                <a:sym typeface="Inter"/>
              </a:rPr>
              <a:t>Maintaining high code standards can be difficult, especially when coding at speed, leading to potential errors or inconsistencies.</a:t>
            </a:r>
            <a:endParaRPr kumimoji="0" lang="en-US" sz="2133" b="1" i="0" u="none" strike="noStrike" kern="1200" cap="none" spc="0" normalizeH="0" baseline="0" noProof="0">
              <a:ln>
                <a:noFill/>
              </a:ln>
              <a:solidFill>
                <a:srgbClr val="FFFFFF"/>
              </a:solidFill>
              <a:effectLst/>
              <a:uLnTx/>
              <a:uFillTx/>
              <a:latin typeface="Inter"/>
              <a:ea typeface="Inter"/>
              <a:cs typeface="Inter"/>
              <a:sym typeface="Inter"/>
            </a:endParaRPr>
          </a:p>
        </p:txBody>
      </p:sp>
      <p:sp>
        <p:nvSpPr>
          <p:cNvPr id="33" name="Google Shape;3651;p272">
            <a:extLst>
              <a:ext uri="{FF2B5EF4-FFF2-40B4-BE49-F238E27FC236}">
                <a16:creationId xmlns:a16="http://schemas.microsoft.com/office/drawing/2014/main" id="{C0B8B6ED-6823-B23C-401C-40A03256D467}"/>
              </a:ext>
            </a:extLst>
          </p:cNvPr>
          <p:cNvSpPr/>
          <p:nvPr/>
        </p:nvSpPr>
        <p:spPr>
          <a:xfrm>
            <a:off x="8093486" y="2045769"/>
            <a:ext cx="171615" cy="237199"/>
          </a:xfrm>
          <a:custGeom>
            <a:avLst/>
            <a:gdLst/>
            <a:ahLst/>
            <a:cxnLst/>
            <a:rect l="l" t="t" r="r" b="b"/>
            <a:pathLst>
              <a:path w="1392" h="1384" extrusionOk="0">
                <a:moveTo>
                  <a:pt x="34" y="34"/>
                </a:moveTo>
                <a:cubicBezTo>
                  <a:pt x="68" y="1"/>
                  <a:pt x="118" y="1"/>
                  <a:pt x="143" y="34"/>
                </a:cubicBezTo>
                <a:lnTo>
                  <a:pt x="700" y="583"/>
                </a:lnTo>
                <a:lnTo>
                  <a:pt x="1248" y="34"/>
                </a:lnTo>
                <a:cubicBezTo>
                  <a:pt x="1273" y="1"/>
                  <a:pt x="1324" y="1"/>
                  <a:pt x="1358" y="34"/>
                </a:cubicBezTo>
                <a:cubicBezTo>
                  <a:pt x="1391" y="60"/>
                  <a:pt x="1391" y="110"/>
                  <a:pt x="1358" y="144"/>
                </a:cubicBezTo>
                <a:lnTo>
                  <a:pt x="810" y="692"/>
                </a:lnTo>
                <a:lnTo>
                  <a:pt x="1358" y="1240"/>
                </a:lnTo>
                <a:cubicBezTo>
                  <a:pt x="1391" y="1274"/>
                  <a:pt x="1391" y="1325"/>
                  <a:pt x="1358" y="1358"/>
                </a:cubicBezTo>
                <a:cubicBezTo>
                  <a:pt x="1324" y="1384"/>
                  <a:pt x="1273" y="1384"/>
                  <a:pt x="1248" y="1358"/>
                </a:cubicBezTo>
                <a:lnTo>
                  <a:pt x="700" y="802"/>
                </a:lnTo>
                <a:lnTo>
                  <a:pt x="143" y="1358"/>
                </a:lnTo>
                <a:cubicBezTo>
                  <a:pt x="118" y="1384"/>
                  <a:pt x="68" y="1384"/>
                  <a:pt x="34" y="1358"/>
                </a:cubicBezTo>
                <a:cubicBezTo>
                  <a:pt x="0" y="1325"/>
                  <a:pt x="0" y="1274"/>
                  <a:pt x="34" y="1240"/>
                </a:cubicBezTo>
                <a:lnTo>
                  <a:pt x="582" y="692"/>
                </a:lnTo>
                <a:lnTo>
                  <a:pt x="34" y="144"/>
                </a:lnTo>
                <a:cubicBezTo>
                  <a:pt x="0" y="110"/>
                  <a:pt x="0" y="60"/>
                  <a:pt x="34" y="34"/>
                </a:cubicBezTo>
                <a:close/>
              </a:path>
            </a:pathLst>
          </a:custGeom>
          <a:solidFill>
            <a:srgbClr val="FF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34" name="Google Shape;3652;p272">
            <a:extLst>
              <a:ext uri="{FF2B5EF4-FFF2-40B4-BE49-F238E27FC236}">
                <a16:creationId xmlns:a16="http://schemas.microsoft.com/office/drawing/2014/main" id="{6834E86C-5C8F-93B6-21FA-B74ECAFAD1E0}"/>
              </a:ext>
            </a:extLst>
          </p:cNvPr>
          <p:cNvSpPr txBox="1">
            <a:spLocks/>
          </p:cNvSpPr>
          <p:nvPr/>
        </p:nvSpPr>
        <p:spPr>
          <a:xfrm>
            <a:off x="467667" y="603367"/>
            <a:ext cx="11082800" cy="582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2"/>
              </a:buClr>
              <a:buSzPts val="3600"/>
              <a:buFont typeface="Inter SemiBold"/>
              <a:buNone/>
              <a:defRPr sz="4800" b="0" i="0" u="none" strike="noStrike" cap="none">
                <a:solidFill>
                  <a:schemeClr val="dk2"/>
                </a:solidFill>
                <a:latin typeface="Inter SemiBold"/>
                <a:ea typeface="Inter SemiBold"/>
                <a:cs typeface="Inter SemiBold"/>
                <a:sym typeface="Inter SemiBold"/>
              </a:defRPr>
            </a:lvl1pPr>
            <a:lvl2pPr marR="0" lvl="1"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2pPr>
            <a:lvl3pPr marR="0" lvl="2"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3pPr>
            <a:lvl4pPr marR="0" lvl="3"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4pPr>
            <a:lvl5pPr marR="0" lvl="4"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5pPr>
            <a:lvl6pPr marR="0" lvl="5"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6pPr>
            <a:lvl7pPr marR="0" lvl="6"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7pPr>
            <a:lvl8pPr marR="0" lvl="7"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8pPr>
            <a:lvl9pPr marR="0" lvl="8"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Pts val="1100"/>
              <a:buFont typeface="Inter SemiBold"/>
              <a:buNone/>
              <a:tabLst/>
              <a:defRPr/>
            </a:pPr>
            <a:r>
              <a:rPr kumimoji="0" lang="en-US" sz="4800" b="0" i="0" u="none" strike="noStrike" kern="0" cap="none" spc="0" normalizeH="0" baseline="0" noProof="0">
                <a:ln>
                  <a:noFill/>
                </a:ln>
                <a:solidFill>
                  <a:srgbClr val="FEFFFE"/>
                </a:solidFill>
                <a:effectLst/>
                <a:uLnTx/>
                <a:uFillTx/>
                <a:latin typeface="Inter SemiBold"/>
                <a:sym typeface="Inter SemiBold"/>
              </a:rPr>
              <a:t>AI-Powered Code Suggestions </a:t>
            </a:r>
            <a:endParaRPr kumimoji="0" lang="en-US" sz="4800" b="0" i="0" u="none" strike="noStrike" kern="0" cap="none" spc="0" normalizeH="0" baseline="0" noProof="0">
              <a:ln>
                <a:noFill/>
              </a:ln>
              <a:solidFill>
                <a:srgbClr val="FFFFFF"/>
              </a:solidFill>
              <a:effectLst/>
              <a:uLnTx/>
              <a:uFillTx/>
              <a:latin typeface="Inter SemiBold"/>
              <a:sym typeface="Inter SemiBold"/>
            </a:endParaRPr>
          </a:p>
        </p:txBody>
      </p:sp>
      <p:grpSp>
        <p:nvGrpSpPr>
          <p:cNvPr id="35" name="Google Shape;3653;p272">
            <a:extLst>
              <a:ext uri="{FF2B5EF4-FFF2-40B4-BE49-F238E27FC236}">
                <a16:creationId xmlns:a16="http://schemas.microsoft.com/office/drawing/2014/main" id="{42610953-DB04-F960-361B-FFA625A2B19C}"/>
              </a:ext>
            </a:extLst>
          </p:cNvPr>
          <p:cNvGrpSpPr/>
          <p:nvPr/>
        </p:nvGrpSpPr>
        <p:grpSpPr>
          <a:xfrm>
            <a:off x="3019982" y="300678"/>
            <a:ext cx="252935" cy="252959"/>
            <a:chOff x="3528650" y="2906925"/>
            <a:chExt cx="59475" cy="59475"/>
          </a:xfrm>
        </p:grpSpPr>
        <p:sp>
          <p:nvSpPr>
            <p:cNvPr id="36" name="Google Shape;3654;p272">
              <a:extLst>
                <a:ext uri="{FF2B5EF4-FFF2-40B4-BE49-F238E27FC236}">
                  <a16:creationId xmlns:a16="http://schemas.microsoft.com/office/drawing/2014/main" id="{1691A9A8-DEA0-8EB7-7428-661F9DA636CE}"/>
                </a:ext>
              </a:extLst>
            </p:cNvPr>
            <p:cNvSpPr/>
            <p:nvPr/>
          </p:nvSpPr>
          <p:spPr>
            <a:xfrm>
              <a:off x="3564900" y="2922100"/>
              <a:ext cx="8050" cy="8050"/>
            </a:xfrm>
            <a:custGeom>
              <a:avLst/>
              <a:gdLst/>
              <a:ahLst/>
              <a:cxnLst/>
              <a:rect l="l" t="t" r="r" b="b"/>
              <a:pathLst>
                <a:path w="322" h="322" extrusionOk="0">
                  <a:moveTo>
                    <a:pt x="161" y="1"/>
                  </a:moveTo>
                  <a:cubicBezTo>
                    <a:pt x="77" y="1"/>
                    <a:pt x="1" y="77"/>
                    <a:pt x="1" y="161"/>
                  </a:cubicBezTo>
                  <a:cubicBezTo>
                    <a:pt x="1" y="245"/>
                    <a:pt x="77" y="321"/>
                    <a:pt x="161" y="321"/>
                  </a:cubicBezTo>
                  <a:cubicBezTo>
                    <a:pt x="245" y="321"/>
                    <a:pt x="321" y="245"/>
                    <a:pt x="321" y="161"/>
                  </a:cubicBezTo>
                  <a:cubicBezTo>
                    <a:pt x="321" y="77"/>
                    <a:pt x="245" y="1"/>
                    <a:pt x="161" y="1"/>
                  </a:cubicBezTo>
                  <a:close/>
                </a:path>
              </a:pathLst>
            </a:custGeom>
            <a:solidFill>
              <a:srgbClr val="060B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3655;p272">
              <a:extLst>
                <a:ext uri="{FF2B5EF4-FFF2-40B4-BE49-F238E27FC236}">
                  <a16:creationId xmlns:a16="http://schemas.microsoft.com/office/drawing/2014/main" id="{438CEE5E-7798-9210-8F69-A17EB1BDF5E0}"/>
                </a:ext>
              </a:extLst>
            </p:cNvPr>
            <p:cNvSpPr/>
            <p:nvPr/>
          </p:nvSpPr>
          <p:spPr>
            <a:xfrm>
              <a:off x="3528650" y="2906925"/>
              <a:ext cx="59475" cy="59475"/>
            </a:xfrm>
            <a:custGeom>
              <a:avLst/>
              <a:gdLst/>
              <a:ahLst/>
              <a:cxnLst/>
              <a:rect l="l" t="t" r="r" b="b"/>
              <a:pathLst>
                <a:path w="2379" h="2379" extrusionOk="0">
                  <a:moveTo>
                    <a:pt x="2066" y="1"/>
                  </a:moveTo>
                  <a:cubicBezTo>
                    <a:pt x="1780" y="1"/>
                    <a:pt x="1501" y="119"/>
                    <a:pt x="1291" y="313"/>
                  </a:cubicBezTo>
                  <a:lnTo>
                    <a:pt x="1156" y="439"/>
                  </a:lnTo>
                  <a:cubicBezTo>
                    <a:pt x="1097" y="498"/>
                    <a:pt x="1038" y="549"/>
                    <a:pt x="987" y="608"/>
                  </a:cubicBezTo>
                  <a:lnTo>
                    <a:pt x="456" y="608"/>
                  </a:lnTo>
                  <a:cubicBezTo>
                    <a:pt x="397" y="608"/>
                    <a:pt x="338" y="641"/>
                    <a:pt x="304" y="700"/>
                  </a:cubicBezTo>
                  <a:lnTo>
                    <a:pt x="17" y="1173"/>
                  </a:lnTo>
                  <a:cubicBezTo>
                    <a:pt x="0" y="1198"/>
                    <a:pt x="0" y="1223"/>
                    <a:pt x="9" y="1249"/>
                  </a:cubicBezTo>
                  <a:cubicBezTo>
                    <a:pt x="17" y="1274"/>
                    <a:pt x="42" y="1291"/>
                    <a:pt x="68" y="1291"/>
                  </a:cubicBezTo>
                  <a:lnTo>
                    <a:pt x="548" y="1392"/>
                  </a:lnTo>
                  <a:cubicBezTo>
                    <a:pt x="548" y="1400"/>
                    <a:pt x="557" y="1409"/>
                    <a:pt x="565" y="1409"/>
                  </a:cubicBezTo>
                  <a:lnTo>
                    <a:pt x="776" y="1611"/>
                  </a:lnTo>
                  <a:lnTo>
                    <a:pt x="970" y="1814"/>
                  </a:lnTo>
                  <a:cubicBezTo>
                    <a:pt x="970" y="1822"/>
                    <a:pt x="979" y="1830"/>
                    <a:pt x="987" y="1830"/>
                  </a:cubicBezTo>
                  <a:lnTo>
                    <a:pt x="1088" y="2311"/>
                  </a:lnTo>
                  <a:cubicBezTo>
                    <a:pt x="1088" y="2336"/>
                    <a:pt x="1105" y="2362"/>
                    <a:pt x="1130" y="2370"/>
                  </a:cubicBezTo>
                  <a:cubicBezTo>
                    <a:pt x="1156" y="2379"/>
                    <a:pt x="1181" y="2379"/>
                    <a:pt x="1206" y="2362"/>
                  </a:cubicBezTo>
                  <a:lnTo>
                    <a:pt x="1678" y="2075"/>
                  </a:lnTo>
                  <a:cubicBezTo>
                    <a:pt x="1737" y="2041"/>
                    <a:pt x="1771" y="1982"/>
                    <a:pt x="1771" y="1923"/>
                  </a:cubicBezTo>
                  <a:lnTo>
                    <a:pt x="1771" y="1392"/>
                  </a:lnTo>
                  <a:cubicBezTo>
                    <a:pt x="1830" y="1341"/>
                    <a:pt x="1881" y="1282"/>
                    <a:pt x="1940" y="1223"/>
                  </a:cubicBezTo>
                  <a:lnTo>
                    <a:pt x="2066" y="1088"/>
                  </a:lnTo>
                  <a:cubicBezTo>
                    <a:pt x="2269" y="878"/>
                    <a:pt x="2378" y="599"/>
                    <a:pt x="2378" y="313"/>
                  </a:cubicBezTo>
                  <a:lnTo>
                    <a:pt x="2378" y="186"/>
                  </a:lnTo>
                  <a:cubicBezTo>
                    <a:pt x="2378" y="85"/>
                    <a:pt x="2294" y="1"/>
                    <a:pt x="2193" y="1"/>
                  </a:cubicBezTo>
                  <a:close/>
                  <a:moveTo>
                    <a:pt x="1611" y="1518"/>
                  </a:moveTo>
                  <a:cubicBezTo>
                    <a:pt x="1577" y="1544"/>
                    <a:pt x="1544" y="1569"/>
                    <a:pt x="1501" y="1594"/>
                  </a:cubicBezTo>
                  <a:lnTo>
                    <a:pt x="1147" y="1830"/>
                  </a:lnTo>
                  <a:lnTo>
                    <a:pt x="1215" y="2176"/>
                  </a:lnTo>
                  <a:lnTo>
                    <a:pt x="1594" y="1940"/>
                  </a:lnTo>
                  <a:cubicBezTo>
                    <a:pt x="1603" y="1940"/>
                    <a:pt x="1611" y="1932"/>
                    <a:pt x="1611" y="1923"/>
                  </a:cubicBezTo>
                  <a:close/>
                  <a:moveTo>
                    <a:pt x="548" y="1232"/>
                  </a:moveTo>
                  <a:lnTo>
                    <a:pt x="785" y="878"/>
                  </a:lnTo>
                  <a:cubicBezTo>
                    <a:pt x="810" y="835"/>
                    <a:pt x="835" y="802"/>
                    <a:pt x="860" y="768"/>
                  </a:cubicBezTo>
                  <a:lnTo>
                    <a:pt x="456" y="768"/>
                  </a:lnTo>
                  <a:cubicBezTo>
                    <a:pt x="447" y="768"/>
                    <a:pt x="439" y="776"/>
                    <a:pt x="439" y="785"/>
                  </a:cubicBezTo>
                  <a:lnTo>
                    <a:pt x="211" y="1164"/>
                  </a:lnTo>
                  <a:close/>
                  <a:moveTo>
                    <a:pt x="1400" y="431"/>
                  </a:moveTo>
                  <a:cubicBezTo>
                    <a:pt x="1577" y="254"/>
                    <a:pt x="1822" y="161"/>
                    <a:pt x="2066" y="161"/>
                  </a:cubicBezTo>
                  <a:lnTo>
                    <a:pt x="2193" y="161"/>
                  </a:lnTo>
                  <a:cubicBezTo>
                    <a:pt x="2201" y="161"/>
                    <a:pt x="2218" y="178"/>
                    <a:pt x="2218" y="186"/>
                  </a:cubicBezTo>
                  <a:lnTo>
                    <a:pt x="2218" y="313"/>
                  </a:lnTo>
                  <a:cubicBezTo>
                    <a:pt x="2218" y="566"/>
                    <a:pt x="2125" y="802"/>
                    <a:pt x="1948" y="979"/>
                  </a:cubicBezTo>
                  <a:lnTo>
                    <a:pt x="1822" y="1122"/>
                  </a:lnTo>
                  <a:cubicBezTo>
                    <a:pt x="1704" y="1249"/>
                    <a:pt x="1560" y="1367"/>
                    <a:pt x="1417" y="1459"/>
                  </a:cubicBezTo>
                  <a:lnTo>
                    <a:pt x="1071" y="1696"/>
                  </a:lnTo>
                  <a:lnTo>
                    <a:pt x="886" y="1502"/>
                  </a:lnTo>
                  <a:cubicBezTo>
                    <a:pt x="886" y="1493"/>
                    <a:pt x="886" y="1493"/>
                    <a:pt x="886" y="1493"/>
                  </a:cubicBezTo>
                  <a:lnTo>
                    <a:pt x="683" y="1308"/>
                  </a:lnTo>
                  <a:lnTo>
                    <a:pt x="919" y="962"/>
                  </a:lnTo>
                  <a:cubicBezTo>
                    <a:pt x="1012" y="819"/>
                    <a:pt x="1130" y="675"/>
                    <a:pt x="1257" y="557"/>
                  </a:cubicBezTo>
                  <a:close/>
                </a:path>
              </a:pathLst>
            </a:custGeom>
            <a:solidFill>
              <a:srgbClr val="060B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3656;p272">
              <a:extLst>
                <a:ext uri="{FF2B5EF4-FFF2-40B4-BE49-F238E27FC236}">
                  <a16:creationId xmlns:a16="http://schemas.microsoft.com/office/drawing/2014/main" id="{0B2D43E7-FBD4-5350-38E1-B5F76A9AEF7C}"/>
                </a:ext>
              </a:extLst>
            </p:cNvPr>
            <p:cNvSpPr/>
            <p:nvPr/>
          </p:nvSpPr>
          <p:spPr>
            <a:xfrm>
              <a:off x="3530750" y="2949300"/>
              <a:ext cx="15625" cy="15000"/>
            </a:xfrm>
            <a:custGeom>
              <a:avLst/>
              <a:gdLst/>
              <a:ahLst/>
              <a:cxnLst/>
              <a:rect l="l" t="t" r="r" b="b"/>
              <a:pathLst>
                <a:path w="625" h="600" extrusionOk="0">
                  <a:moveTo>
                    <a:pt x="342" y="1"/>
                  </a:moveTo>
                  <a:cubicBezTo>
                    <a:pt x="275" y="1"/>
                    <a:pt x="207" y="26"/>
                    <a:pt x="161" y="76"/>
                  </a:cubicBezTo>
                  <a:cubicBezTo>
                    <a:pt x="26" y="203"/>
                    <a:pt x="1" y="490"/>
                    <a:pt x="1" y="574"/>
                  </a:cubicBezTo>
                  <a:cubicBezTo>
                    <a:pt x="1" y="591"/>
                    <a:pt x="9" y="599"/>
                    <a:pt x="26" y="599"/>
                  </a:cubicBezTo>
                  <a:cubicBezTo>
                    <a:pt x="110" y="599"/>
                    <a:pt x="397" y="574"/>
                    <a:pt x="523" y="447"/>
                  </a:cubicBezTo>
                  <a:cubicBezTo>
                    <a:pt x="625" y="346"/>
                    <a:pt x="625" y="169"/>
                    <a:pt x="523" y="76"/>
                  </a:cubicBezTo>
                  <a:cubicBezTo>
                    <a:pt x="477" y="26"/>
                    <a:pt x="410" y="1"/>
                    <a:pt x="342" y="1"/>
                  </a:cubicBezTo>
                  <a:close/>
                </a:path>
              </a:pathLst>
            </a:custGeom>
            <a:solidFill>
              <a:srgbClr val="060BFF"/>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sp>
        <p:nvSpPr>
          <p:cNvPr id="39" name="Google Shape;3657;p272">
            <a:extLst>
              <a:ext uri="{FF2B5EF4-FFF2-40B4-BE49-F238E27FC236}">
                <a16:creationId xmlns:a16="http://schemas.microsoft.com/office/drawing/2014/main" id="{A883FD73-9346-3891-FF5F-BE05AFCF585B}"/>
              </a:ext>
            </a:extLst>
          </p:cNvPr>
          <p:cNvSpPr txBox="1">
            <a:spLocks/>
          </p:cNvSpPr>
          <p:nvPr/>
        </p:nvSpPr>
        <p:spPr>
          <a:xfrm>
            <a:off x="914733" y="4949884"/>
            <a:ext cx="6600400" cy="6356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2"/>
              </a:buClr>
              <a:buSzPts val="800"/>
              <a:buFont typeface="Roboto Mono"/>
              <a:buNone/>
              <a:defRPr sz="1067" b="0" i="0" u="none" strike="noStrike" cap="none">
                <a:solidFill>
                  <a:schemeClr val="dk2"/>
                </a:solidFill>
                <a:latin typeface="Roboto Mono"/>
                <a:ea typeface="Roboto Mono"/>
                <a:cs typeface="Roboto Mono"/>
                <a:sym typeface="Roboto Mono"/>
              </a:defRPr>
            </a:lvl1pPr>
            <a:lvl2pPr marR="0" lvl="1"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2pPr>
            <a:lvl3pPr marR="0" lvl="2"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3pPr>
            <a:lvl4pPr marR="0" lvl="3"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4pPr>
            <a:lvl5pPr marR="0" lvl="4"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5pPr>
            <a:lvl6pPr marR="0" lvl="5"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6pPr>
            <a:lvl7pPr marR="0" lvl="6"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7pPr>
            <a:lvl8pPr marR="0" lvl="7"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8pPr>
            <a:lvl9pPr marR="0" lvl="8"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9pPr>
          </a:lstStyle>
          <a:p>
            <a:pPr marL="0" marR="0" lvl="0" indent="0" algn="l" defTabSz="914400" rtl="0" eaLnBrk="1" fontAlgn="auto" latinLnBrk="0" hangingPunct="1">
              <a:lnSpc>
                <a:spcPct val="80000"/>
              </a:lnSpc>
              <a:spcBef>
                <a:spcPts val="1600"/>
              </a:spcBef>
              <a:spcAft>
                <a:spcPts val="1600"/>
              </a:spcAft>
              <a:buClr>
                <a:srgbClr val="FFFFFF"/>
              </a:buClr>
              <a:buSzPts val="800"/>
              <a:buFont typeface="Roboto Mono"/>
              <a:buNone/>
              <a:tabLst/>
              <a:defRPr/>
            </a:pPr>
            <a:r>
              <a:rPr kumimoji="0" lang="en-US" sz="1333" b="1" i="0" u="none" strike="noStrike" kern="0" cap="none" spc="0" normalizeH="0" baseline="0" noProof="0">
                <a:ln>
                  <a:noFill/>
                </a:ln>
                <a:solidFill>
                  <a:srgbClr val="FFFFFF"/>
                </a:solidFill>
                <a:effectLst/>
                <a:uLnTx/>
                <a:uFillTx/>
                <a:latin typeface="Inter"/>
                <a:ea typeface="Inter"/>
                <a:cs typeface="Inter"/>
                <a:sym typeface="Inter"/>
              </a:rPr>
              <a:t>Uplevel the IDE experience</a:t>
            </a:r>
            <a:r>
              <a:rPr kumimoji="0" lang="en-US" sz="1333" b="0" i="0" u="none" strike="noStrike" kern="0" cap="none" spc="0" normalizeH="0" baseline="0" noProof="0">
                <a:ln>
                  <a:noFill/>
                </a:ln>
                <a:solidFill>
                  <a:srgbClr val="FFFFFF"/>
                </a:solidFill>
                <a:effectLst/>
                <a:uLnTx/>
                <a:uFillTx/>
                <a:latin typeface="Inter"/>
                <a:ea typeface="Inter"/>
                <a:cs typeface="Inter"/>
                <a:sym typeface="Inter"/>
              </a:rPr>
              <a:t>: </a:t>
            </a:r>
            <a:r>
              <a:rPr kumimoji="0" lang="en-US" sz="1333" b="0" i="0" u="none" strike="noStrike" kern="0" cap="none" spc="0" normalizeH="0" baseline="0" noProof="0">
                <a:ln>
                  <a:noFill/>
                </a:ln>
                <a:solidFill>
                  <a:srgbClr val="B1BAC4"/>
                </a:solidFill>
                <a:effectLst/>
                <a:uLnTx/>
                <a:uFillTx/>
                <a:latin typeface="Inter"/>
                <a:ea typeface="Inter"/>
                <a:cs typeface="Inter"/>
                <a:sym typeface="Inter"/>
              </a:rPr>
              <a:t>AI-powered features for debugging, personalization with custom instructions, and more to elevate the IDE experience, which supports modernizing and refactoring code.</a:t>
            </a:r>
          </a:p>
        </p:txBody>
      </p:sp>
      <p:sp>
        <p:nvSpPr>
          <p:cNvPr id="40" name="Google Shape;3658;p272">
            <a:extLst>
              <a:ext uri="{FF2B5EF4-FFF2-40B4-BE49-F238E27FC236}">
                <a16:creationId xmlns:a16="http://schemas.microsoft.com/office/drawing/2014/main" id="{B65C887F-5EFA-D410-608B-D192127BFEFB}"/>
              </a:ext>
            </a:extLst>
          </p:cNvPr>
          <p:cNvSpPr/>
          <p:nvPr/>
        </p:nvSpPr>
        <p:spPr>
          <a:xfrm>
            <a:off x="4937200" y="5472064"/>
            <a:ext cx="935200" cy="237200"/>
          </a:xfrm>
          <a:prstGeom prst="roundRect">
            <a:avLst>
              <a:gd name="adj" fmla="val 50000"/>
            </a:avLst>
          </a:prstGeom>
          <a:no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Oct. 29</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41" name="Google Shape;3659;p272">
            <a:extLst>
              <a:ext uri="{FF2B5EF4-FFF2-40B4-BE49-F238E27FC236}">
                <a16:creationId xmlns:a16="http://schemas.microsoft.com/office/drawing/2014/main" id="{387B0011-0630-7D2F-9AFE-1C5A6D6E9223}"/>
              </a:ext>
            </a:extLst>
          </p:cNvPr>
          <p:cNvSpPr/>
          <p:nvPr/>
        </p:nvSpPr>
        <p:spPr>
          <a:xfrm>
            <a:off x="5961667" y="5472064"/>
            <a:ext cx="1553200" cy="237200"/>
          </a:xfrm>
          <a:prstGeom prst="roundRect">
            <a:avLst>
              <a:gd name="adj" fmla="val 50000"/>
            </a:avLst>
          </a:prstGeom>
          <a:solidFill>
            <a:srgbClr val="096BDE"/>
          </a:solidFill>
          <a:ln>
            <a:noFill/>
          </a:ln>
        </p:spPr>
        <p:txBody>
          <a:bodyPr spcFirstLastPara="1" wrap="square" lIns="0" tIns="0" rIns="0" bIns="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Various Releases</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42" name="Google Shape;3660;p272">
            <a:extLst>
              <a:ext uri="{FF2B5EF4-FFF2-40B4-BE49-F238E27FC236}">
                <a16:creationId xmlns:a16="http://schemas.microsoft.com/office/drawing/2014/main" id="{279638D9-1C51-F71F-5A1D-4DF6BA6213F1}"/>
              </a:ext>
            </a:extLst>
          </p:cNvPr>
          <p:cNvSpPr txBox="1">
            <a:spLocks/>
          </p:cNvSpPr>
          <p:nvPr/>
        </p:nvSpPr>
        <p:spPr>
          <a:xfrm>
            <a:off x="990284" y="3206167"/>
            <a:ext cx="6484000" cy="372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2"/>
              </a:buClr>
              <a:buSzPts val="800"/>
              <a:buFont typeface="Roboto Mono"/>
              <a:buNone/>
              <a:defRPr sz="1067" b="0" i="0" u="none" strike="noStrike" cap="none">
                <a:solidFill>
                  <a:schemeClr val="dk2"/>
                </a:solidFill>
                <a:latin typeface="Roboto Mono"/>
                <a:ea typeface="Roboto Mono"/>
                <a:cs typeface="Roboto Mono"/>
                <a:sym typeface="Roboto Mono"/>
              </a:defRPr>
            </a:lvl1pPr>
            <a:lvl2pPr marR="0" lvl="1"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2pPr>
            <a:lvl3pPr marR="0" lvl="2"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3pPr>
            <a:lvl4pPr marR="0" lvl="3"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4pPr>
            <a:lvl5pPr marR="0" lvl="4"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5pPr>
            <a:lvl6pPr marR="0" lvl="5"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6pPr>
            <a:lvl7pPr marR="0" lvl="6"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7pPr>
            <a:lvl8pPr marR="0" lvl="7"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8pPr>
            <a:lvl9pPr marR="0" lvl="8"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9pPr>
          </a:lstStyle>
          <a:p>
            <a:pPr marL="0" marR="0" lvl="0" indent="0" algn="l" defTabSz="914400" rtl="0" eaLnBrk="1" fontAlgn="auto" latinLnBrk="0" hangingPunct="1">
              <a:lnSpc>
                <a:spcPct val="80000"/>
              </a:lnSpc>
              <a:spcBef>
                <a:spcPts val="1600"/>
              </a:spcBef>
              <a:spcAft>
                <a:spcPts val="1600"/>
              </a:spcAft>
              <a:buClr>
                <a:srgbClr val="FFFFFF"/>
              </a:buClr>
              <a:buSzPts val="800"/>
              <a:buFont typeface="Roboto Mono"/>
              <a:buNone/>
              <a:tabLst/>
              <a:defRPr/>
            </a:pPr>
            <a:r>
              <a:rPr kumimoji="0" lang="en-US" sz="1333" b="1" i="0" u="none" strike="noStrike" kern="0" cap="none" spc="0" normalizeH="0" baseline="0" noProof="0">
                <a:ln>
                  <a:noFill/>
                </a:ln>
                <a:solidFill>
                  <a:srgbClr val="FFFFFF"/>
                </a:solidFill>
                <a:effectLst/>
                <a:uLnTx/>
                <a:uFillTx/>
                <a:latin typeface="Inter"/>
                <a:ea typeface="Inter"/>
                <a:cs typeface="Inter"/>
                <a:sym typeface="Inter"/>
              </a:rPr>
              <a:t>Multi-model</a:t>
            </a:r>
            <a:r>
              <a:rPr kumimoji="0" lang="en-US" sz="1333" b="0" i="0" u="none" strike="noStrike" kern="0" cap="none" spc="0" normalizeH="0" baseline="0" noProof="0">
                <a:ln>
                  <a:noFill/>
                </a:ln>
                <a:solidFill>
                  <a:srgbClr val="FFFFFF"/>
                </a:solidFill>
                <a:effectLst/>
                <a:uLnTx/>
                <a:uFillTx/>
                <a:latin typeface="Inter"/>
                <a:ea typeface="Inter"/>
                <a:cs typeface="Inter"/>
                <a:sym typeface="Inter"/>
              </a:rPr>
              <a:t>: </a:t>
            </a:r>
            <a:r>
              <a:rPr kumimoji="0" lang="en-US" sz="1333" b="0" i="0" u="none" strike="noStrike" kern="0" cap="none" spc="0" normalizeH="0" baseline="0" noProof="0">
                <a:ln>
                  <a:noFill/>
                </a:ln>
                <a:solidFill>
                  <a:srgbClr val="B1BAC4"/>
                </a:solidFill>
                <a:effectLst/>
                <a:uLnTx/>
                <a:uFillTx/>
                <a:latin typeface="Inter"/>
                <a:ea typeface="Inter"/>
                <a:cs typeface="Inter"/>
                <a:sym typeface="Inter"/>
              </a:rPr>
              <a:t>Experiment with AI models in Copilot Chat, including OpenAI o1, Claude, and Gemini within GitHub Copilot.</a:t>
            </a:r>
          </a:p>
        </p:txBody>
      </p:sp>
      <p:sp>
        <p:nvSpPr>
          <p:cNvPr id="43" name="Google Shape;3661;p272">
            <a:extLst>
              <a:ext uri="{FF2B5EF4-FFF2-40B4-BE49-F238E27FC236}">
                <a16:creationId xmlns:a16="http://schemas.microsoft.com/office/drawing/2014/main" id="{67749285-136A-20D9-CAEE-A687F535C5B0}"/>
              </a:ext>
            </a:extLst>
          </p:cNvPr>
          <p:cNvSpPr/>
          <p:nvPr/>
        </p:nvSpPr>
        <p:spPr>
          <a:xfrm>
            <a:off x="5080217" y="3516067"/>
            <a:ext cx="935200" cy="237200"/>
          </a:xfrm>
          <a:prstGeom prst="roundRect">
            <a:avLst>
              <a:gd name="adj" fmla="val 50000"/>
            </a:avLst>
          </a:prstGeom>
          <a:no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Oct. 29</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44" name="Google Shape;3662;p272">
            <a:extLst>
              <a:ext uri="{FF2B5EF4-FFF2-40B4-BE49-F238E27FC236}">
                <a16:creationId xmlns:a16="http://schemas.microsoft.com/office/drawing/2014/main" id="{E85334AF-F8A1-AC82-6463-312BB532BC67}"/>
              </a:ext>
            </a:extLst>
          </p:cNvPr>
          <p:cNvSpPr/>
          <p:nvPr/>
        </p:nvSpPr>
        <p:spPr>
          <a:xfrm>
            <a:off x="6117017" y="3516084"/>
            <a:ext cx="1415200" cy="237200"/>
          </a:xfrm>
          <a:prstGeom prst="roundRect">
            <a:avLst>
              <a:gd name="adj" fmla="val 50000"/>
            </a:avLst>
          </a:prstGeom>
          <a:solidFill>
            <a:srgbClr val="5F00FF"/>
          </a:solidFill>
          <a:ln>
            <a:noFill/>
          </a:ln>
        </p:spPr>
        <p:txBody>
          <a:bodyPr spcFirstLastPara="1" wrap="square" lIns="0" tIns="0" rIns="0" bIns="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Public Preview</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45" name="Google Shape;3663;p272">
            <a:extLst>
              <a:ext uri="{FF2B5EF4-FFF2-40B4-BE49-F238E27FC236}">
                <a16:creationId xmlns:a16="http://schemas.microsoft.com/office/drawing/2014/main" id="{0E5A0471-A876-20D2-8808-F49729C250E9}"/>
              </a:ext>
            </a:extLst>
          </p:cNvPr>
          <p:cNvSpPr txBox="1">
            <a:spLocks/>
          </p:cNvSpPr>
          <p:nvPr/>
        </p:nvSpPr>
        <p:spPr>
          <a:xfrm>
            <a:off x="972933" y="1489533"/>
            <a:ext cx="6484000" cy="375200"/>
          </a:xfrm>
          <a:prstGeom prst="rect">
            <a:avLst/>
          </a:prstGeom>
          <a:noFill/>
          <a:ln>
            <a:noFill/>
          </a:ln>
        </p:spPr>
        <p:txBody>
          <a:bodyPr spcFirstLastPara="1" wrap="square" lIns="0" tIns="0" rIns="0" bIns="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15000"/>
              </a:lnSpc>
              <a:spcBef>
                <a:spcPct val="20000"/>
              </a:spcBef>
              <a:spcAft>
                <a:spcPts val="0"/>
              </a:spcAft>
              <a:buClrTx/>
              <a:buSzPct val="90000"/>
              <a:buFont typeface="Wingdings" panose="05000000000000000000" pitchFamily="2" charset="2"/>
              <a:buChar char=""/>
              <a:tabLst/>
              <a:defRPr/>
            </a:pPr>
            <a:r>
              <a:rPr kumimoji="0" lang="en-US" sz="1333" b="1" i="0" u="none" strike="noStrike" kern="1200" cap="none" spc="0" normalizeH="0" baseline="0" noProof="0">
                <a:ln>
                  <a:noFill/>
                </a:ln>
                <a:solidFill>
                  <a:srgbClr val="FFFFFF"/>
                </a:solidFill>
                <a:effectLst/>
                <a:uLnTx/>
                <a:uFillTx/>
                <a:latin typeface="Inter"/>
                <a:ea typeface="Inter"/>
                <a:cs typeface="Inter"/>
                <a:sym typeface="Inter"/>
              </a:rPr>
              <a:t>Copilot for Xcode</a:t>
            </a:r>
            <a:r>
              <a:rPr kumimoji="0" lang="en-US" sz="1333" b="0" i="0" u="none" strike="noStrike" kern="1200" cap="none" spc="0" normalizeH="0" baseline="0" noProof="0">
                <a:ln>
                  <a:noFill/>
                </a:ln>
                <a:solidFill>
                  <a:srgbClr val="FFFFFF"/>
                </a:solidFill>
                <a:effectLst/>
                <a:uLnTx/>
                <a:uFillTx/>
                <a:latin typeface="Inter"/>
                <a:ea typeface="Inter"/>
                <a:cs typeface="Inter"/>
                <a:sym typeface="Inter"/>
              </a:rPr>
              <a:t>: </a:t>
            </a:r>
            <a:r>
              <a:rPr kumimoji="0" lang="en-US" sz="1333" b="0" i="0" u="none" strike="noStrike" kern="1200" cap="none" spc="0" normalizeH="0" baseline="0" noProof="0">
                <a:ln>
                  <a:noFill/>
                </a:ln>
                <a:solidFill>
                  <a:srgbClr val="B1BAC4"/>
                </a:solidFill>
                <a:effectLst/>
                <a:uLnTx/>
                <a:uFillTx/>
                <a:latin typeface="Inter"/>
                <a:ea typeface="Inter"/>
                <a:cs typeface="Inter"/>
                <a:sym typeface="Inter"/>
              </a:rPr>
              <a:t>AI-powered code completion in Xcode, helping Apple developers accelerate development.</a:t>
            </a:r>
            <a:endParaRPr kumimoji="0" lang="en-US" sz="1333" b="0" i="0" u="none" strike="noStrike" kern="1200" cap="none" spc="0" normalizeH="0" baseline="0" noProof="0">
              <a:ln>
                <a:noFill/>
              </a:ln>
              <a:solidFill>
                <a:srgbClr val="000000"/>
              </a:solidFill>
              <a:effectLst/>
              <a:uLnTx/>
              <a:uFillTx/>
              <a:latin typeface="Inter"/>
              <a:ea typeface="Inter"/>
              <a:cs typeface="Inter"/>
              <a:sym typeface="Inter"/>
            </a:endParaRPr>
          </a:p>
        </p:txBody>
      </p:sp>
      <p:sp>
        <p:nvSpPr>
          <p:cNvPr id="46" name="Google Shape;3664;p272">
            <a:extLst>
              <a:ext uri="{FF2B5EF4-FFF2-40B4-BE49-F238E27FC236}">
                <a16:creationId xmlns:a16="http://schemas.microsoft.com/office/drawing/2014/main" id="{E3149722-CBAF-65D7-7D37-416E13920D68}"/>
              </a:ext>
            </a:extLst>
          </p:cNvPr>
          <p:cNvSpPr/>
          <p:nvPr/>
        </p:nvSpPr>
        <p:spPr>
          <a:xfrm>
            <a:off x="5062867" y="1786117"/>
            <a:ext cx="935200" cy="237200"/>
          </a:xfrm>
          <a:prstGeom prst="roundRect">
            <a:avLst>
              <a:gd name="adj" fmla="val 50000"/>
            </a:avLst>
          </a:prstGeom>
          <a:no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Oct. 29</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47" name="Google Shape;3665;p272">
            <a:extLst>
              <a:ext uri="{FF2B5EF4-FFF2-40B4-BE49-F238E27FC236}">
                <a16:creationId xmlns:a16="http://schemas.microsoft.com/office/drawing/2014/main" id="{5840CB92-B30A-C117-5C16-E073B4C262F9}"/>
              </a:ext>
            </a:extLst>
          </p:cNvPr>
          <p:cNvSpPr/>
          <p:nvPr/>
        </p:nvSpPr>
        <p:spPr>
          <a:xfrm>
            <a:off x="6099667" y="1786117"/>
            <a:ext cx="1415200" cy="237200"/>
          </a:xfrm>
          <a:prstGeom prst="roundRect">
            <a:avLst>
              <a:gd name="adj" fmla="val 50000"/>
            </a:avLst>
          </a:prstGeom>
          <a:solidFill>
            <a:srgbClr val="5F00FF"/>
          </a:solidFill>
          <a:ln>
            <a:noFill/>
          </a:ln>
        </p:spPr>
        <p:txBody>
          <a:bodyPr spcFirstLastPara="1" wrap="square" lIns="0" tIns="0" rIns="0" bIns="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Public Preview</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48" name="Google Shape;3666;p272">
            <a:extLst>
              <a:ext uri="{FF2B5EF4-FFF2-40B4-BE49-F238E27FC236}">
                <a16:creationId xmlns:a16="http://schemas.microsoft.com/office/drawing/2014/main" id="{88FF800D-5747-E364-E385-385883B44BA3}"/>
              </a:ext>
            </a:extLst>
          </p:cNvPr>
          <p:cNvSpPr txBox="1">
            <a:spLocks/>
          </p:cNvSpPr>
          <p:nvPr/>
        </p:nvSpPr>
        <p:spPr>
          <a:xfrm>
            <a:off x="972933" y="4019117"/>
            <a:ext cx="6484000" cy="375200"/>
          </a:xfrm>
          <a:prstGeom prst="rect">
            <a:avLst/>
          </a:prstGeom>
          <a:noFill/>
          <a:ln>
            <a:noFill/>
          </a:ln>
        </p:spPr>
        <p:txBody>
          <a:bodyPr spcFirstLastPara="1" wrap="square" lIns="0" tIns="0" rIns="0" bIns="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ts val="1600"/>
              </a:spcBef>
              <a:spcAft>
                <a:spcPts val="1600"/>
              </a:spcAft>
              <a:buClrTx/>
              <a:buSzPct val="90000"/>
              <a:buFont typeface="Wingdings" panose="05000000000000000000" pitchFamily="2" charset="2"/>
              <a:buChar char=""/>
              <a:tabLst/>
              <a:defRPr/>
            </a:pPr>
            <a:r>
              <a:rPr kumimoji="0" lang="en-US" sz="1333" b="1" i="0" u="none" strike="noStrike" kern="1200" cap="none" spc="0" normalizeH="0" baseline="0" noProof="0">
                <a:ln>
                  <a:noFill/>
                </a:ln>
                <a:solidFill>
                  <a:srgbClr val="FFFFFF"/>
                </a:solidFill>
                <a:effectLst/>
                <a:uLnTx/>
                <a:uFillTx/>
                <a:latin typeface="Inter"/>
                <a:ea typeface="Inter"/>
                <a:cs typeface="Inter"/>
                <a:sym typeface="Inter"/>
              </a:rPr>
              <a:t>Code Completion and Chat Quality Improvements</a:t>
            </a:r>
            <a:r>
              <a:rPr kumimoji="0" lang="en-US" sz="1333" b="0" i="0" u="none" strike="noStrike" kern="1200" cap="none" spc="0" normalizeH="0" baseline="0" noProof="0">
                <a:ln>
                  <a:noFill/>
                </a:ln>
                <a:solidFill>
                  <a:srgbClr val="FFFFFF"/>
                </a:solidFill>
                <a:effectLst/>
                <a:uLnTx/>
                <a:uFillTx/>
                <a:latin typeface="Inter"/>
                <a:ea typeface="Inter"/>
                <a:cs typeface="Inter"/>
                <a:sym typeface="Inter"/>
              </a:rPr>
              <a:t>: </a:t>
            </a:r>
            <a:r>
              <a:rPr kumimoji="0" lang="en-US" sz="1333" b="0" i="0" u="none" strike="noStrike" kern="1200" cap="none" spc="0" normalizeH="0" baseline="0" noProof="0">
                <a:ln>
                  <a:noFill/>
                </a:ln>
                <a:solidFill>
                  <a:srgbClr val="B1BAC4"/>
                </a:solidFill>
                <a:effectLst/>
                <a:uLnTx/>
                <a:uFillTx/>
                <a:latin typeface="Inter"/>
                <a:ea typeface="Inter"/>
                <a:cs typeface="Inter"/>
                <a:sym typeface="Inter"/>
              </a:rPr>
              <a:t>Enhanced code completions and chat assistance with code-specific models, reducing hallucination in the IDE. </a:t>
            </a:r>
          </a:p>
        </p:txBody>
      </p:sp>
      <p:sp>
        <p:nvSpPr>
          <p:cNvPr id="49" name="Google Shape;3667;p272">
            <a:extLst>
              <a:ext uri="{FF2B5EF4-FFF2-40B4-BE49-F238E27FC236}">
                <a16:creationId xmlns:a16="http://schemas.microsoft.com/office/drawing/2014/main" id="{B4DFEC12-1F8C-DCA5-FC93-28C83FFC0C86}"/>
              </a:ext>
            </a:extLst>
          </p:cNvPr>
          <p:cNvSpPr/>
          <p:nvPr/>
        </p:nvSpPr>
        <p:spPr>
          <a:xfrm>
            <a:off x="4937200" y="4430133"/>
            <a:ext cx="935200" cy="237200"/>
          </a:xfrm>
          <a:prstGeom prst="roundRect">
            <a:avLst>
              <a:gd name="adj" fmla="val 50000"/>
            </a:avLst>
          </a:prstGeom>
          <a:no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Oct. 29</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50" name="Google Shape;3668;p272">
            <a:extLst>
              <a:ext uri="{FF2B5EF4-FFF2-40B4-BE49-F238E27FC236}">
                <a16:creationId xmlns:a16="http://schemas.microsoft.com/office/drawing/2014/main" id="{3A1D62FE-41D5-BAA2-7858-7AC1D9063C62}"/>
              </a:ext>
            </a:extLst>
          </p:cNvPr>
          <p:cNvSpPr/>
          <p:nvPr/>
        </p:nvSpPr>
        <p:spPr>
          <a:xfrm>
            <a:off x="5961667" y="4417967"/>
            <a:ext cx="1553200" cy="237200"/>
          </a:xfrm>
          <a:prstGeom prst="roundRect">
            <a:avLst>
              <a:gd name="adj" fmla="val 50000"/>
            </a:avLst>
          </a:prstGeom>
          <a:solidFill>
            <a:srgbClr val="096BDE"/>
          </a:solidFill>
          <a:ln>
            <a:noFill/>
          </a:ln>
        </p:spPr>
        <p:txBody>
          <a:bodyPr spcFirstLastPara="1" wrap="square" lIns="0" tIns="0" rIns="0" bIns="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Various Releases</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51" name="Google Shape;3669;p272">
            <a:extLst>
              <a:ext uri="{FF2B5EF4-FFF2-40B4-BE49-F238E27FC236}">
                <a16:creationId xmlns:a16="http://schemas.microsoft.com/office/drawing/2014/main" id="{2B7AA214-F3EF-A11A-4927-654AF710F5FB}"/>
              </a:ext>
            </a:extLst>
          </p:cNvPr>
          <p:cNvSpPr txBox="1">
            <a:spLocks/>
          </p:cNvSpPr>
          <p:nvPr/>
        </p:nvSpPr>
        <p:spPr>
          <a:xfrm>
            <a:off x="1010533" y="2261884"/>
            <a:ext cx="6446400" cy="582800"/>
          </a:xfrm>
          <a:prstGeom prst="rect">
            <a:avLst/>
          </a:prstGeom>
          <a:noFill/>
          <a:ln>
            <a:noFill/>
          </a:ln>
        </p:spPr>
        <p:txBody>
          <a:bodyPr spcFirstLastPara="1" wrap="square" lIns="0" tIns="0" rIns="0" bIns="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ts val="1600"/>
              </a:spcBef>
              <a:spcAft>
                <a:spcPts val="1600"/>
              </a:spcAft>
              <a:buClrTx/>
              <a:buSzPct val="90000"/>
              <a:buFont typeface="Wingdings" panose="05000000000000000000" pitchFamily="2" charset="2"/>
              <a:buChar char=""/>
              <a:tabLst/>
              <a:defRPr/>
            </a:pPr>
            <a:r>
              <a:rPr kumimoji="0" lang="en-US" sz="1200" b="1" i="0" u="none" strike="noStrike" kern="1200" cap="none" spc="0" normalizeH="0" baseline="0" noProof="0">
                <a:ln>
                  <a:noFill/>
                </a:ln>
                <a:solidFill>
                  <a:srgbClr val="FFFFFF"/>
                </a:solidFill>
                <a:effectLst/>
                <a:uLnTx/>
                <a:uFillTx/>
                <a:latin typeface="Inter"/>
                <a:ea typeface="Inter"/>
                <a:cs typeface="Inter"/>
                <a:sym typeface="Inter"/>
              </a:rPr>
              <a:t>GitHub Copilot in Windows Terminal:</a:t>
            </a:r>
            <a:r>
              <a:rPr kumimoji="0" lang="en-US" sz="1200" b="0" i="0" u="none" strike="noStrike" kern="1200" cap="none" spc="0" normalizeH="0" baseline="0" noProof="0">
                <a:ln>
                  <a:noFill/>
                </a:ln>
                <a:solidFill>
                  <a:srgbClr val="FFFFFF"/>
                </a:solidFill>
                <a:effectLst/>
                <a:uLnTx/>
                <a:uFillTx/>
                <a:latin typeface="Inter"/>
                <a:ea typeface="Inter"/>
                <a:cs typeface="Inter"/>
                <a:sym typeface="Inter"/>
              </a:rPr>
              <a:t> </a:t>
            </a:r>
            <a:r>
              <a:rPr kumimoji="0" lang="en-US" sz="1200" b="0" i="0" u="none" strike="noStrike" kern="1200" cap="none" spc="0" normalizeH="0" baseline="0" noProof="0">
                <a:ln>
                  <a:noFill/>
                </a:ln>
                <a:solidFill>
                  <a:srgbClr val="B1BAC4"/>
                </a:solidFill>
                <a:effectLst/>
                <a:uLnTx/>
                <a:uFillTx/>
                <a:latin typeface="Inter"/>
                <a:ea typeface="Inter"/>
                <a:cs typeface="Inter"/>
                <a:sym typeface="Inter"/>
              </a:rPr>
              <a:t>Bring AI powered assistance to your command-line window​. Enhance productivity and streamline development by accessing Copilot Chat directly within Windows Terminal.</a:t>
            </a:r>
          </a:p>
        </p:txBody>
      </p:sp>
      <p:sp>
        <p:nvSpPr>
          <p:cNvPr id="52" name="Google Shape;3670;p272">
            <a:extLst>
              <a:ext uri="{FF2B5EF4-FFF2-40B4-BE49-F238E27FC236}">
                <a16:creationId xmlns:a16="http://schemas.microsoft.com/office/drawing/2014/main" id="{3A7DF63C-59B9-C7E6-320A-50DE97FD803B}"/>
              </a:ext>
            </a:extLst>
          </p:cNvPr>
          <p:cNvSpPr/>
          <p:nvPr/>
        </p:nvSpPr>
        <p:spPr>
          <a:xfrm>
            <a:off x="5062867" y="2713651"/>
            <a:ext cx="935200" cy="237200"/>
          </a:xfrm>
          <a:prstGeom prst="roundRect">
            <a:avLst>
              <a:gd name="adj" fmla="val 50000"/>
            </a:avLst>
          </a:prstGeom>
          <a:no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Oct. 29</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53" name="Google Shape;3671;p272">
            <a:extLst>
              <a:ext uri="{FF2B5EF4-FFF2-40B4-BE49-F238E27FC236}">
                <a16:creationId xmlns:a16="http://schemas.microsoft.com/office/drawing/2014/main" id="{99BD15B8-9165-DEF9-4AD4-F02FF84B0E12}"/>
              </a:ext>
            </a:extLst>
          </p:cNvPr>
          <p:cNvSpPr/>
          <p:nvPr/>
        </p:nvSpPr>
        <p:spPr>
          <a:xfrm>
            <a:off x="6099667" y="2713651"/>
            <a:ext cx="1415200" cy="237200"/>
          </a:xfrm>
          <a:prstGeom prst="roundRect">
            <a:avLst>
              <a:gd name="adj" fmla="val 50000"/>
            </a:avLst>
          </a:prstGeom>
          <a:solidFill>
            <a:srgbClr val="5F00FF"/>
          </a:solidFill>
          <a:ln>
            <a:noFill/>
          </a:ln>
        </p:spPr>
        <p:txBody>
          <a:bodyPr spcFirstLastPara="1" wrap="square" lIns="0" tIns="0" rIns="0" bIns="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Public Preview</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54" name="Google Shape;3672;p272">
            <a:extLst>
              <a:ext uri="{FF2B5EF4-FFF2-40B4-BE49-F238E27FC236}">
                <a16:creationId xmlns:a16="http://schemas.microsoft.com/office/drawing/2014/main" id="{2DBB38AA-2DF8-79E0-279C-3F594845E6C1}"/>
              </a:ext>
            </a:extLst>
          </p:cNvPr>
          <p:cNvSpPr txBox="1">
            <a:spLocks/>
          </p:cNvSpPr>
          <p:nvPr/>
        </p:nvSpPr>
        <p:spPr>
          <a:xfrm>
            <a:off x="953233" y="5984667"/>
            <a:ext cx="6407600" cy="436800"/>
          </a:xfrm>
          <a:prstGeom prst="rect">
            <a:avLst/>
          </a:prstGeom>
          <a:noFill/>
          <a:ln>
            <a:noFill/>
          </a:ln>
        </p:spPr>
        <p:txBody>
          <a:bodyPr spcFirstLastPara="1" wrap="square" lIns="0" tIns="0" rIns="0" bIns="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ts val="1600"/>
              </a:spcBef>
              <a:spcAft>
                <a:spcPts val="1600"/>
              </a:spcAft>
              <a:buClr>
                <a:srgbClr val="000000"/>
              </a:buClr>
              <a:buSzPts val="1100"/>
              <a:buFont typeface="Wingdings" panose="05000000000000000000" pitchFamily="2" charset="2"/>
              <a:buChar char=""/>
              <a:tabLst/>
              <a:defRPr/>
            </a:pPr>
            <a:r>
              <a:rPr kumimoji="0" lang="en-US" sz="1333" b="1" i="0" u="none" strike="noStrike" kern="1200" cap="none" spc="0" normalizeH="0" baseline="0" noProof="0">
                <a:ln>
                  <a:noFill/>
                </a:ln>
                <a:solidFill>
                  <a:srgbClr val="FFFFFF"/>
                </a:solidFill>
                <a:effectLst/>
                <a:uLnTx/>
                <a:uFillTx/>
                <a:latin typeface="Inter"/>
                <a:ea typeface="Inter"/>
                <a:cs typeface="Inter"/>
                <a:sym typeface="Inter"/>
              </a:rPr>
              <a:t>Copilot Extensions</a:t>
            </a:r>
            <a:r>
              <a:rPr kumimoji="0" lang="en-US" sz="1333" b="0" i="0" u="none" strike="noStrike" kern="1200" cap="none" spc="0" normalizeH="0" baseline="0" noProof="0">
                <a:ln>
                  <a:noFill/>
                </a:ln>
                <a:solidFill>
                  <a:srgbClr val="FFFFFF"/>
                </a:solidFill>
                <a:effectLst/>
                <a:uLnTx/>
                <a:uFillTx/>
                <a:latin typeface="Inter"/>
                <a:ea typeface="Inter"/>
                <a:cs typeface="Inter"/>
                <a:sym typeface="Inter"/>
              </a:rPr>
              <a:t>: </a:t>
            </a:r>
            <a:r>
              <a:rPr kumimoji="0" lang="en-US" sz="1333" b="0" i="0" u="none" strike="noStrike" kern="1200" cap="none" spc="0" normalizeH="0" baseline="0" noProof="0">
                <a:ln>
                  <a:noFill/>
                </a:ln>
                <a:solidFill>
                  <a:srgbClr val="B1BAC4"/>
                </a:solidFill>
                <a:effectLst/>
                <a:uLnTx/>
                <a:uFillTx/>
                <a:latin typeface="Inter"/>
                <a:ea typeface="Inter"/>
                <a:cs typeface="Inter"/>
                <a:sym typeface="Inter"/>
              </a:rPr>
              <a:t>Extend GitHub Copilot with tools to enhance coding experience and productivity.</a:t>
            </a:r>
          </a:p>
        </p:txBody>
      </p:sp>
      <p:sp>
        <p:nvSpPr>
          <p:cNvPr id="55" name="Google Shape;3673;p272">
            <a:extLst>
              <a:ext uri="{FF2B5EF4-FFF2-40B4-BE49-F238E27FC236}">
                <a16:creationId xmlns:a16="http://schemas.microsoft.com/office/drawing/2014/main" id="{C3567921-D072-E418-39DF-AE4992A7217E}"/>
              </a:ext>
            </a:extLst>
          </p:cNvPr>
          <p:cNvSpPr/>
          <p:nvPr/>
        </p:nvSpPr>
        <p:spPr>
          <a:xfrm>
            <a:off x="4849733" y="6427633"/>
            <a:ext cx="935200" cy="237200"/>
          </a:xfrm>
          <a:prstGeom prst="roundRect">
            <a:avLst>
              <a:gd name="adj" fmla="val 50000"/>
            </a:avLst>
          </a:prstGeom>
          <a:no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defTabSz="1219170" eaLnBrk="1" fontAlgn="auto" latinLnBrk="0" hangingPunct="1">
              <a:lnSpc>
                <a:spcPct val="100000"/>
              </a:lnSpc>
              <a:spcBef>
                <a:spcPts val="0"/>
              </a:spcBef>
              <a:spcAft>
                <a:spcPts val="0"/>
              </a:spcAft>
              <a:buClr>
                <a:srgbClr val="000000"/>
              </a:buClr>
              <a:buSzTx/>
              <a:buFontTx/>
              <a:buNone/>
              <a:tabLst/>
              <a:defRPr/>
            </a:pPr>
            <a:r>
              <a:rPr kumimoji="0" lang="en" sz="1067" b="0" i="0" u="none" strike="noStrike" kern="0" cap="none" spc="0" normalizeH="0" baseline="0" noProof="0" dirty="0">
                <a:ln>
                  <a:noFill/>
                </a:ln>
                <a:solidFill>
                  <a:srgbClr val="FFFFFF"/>
                </a:solidFill>
                <a:effectLst/>
                <a:uLnTx/>
                <a:uFillTx/>
                <a:latin typeface="Roboto Mono Medium"/>
                <a:ea typeface="Roboto Mono Medium"/>
                <a:cs typeface="Roboto Mono Medium"/>
                <a:sym typeface="Roboto Mono Medium"/>
              </a:rPr>
              <a:t>Dec 2024</a:t>
            </a:r>
            <a:endParaRPr kumimoji="0" sz="1067" b="0" i="0" u="none" strike="noStrike" kern="0" cap="none" spc="0" normalizeH="0" baseline="0" noProof="0" dirty="0">
              <a:ln>
                <a:noFill/>
              </a:ln>
              <a:solidFill>
                <a:srgbClr val="FFFFFF"/>
              </a:solidFill>
              <a:effectLst/>
              <a:uLnTx/>
              <a:uFillTx/>
              <a:latin typeface="Roboto Mono Medium"/>
              <a:ea typeface="Roboto Mono Medium"/>
              <a:cs typeface="Roboto Mono Medium"/>
              <a:sym typeface="Roboto Mono Medium"/>
            </a:endParaRPr>
          </a:p>
        </p:txBody>
      </p:sp>
      <p:sp>
        <p:nvSpPr>
          <p:cNvPr id="56" name="Google Shape;3674;p272">
            <a:extLst>
              <a:ext uri="{FF2B5EF4-FFF2-40B4-BE49-F238E27FC236}">
                <a16:creationId xmlns:a16="http://schemas.microsoft.com/office/drawing/2014/main" id="{BA1FA57E-D4B2-6D93-7613-84A45D45E2B6}"/>
              </a:ext>
            </a:extLst>
          </p:cNvPr>
          <p:cNvSpPr/>
          <p:nvPr/>
        </p:nvSpPr>
        <p:spPr>
          <a:xfrm>
            <a:off x="5887267" y="6427633"/>
            <a:ext cx="1627600" cy="237200"/>
          </a:xfrm>
          <a:prstGeom prst="roundRect">
            <a:avLst>
              <a:gd name="adj" fmla="val 50000"/>
            </a:avLst>
          </a:prstGeom>
          <a:solidFill>
            <a:srgbClr val="33B3AE"/>
          </a:solidFill>
          <a:ln>
            <a:noFill/>
          </a:ln>
        </p:spPr>
        <p:txBody>
          <a:bodyPr spcFirstLastPara="1" wrap="square" lIns="0" tIns="0" rIns="0" bIns="0" anchor="ctr" anchorCtr="0">
            <a:noAutofit/>
          </a:bodyPr>
          <a:lstStyle/>
          <a:p>
            <a:pPr algn="ctr" defTabSz="1219170">
              <a:buClr>
                <a:srgbClr val="000000"/>
              </a:buClr>
            </a:pPr>
            <a:r>
              <a:rPr lang="en" sz="1067" kern="0">
                <a:solidFill>
                  <a:srgbClr val="FFFFFF"/>
                </a:solidFill>
                <a:latin typeface="Roboto Mono Medium"/>
                <a:ea typeface="Roboto Mono Medium"/>
                <a:cs typeface="Roboto Mono Medium"/>
                <a:sym typeface="Roboto Mono Medium"/>
              </a:rPr>
              <a:t>GA Announcement</a:t>
            </a:r>
            <a:endParaRPr sz="1067" kern="0">
              <a:solidFill>
                <a:srgbClr val="FFFFFF"/>
              </a:solidFill>
              <a:latin typeface="Roboto Mono Medium"/>
              <a:ea typeface="Roboto Mono Medium"/>
              <a:cs typeface="Roboto Mono Medium"/>
              <a:sym typeface="Roboto Mono Medium"/>
            </a:endParaRPr>
          </a:p>
        </p:txBody>
      </p:sp>
    </p:spTree>
    <p:extLst>
      <p:ext uri="{BB962C8B-B14F-4D97-AF65-F5344CB8AC3E}">
        <p14:creationId xmlns:p14="http://schemas.microsoft.com/office/powerpoint/2010/main" val="25903136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03;p10">
            <a:extLst>
              <a:ext uri="{FF2B5EF4-FFF2-40B4-BE49-F238E27FC236}">
                <a16:creationId xmlns:a16="http://schemas.microsoft.com/office/drawing/2014/main" id="{EDEF6965-60B2-0938-D101-15BDE10DF1C4}"/>
              </a:ext>
            </a:extLst>
          </p:cNvPr>
          <p:cNvSpPr/>
          <p:nvPr/>
        </p:nvSpPr>
        <p:spPr>
          <a:xfrm rot="10800000">
            <a:off x="0" y="6812413"/>
            <a:ext cx="12192000" cy="45600"/>
          </a:xfrm>
          <a:prstGeom prst="rect">
            <a:avLst/>
          </a:prstGeom>
          <a:gradFill>
            <a:gsLst>
              <a:gs pos="0">
                <a:srgbClr val="060BFF"/>
              </a:gs>
              <a:gs pos="22000">
                <a:srgbClr val="096BDE"/>
              </a:gs>
              <a:gs pos="41000">
                <a:srgbClr val="5F00FF"/>
              </a:gs>
              <a:gs pos="66000">
                <a:srgbClr val="8250DF"/>
              </a:gs>
              <a:gs pos="85000">
                <a:srgbClr val="BC8CFF"/>
              </a:gs>
              <a:gs pos="100000">
                <a:srgbClr val="F4E162"/>
              </a:gs>
            </a:gsLst>
            <a:lin ang="0" scaled="0"/>
          </a:gradFill>
          <a:ln>
            <a:noFill/>
          </a:ln>
        </p:spPr>
        <p:txBody>
          <a:bodyPr spcFirstLastPara="1" wrap="square" lIns="91433" tIns="45700" rIns="91433"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67" b="0" i="0" u="none" strike="noStrike" kern="0" cap="none" spc="0" normalizeH="0" baseline="0" noProof="0">
              <a:ln>
                <a:noFill/>
              </a:ln>
              <a:solidFill>
                <a:srgbClr val="460701"/>
              </a:solidFill>
              <a:effectLst/>
              <a:uLnTx/>
              <a:uFillTx/>
              <a:latin typeface="Arial"/>
              <a:ea typeface="Arial"/>
              <a:cs typeface="Arial"/>
              <a:sym typeface="Arial"/>
            </a:endParaRPr>
          </a:p>
        </p:txBody>
      </p:sp>
      <p:pic>
        <p:nvPicPr>
          <p:cNvPr id="3" name="Google Shape;104;p10">
            <a:extLst>
              <a:ext uri="{FF2B5EF4-FFF2-40B4-BE49-F238E27FC236}">
                <a16:creationId xmlns:a16="http://schemas.microsoft.com/office/drawing/2014/main" id="{969AD6EF-7A41-B77F-C85E-56B42C275FE9}"/>
              </a:ext>
            </a:extLst>
          </p:cNvPr>
          <p:cNvPicPr preferRelativeResize="0"/>
          <p:nvPr/>
        </p:nvPicPr>
        <p:blipFill>
          <a:blip r:embed="rId2">
            <a:alphaModFix/>
          </a:blip>
          <a:stretch>
            <a:fillRect/>
          </a:stretch>
        </p:blipFill>
        <p:spPr>
          <a:xfrm rot="-5400000" flipH="1">
            <a:off x="-1969332" y="-1172101"/>
            <a:ext cx="9953831" cy="6015168"/>
          </a:xfrm>
          <a:prstGeom prst="rect">
            <a:avLst/>
          </a:prstGeom>
          <a:noFill/>
          <a:ln>
            <a:noFill/>
          </a:ln>
        </p:spPr>
      </p:pic>
      <p:sp>
        <p:nvSpPr>
          <p:cNvPr id="4" name="Google Shape;105;p10">
            <a:extLst>
              <a:ext uri="{FF2B5EF4-FFF2-40B4-BE49-F238E27FC236}">
                <a16:creationId xmlns:a16="http://schemas.microsoft.com/office/drawing/2014/main" id="{50FB30D4-FEE1-6876-6ABB-46F7DD231EEF}"/>
              </a:ext>
            </a:extLst>
          </p:cNvPr>
          <p:cNvSpPr/>
          <p:nvPr/>
        </p:nvSpPr>
        <p:spPr>
          <a:xfrm>
            <a:off x="467667" y="282201"/>
            <a:ext cx="296031" cy="289897"/>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121900" tIns="121900" rIns="121900" bIns="121900" anchor="ctr" anchorCtr="0">
            <a:noAutofit/>
          </a:bodyPr>
          <a:lstStyle/>
          <a:p>
            <a:endParaRPr sz="2400">
              <a:solidFill>
                <a:srgbClr val="D2D9E1"/>
              </a:solidFill>
              <a:latin typeface="Arial"/>
            </a:endParaRPr>
          </a:p>
        </p:txBody>
      </p:sp>
      <p:pic>
        <p:nvPicPr>
          <p:cNvPr id="5" name="Google Shape;108;p10">
            <a:extLst>
              <a:ext uri="{FF2B5EF4-FFF2-40B4-BE49-F238E27FC236}">
                <a16:creationId xmlns:a16="http://schemas.microsoft.com/office/drawing/2014/main" id="{656A823A-745A-C70B-3510-E9AF51353221}"/>
              </a:ext>
            </a:extLst>
          </p:cNvPr>
          <p:cNvPicPr preferRelativeResize="0"/>
          <p:nvPr/>
        </p:nvPicPr>
        <p:blipFill>
          <a:blip r:embed="rId2">
            <a:alphaModFix/>
          </a:blip>
          <a:stretch>
            <a:fillRect/>
          </a:stretch>
        </p:blipFill>
        <p:spPr>
          <a:xfrm rot="-5400000" flipH="1">
            <a:off x="4126669" y="-1172101"/>
            <a:ext cx="9953831" cy="6015168"/>
          </a:xfrm>
          <a:prstGeom prst="rect">
            <a:avLst/>
          </a:prstGeom>
          <a:noFill/>
          <a:ln>
            <a:noFill/>
          </a:ln>
        </p:spPr>
      </p:pic>
      <p:sp>
        <p:nvSpPr>
          <p:cNvPr id="81" name="Google Shape;3745;p275">
            <a:extLst>
              <a:ext uri="{FF2B5EF4-FFF2-40B4-BE49-F238E27FC236}">
                <a16:creationId xmlns:a16="http://schemas.microsoft.com/office/drawing/2014/main" id="{F7B227DA-B352-918B-6184-4D5150F57BB1}"/>
              </a:ext>
            </a:extLst>
          </p:cNvPr>
          <p:cNvSpPr/>
          <p:nvPr/>
        </p:nvSpPr>
        <p:spPr>
          <a:xfrm>
            <a:off x="467667" y="1704633"/>
            <a:ext cx="5949200" cy="1589200"/>
          </a:xfrm>
          <a:prstGeom prst="roundRect">
            <a:avLst>
              <a:gd name="adj" fmla="val 5936"/>
            </a:avLst>
          </a:prstGeom>
          <a:solidFill>
            <a:srgbClr val="0D1116"/>
          </a:solidFill>
          <a:ln w="12700" cap="flat" cmpd="sng">
            <a:solidFill>
              <a:srgbClr val="21262D"/>
            </a:solidFill>
            <a:prstDash val="solid"/>
            <a:miter lim="800000"/>
            <a:headEnd type="none" w="sm" len="sm"/>
            <a:tailEnd type="none" w="sm" len="sm"/>
          </a:ln>
          <a:effectLst>
            <a:outerShdw blurRad="485775" dist="114300" dir="5400000" algn="bl" rotWithShape="0">
              <a:srgbClr val="000000">
                <a:alpha val="50000"/>
              </a:srgbClr>
            </a:outerShdw>
          </a:effectLst>
        </p:spPr>
        <p:txBody>
          <a:bodyPr spcFirstLastPara="1" wrap="square" lIns="91433" tIns="45700" rIns="91433" bIns="45700" anchor="ctr" anchorCtr="0">
            <a:noAutofit/>
          </a:bodyPr>
          <a:lstStyle/>
          <a:p>
            <a:pPr algn="ctr"/>
            <a:endParaRPr sz="1867">
              <a:solidFill>
                <a:srgbClr val="0D1117"/>
              </a:solidFill>
              <a:latin typeface="Arial"/>
              <a:ea typeface="Arial"/>
              <a:cs typeface="Arial"/>
              <a:sym typeface="Arial"/>
            </a:endParaRPr>
          </a:p>
        </p:txBody>
      </p:sp>
      <p:sp>
        <p:nvSpPr>
          <p:cNvPr id="82" name="Google Shape;3746;p275">
            <a:extLst>
              <a:ext uri="{FF2B5EF4-FFF2-40B4-BE49-F238E27FC236}">
                <a16:creationId xmlns:a16="http://schemas.microsoft.com/office/drawing/2014/main" id="{BD574BB4-D384-F91F-46A5-178725807B7E}"/>
              </a:ext>
            </a:extLst>
          </p:cNvPr>
          <p:cNvSpPr txBox="1">
            <a:spLocks/>
          </p:cNvSpPr>
          <p:nvPr/>
        </p:nvSpPr>
        <p:spPr>
          <a:xfrm>
            <a:off x="1072533" y="1914800"/>
            <a:ext cx="5023600" cy="689600"/>
          </a:xfrm>
          <a:prstGeom prst="rect">
            <a:avLst/>
          </a:prstGeom>
          <a:noFill/>
          <a:ln>
            <a:noFill/>
          </a:ln>
        </p:spPr>
        <p:txBody>
          <a:bodyPr spcFirstLastPara="1" wrap="square" lIns="0" tIns="0" rIns="0" bIns="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ts val="1600"/>
              </a:spcBef>
              <a:spcAft>
                <a:spcPts val="1600"/>
              </a:spcAft>
              <a:buClrTx/>
              <a:buSzPct val="90000"/>
              <a:buFont typeface="Wingdings" panose="05000000000000000000" pitchFamily="2" charset="2"/>
              <a:buChar char=""/>
              <a:tabLst/>
              <a:defRPr/>
            </a:pPr>
            <a:r>
              <a:rPr kumimoji="0" lang="en-US" sz="1467" b="1" i="0" u="none" strike="noStrike" kern="1200" cap="none" spc="0" normalizeH="0" baseline="0" noProof="0">
                <a:ln>
                  <a:noFill/>
                </a:ln>
                <a:solidFill>
                  <a:srgbClr val="FFFFFF"/>
                </a:solidFill>
                <a:effectLst/>
                <a:uLnTx/>
                <a:uFillTx/>
                <a:latin typeface="Inter"/>
                <a:ea typeface="Inter"/>
                <a:cs typeface="Inter"/>
                <a:sym typeface="Inter"/>
              </a:rPr>
              <a:t>Code referencing</a:t>
            </a:r>
            <a:r>
              <a:rPr kumimoji="0" lang="en-US" sz="1467" b="0" i="0" u="none" strike="noStrike" kern="1200" cap="none" spc="0" normalizeH="0" baseline="0" noProof="0">
                <a:ln>
                  <a:noFill/>
                </a:ln>
                <a:solidFill>
                  <a:srgbClr val="FFFFFF"/>
                </a:solidFill>
                <a:effectLst/>
                <a:uLnTx/>
                <a:uFillTx/>
                <a:latin typeface="Inter"/>
                <a:ea typeface="Inter"/>
                <a:cs typeface="Inter"/>
                <a:sym typeface="Inter"/>
              </a:rPr>
              <a:t>: </a:t>
            </a:r>
            <a:r>
              <a:rPr kumimoji="0" lang="en-US" sz="1467" b="0" i="0" u="none" strike="noStrike" kern="1200" cap="none" spc="0" normalizeH="0" baseline="0" noProof="0">
                <a:ln>
                  <a:noFill/>
                </a:ln>
                <a:solidFill>
                  <a:srgbClr val="B1BAC4"/>
                </a:solidFill>
                <a:effectLst/>
                <a:uLnTx/>
                <a:uFillTx/>
                <a:latin typeface="Inter"/>
                <a:ea typeface="Inter"/>
                <a:cs typeface="Inter"/>
                <a:sym typeface="Inter"/>
              </a:rPr>
              <a:t>AI suggestions matching public code with licensing and attribution transparency, supporting security in development workflows.</a:t>
            </a:r>
          </a:p>
        </p:txBody>
      </p:sp>
      <p:grpSp>
        <p:nvGrpSpPr>
          <p:cNvPr id="83" name="Google Shape;3747;p275">
            <a:extLst>
              <a:ext uri="{FF2B5EF4-FFF2-40B4-BE49-F238E27FC236}">
                <a16:creationId xmlns:a16="http://schemas.microsoft.com/office/drawing/2014/main" id="{A3108B72-FFAA-F803-AE8D-8EBADFA65C36}"/>
              </a:ext>
            </a:extLst>
          </p:cNvPr>
          <p:cNvGrpSpPr/>
          <p:nvPr/>
        </p:nvGrpSpPr>
        <p:grpSpPr>
          <a:xfrm>
            <a:off x="642580" y="1896203"/>
            <a:ext cx="308413" cy="308413"/>
            <a:chOff x="4370050" y="1263350"/>
            <a:chExt cx="58000" cy="58000"/>
          </a:xfrm>
        </p:grpSpPr>
        <p:sp>
          <p:nvSpPr>
            <p:cNvPr id="84" name="Google Shape;3748;p275">
              <a:extLst>
                <a:ext uri="{FF2B5EF4-FFF2-40B4-BE49-F238E27FC236}">
                  <a16:creationId xmlns:a16="http://schemas.microsoft.com/office/drawing/2014/main" id="{38598C91-FCA0-90D0-1625-C4246F1BF7E7}"/>
                </a:ext>
              </a:extLst>
            </p:cNvPr>
            <p:cNvSpPr/>
            <p:nvPr/>
          </p:nvSpPr>
          <p:spPr>
            <a:xfrm>
              <a:off x="4384575" y="1281700"/>
              <a:ext cx="28925" cy="21100"/>
            </a:xfrm>
            <a:custGeom>
              <a:avLst/>
              <a:gdLst/>
              <a:ahLst/>
              <a:cxnLst/>
              <a:rect l="l" t="t" r="r" b="b"/>
              <a:pathLst>
                <a:path w="1157" h="844" extrusionOk="0">
                  <a:moveTo>
                    <a:pt x="1080" y="0"/>
                  </a:moveTo>
                  <a:cubicBezTo>
                    <a:pt x="1055" y="0"/>
                    <a:pt x="1038" y="8"/>
                    <a:pt x="1021" y="25"/>
                  </a:cubicBezTo>
                  <a:lnTo>
                    <a:pt x="397" y="649"/>
                  </a:lnTo>
                  <a:lnTo>
                    <a:pt x="136" y="396"/>
                  </a:lnTo>
                  <a:cubicBezTo>
                    <a:pt x="119" y="380"/>
                    <a:pt x="102" y="371"/>
                    <a:pt x="77" y="371"/>
                  </a:cubicBezTo>
                  <a:cubicBezTo>
                    <a:pt x="60" y="371"/>
                    <a:pt x="35" y="380"/>
                    <a:pt x="26" y="396"/>
                  </a:cubicBezTo>
                  <a:cubicBezTo>
                    <a:pt x="9" y="405"/>
                    <a:pt x="1" y="430"/>
                    <a:pt x="1" y="447"/>
                  </a:cubicBezTo>
                  <a:cubicBezTo>
                    <a:pt x="1" y="472"/>
                    <a:pt x="9" y="489"/>
                    <a:pt x="26" y="506"/>
                  </a:cubicBezTo>
                  <a:lnTo>
                    <a:pt x="338" y="818"/>
                  </a:lnTo>
                  <a:cubicBezTo>
                    <a:pt x="355" y="835"/>
                    <a:pt x="372" y="843"/>
                    <a:pt x="397" y="843"/>
                  </a:cubicBezTo>
                  <a:cubicBezTo>
                    <a:pt x="414" y="843"/>
                    <a:pt x="431" y="835"/>
                    <a:pt x="448" y="818"/>
                  </a:cubicBezTo>
                  <a:lnTo>
                    <a:pt x="1139" y="135"/>
                  </a:lnTo>
                  <a:cubicBezTo>
                    <a:pt x="1148" y="118"/>
                    <a:pt x="1156" y="101"/>
                    <a:pt x="1156" y="76"/>
                  </a:cubicBezTo>
                  <a:cubicBezTo>
                    <a:pt x="1156" y="59"/>
                    <a:pt x="1148" y="42"/>
                    <a:pt x="1131" y="25"/>
                  </a:cubicBezTo>
                  <a:cubicBezTo>
                    <a:pt x="1122" y="8"/>
                    <a:pt x="1097" y="0"/>
                    <a:pt x="1080" y="0"/>
                  </a:cubicBezTo>
                  <a:close/>
                </a:path>
              </a:pathLst>
            </a:custGeom>
            <a:solidFill>
              <a:srgbClr val="5F00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Arial"/>
              </a:endParaRPr>
            </a:p>
          </p:txBody>
        </p:sp>
        <p:sp>
          <p:nvSpPr>
            <p:cNvPr id="85" name="Google Shape;3749;p275">
              <a:extLst>
                <a:ext uri="{FF2B5EF4-FFF2-40B4-BE49-F238E27FC236}">
                  <a16:creationId xmlns:a16="http://schemas.microsoft.com/office/drawing/2014/main" id="{F1772A6B-3022-1284-EA12-5103195F56B6}"/>
                </a:ext>
              </a:extLst>
            </p:cNvPr>
            <p:cNvSpPr/>
            <p:nvPr/>
          </p:nvSpPr>
          <p:spPr>
            <a:xfrm>
              <a:off x="4370050" y="1263350"/>
              <a:ext cx="58000" cy="58000"/>
            </a:xfrm>
            <a:custGeom>
              <a:avLst/>
              <a:gdLst/>
              <a:ahLst/>
              <a:cxnLst/>
              <a:rect l="l" t="t" r="r" b="b"/>
              <a:pathLst>
                <a:path w="2320" h="2320" extrusionOk="0">
                  <a:moveTo>
                    <a:pt x="0" y="1156"/>
                  </a:moveTo>
                  <a:cubicBezTo>
                    <a:pt x="0" y="515"/>
                    <a:pt x="523" y="0"/>
                    <a:pt x="1164" y="0"/>
                  </a:cubicBezTo>
                  <a:cubicBezTo>
                    <a:pt x="1796" y="0"/>
                    <a:pt x="2319" y="515"/>
                    <a:pt x="2319" y="1156"/>
                  </a:cubicBezTo>
                  <a:cubicBezTo>
                    <a:pt x="2319" y="1797"/>
                    <a:pt x="1796" y="2319"/>
                    <a:pt x="1164" y="2319"/>
                  </a:cubicBezTo>
                  <a:cubicBezTo>
                    <a:pt x="523" y="2319"/>
                    <a:pt x="0" y="1797"/>
                    <a:pt x="0" y="1156"/>
                  </a:cubicBezTo>
                  <a:close/>
                  <a:moveTo>
                    <a:pt x="455" y="447"/>
                  </a:moveTo>
                  <a:cubicBezTo>
                    <a:pt x="261" y="633"/>
                    <a:pt x="160" y="894"/>
                    <a:pt x="160" y="1156"/>
                  </a:cubicBezTo>
                  <a:cubicBezTo>
                    <a:pt x="160" y="1426"/>
                    <a:pt x="261" y="1679"/>
                    <a:pt x="455" y="1864"/>
                  </a:cubicBezTo>
                  <a:cubicBezTo>
                    <a:pt x="641" y="2050"/>
                    <a:pt x="894" y="2159"/>
                    <a:pt x="1164" y="2159"/>
                  </a:cubicBezTo>
                  <a:cubicBezTo>
                    <a:pt x="1425" y="2159"/>
                    <a:pt x="1678" y="2050"/>
                    <a:pt x="1864" y="1864"/>
                  </a:cubicBezTo>
                  <a:cubicBezTo>
                    <a:pt x="2058" y="1679"/>
                    <a:pt x="2159" y="1426"/>
                    <a:pt x="2159" y="1156"/>
                  </a:cubicBezTo>
                  <a:cubicBezTo>
                    <a:pt x="2159" y="894"/>
                    <a:pt x="2058" y="633"/>
                    <a:pt x="1864" y="447"/>
                  </a:cubicBezTo>
                  <a:cubicBezTo>
                    <a:pt x="1678" y="262"/>
                    <a:pt x="1425" y="152"/>
                    <a:pt x="1164" y="152"/>
                  </a:cubicBezTo>
                  <a:cubicBezTo>
                    <a:pt x="894" y="152"/>
                    <a:pt x="641" y="262"/>
                    <a:pt x="455" y="447"/>
                  </a:cubicBezTo>
                  <a:close/>
                </a:path>
              </a:pathLst>
            </a:custGeom>
            <a:solidFill>
              <a:srgbClr val="5F00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Arial"/>
              </a:endParaRPr>
            </a:p>
          </p:txBody>
        </p:sp>
      </p:grpSp>
      <p:sp>
        <p:nvSpPr>
          <p:cNvPr id="86" name="Google Shape;3750;p275">
            <a:extLst>
              <a:ext uri="{FF2B5EF4-FFF2-40B4-BE49-F238E27FC236}">
                <a16:creationId xmlns:a16="http://schemas.microsoft.com/office/drawing/2014/main" id="{D1556444-2942-402F-C1B4-71F21053B3CF}"/>
              </a:ext>
            </a:extLst>
          </p:cNvPr>
          <p:cNvSpPr txBox="1">
            <a:spLocks/>
          </p:cNvSpPr>
          <p:nvPr/>
        </p:nvSpPr>
        <p:spPr>
          <a:xfrm>
            <a:off x="953233" y="282167"/>
            <a:ext cx="2154800" cy="290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2"/>
              </a:buClr>
              <a:buSzPts val="800"/>
              <a:buFont typeface="Roboto Mono"/>
              <a:buNone/>
              <a:defRPr sz="1067" b="0" i="0" u="none" strike="noStrike" cap="none">
                <a:solidFill>
                  <a:schemeClr val="dk2"/>
                </a:solidFill>
                <a:latin typeface="Roboto Mono"/>
                <a:ea typeface="Roboto Mono"/>
                <a:cs typeface="Roboto Mono"/>
                <a:sym typeface="Roboto Mono"/>
              </a:defRPr>
            </a:lvl1pPr>
            <a:lvl2pPr marR="0" lvl="1"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2pPr>
            <a:lvl3pPr marR="0" lvl="2"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3pPr>
            <a:lvl4pPr marR="0" lvl="3"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4pPr>
            <a:lvl5pPr marR="0" lvl="4"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5pPr>
            <a:lvl6pPr marR="0" lvl="5"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6pPr>
            <a:lvl7pPr marR="0" lvl="6"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7pPr>
            <a:lvl8pPr marR="0" lvl="7"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8pPr>
            <a:lvl9pPr marR="0" lvl="8"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9pPr>
          </a:lstStyle>
          <a:p>
            <a:pPr marL="0" marR="0" lvl="0" indent="0" algn="l" defTabSz="914400" rtl="0" eaLnBrk="1" fontAlgn="auto" latinLnBrk="0" hangingPunct="1">
              <a:lnSpc>
                <a:spcPct val="80000"/>
              </a:lnSpc>
              <a:spcBef>
                <a:spcPts val="0"/>
              </a:spcBef>
              <a:spcAft>
                <a:spcPts val="0"/>
              </a:spcAft>
              <a:buClr>
                <a:srgbClr val="FFFFFF"/>
              </a:buClr>
              <a:buSzPts val="800"/>
              <a:buFont typeface="Roboto Mono"/>
              <a:buNone/>
              <a:tabLst/>
              <a:defRPr/>
            </a:pPr>
            <a:r>
              <a:rPr kumimoji="0" lang="en-US" sz="1067" b="0" i="0" u="none" strike="noStrike" kern="0" cap="none" spc="0" normalizeH="0" baseline="0" noProof="0">
                <a:ln>
                  <a:noFill/>
                </a:ln>
                <a:solidFill>
                  <a:srgbClr val="FFFFFF"/>
                </a:solidFill>
                <a:effectLst/>
                <a:uLnTx/>
                <a:uFillTx/>
                <a:latin typeface="Roboto Mono"/>
                <a:ea typeface="Roboto Mono"/>
                <a:sym typeface="Roboto Mono"/>
              </a:rPr>
              <a:t>Accelerate Announcements</a:t>
            </a:r>
          </a:p>
        </p:txBody>
      </p:sp>
      <p:sp>
        <p:nvSpPr>
          <p:cNvPr id="87" name="Google Shape;3751;p275">
            <a:extLst>
              <a:ext uri="{FF2B5EF4-FFF2-40B4-BE49-F238E27FC236}">
                <a16:creationId xmlns:a16="http://schemas.microsoft.com/office/drawing/2014/main" id="{7D760C12-0CC7-25B8-CF76-C47352EFEAB6}"/>
              </a:ext>
            </a:extLst>
          </p:cNvPr>
          <p:cNvSpPr/>
          <p:nvPr/>
        </p:nvSpPr>
        <p:spPr>
          <a:xfrm>
            <a:off x="6790367" y="1704633"/>
            <a:ext cx="5120400" cy="4731600"/>
          </a:xfrm>
          <a:prstGeom prst="roundRect">
            <a:avLst>
              <a:gd name="adj" fmla="val 2590"/>
            </a:avLst>
          </a:prstGeom>
          <a:solidFill>
            <a:srgbClr val="0D1116"/>
          </a:solidFill>
          <a:ln w="12700" cap="flat" cmpd="sng">
            <a:solidFill>
              <a:srgbClr val="21262D"/>
            </a:solidFill>
            <a:prstDash val="solid"/>
            <a:miter lim="800000"/>
            <a:headEnd type="none" w="sm" len="sm"/>
            <a:tailEnd type="none" w="sm" len="sm"/>
          </a:ln>
          <a:effectLst>
            <a:outerShdw blurRad="485775" dist="114300" dir="5400000" algn="bl" rotWithShape="0">
              <a:srgbClr val="000000">
                <a:alpha val="50000"/>
              </a:srgbClr>
            </a:outerShdw>
          </a:effectLst>
        </p:spPr>
        <p:txBody>
          <a:bodyPr spcFirstLastPara="1" wrap="square" lIns="91433" tIns="45700" rIns="91433" bIns="45700" anchor="ctr" anchorCtr="0">
            <a:noAutofit/>
          </a:bodyPr>
          <a:lstStyle/>
          <a:p>
            <a:pPr algn="ctr"/>
            <a:endParaRPr sz="1867">
              <a:solidFill>
                <a:srgbClr val="0D1117"/>
              </a:solidFill>
              <a:latin typeface="Arial"/>
              <a:ea typeface="Arial"/>
              <a:cs typeface="Arial"/>
              <a:sym typeface="Arial"/>
            </a:endParaRPr>
          </a:p>
        </p:txBody>
      </p:sp>
      <p:sp>
        <p:nvSpPr>
          <p:cNvPr id="88" name="Google Shape;3752;p275">
            <a:extLst>
              <a:ext uri="{FF2B5EF4-FFF2-40B4-BE49-F238E27FC236}">
                <a16:creationId xmlns:a16="http://schemas.microsoft.com/office/drawing/2014/main" id="{E606A325-4963-138A-DA4D-6DAC121600BB}"/>
              </a:ext>
            </a:extLst>
          </p:cNvPr>
          <p:cNvSpPr txBox="1">
            <a:spLocks/>
          </p:cNvSpPr>
          <p:nvPr/>
        </p:nvSpPr>
        <p:spPr>
          <a:xfrm>
            <a:off x="7162489" y="2086031"/>
            <a:ext cx="4348800" cy="3913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2"/>
              </a:buClr>
              <a:buSzPts val="800"/>
              <a:buFont typeface="Roboto Mono"/>
              <a:buNone/>
              <a:defRPr sz="1067" b="0" i="0" u="none" strike="noStrike" cap="none">
                <a:solidFill>
                  <a:schemeClr val="dk2"/>
                </a:solidFill>
                <a:latin typeface="Roboto Mono"/>
                <a:ea typeface="Roboto Mono"/>
                <a:cs typeface="Roboto Mono"/>
                <a:sym typeface="Roboto Mono"/>
              </a:defRPr>
            </a:lvl1pPr>
            <a:lvl2pPr marR="0" lvl="1"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2pPr>
            <a:lvl3pPr marR="0" lvl="2"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3pPr>
            <a:lvl4pPr marR="0" lvl="3"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4pPr>
            <a:lvl5pPr marR="0" lvl="4"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5pPr>
            <a:lvl6pPr marR="0" lvl="5"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6pPr>
            <a:lvl7pPr marR="0" lvl="6"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7pPr>
            <a:lvl8pPr marR="0" lvl="7"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8pPr>
            <a:lvl9pPr marR="0" lvl="8"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9pPr>
          </a:lstStyle>
          <a:p>
            <a:pPr marL="0" marR="0" lvl="0" indent="0" algn="l" defTabSz="914400" rtl="0" eaLnBrk="1" fontAlgn="auto" latinLnBrk="0" hangingPunct="1">
              <a:lnSpc>
                <a:spcPct val="80000"/>
              </a:lnSpc>
              <a:spcBef>
                <a:spcPts val="0"/>
              </a:spcBef>
              <a:spcAft>
                <a:spcPts val="0"/>
              </a:spcAft>
              <a:buClr>
                <a:srgbClr val="FFFFFF"/>
              </a:buClr>
              <a:buSzPts val="800"/>
              <a:buFont typeface="Roboto Mono"/>
              <a:buNone/>
              <a:tabLst/>
              <a:defRPr/>
            </a:pPr>
            <a:r>
              <a:rPr kumimoji="0" lang="en-US" sz="2133" b="1" i="0" u="none" strike="noStrike" kern="0" cap="none" spc="0" normalizeH="0" baseline="0" noProof="0">
                <a:ln>
                  <a:noFill/>
                </a:ln>
                <a:solidFill>
                  <a:srgbClr val="FFFFFF"/>
                </a:solidFill>
                <a:effectLst/>
                <a:uLnTx/>
                <a:uFillTx/>
                <a:latin typeface="Inter"/>
                <a:ea typeface="Inter"/>
                <a:cs typeface="Inter"/>
                <a:sym typeface="Inter"/>
              </a:rPr>
              <a:t>       PAIN POINTS:</a:t>
            </a:r>
          </a:p>
          <a:p>
            <a:pPr marL="609585" marR="0" lvl="0" indent="-406390" algn="l" defTabSz="914400" rtl="0" eaLnBrk="1" fontAlgn="auto" latinLnBrk="0" hangingPunct="1">
              <a:lnSpc>
                <a:spcPct val="115000"/>
              </a:lnSpc>
              <a:spcBef>
                <a:spcPts val="0"/>
              </a:spcBef>
              <a:spcAft>
                <a:spcPts val="0"/>
              </a:spcAft>
              <a:buClr>
                <a:srgbClr val="FFFFFF"/>
              </a:buClr>
              <a:buSzPts val="1200"/>
              <a:buFont typeface="Inter"/>
              <a:buChar char="●"/>
              <a:tabLst/>
              <a:defRPr/>
            </a:pPr>
            <a:r>
              <a:rPr kumimoji="0" lang="en-US" sz="1600" b="0" i="0" u="none" strike="noStrike" kern="0" cap="none" spc="0" normalizeH="0" baseline="0" noProof="0">
                <a:ln>
                  <a:noFill/>
                </a:ln>
                <a:solidFill>
                  <a:srgbClr val="FFFFFF"/>
                </a:solidFill>
                <a:effectLst/>
                <a:uLnTx/>
                <a:uFillTx/>
                <a:latin typeface="Inter"/>
                <a:ea typeface="Inter"/>
                <a:cs typeface="Inter"/>
                <a:sym typeface="Inter"/>
              </a:rPr>
              <a:t>Traditional methods of detecting security vulnerabilities are often slow, which can lead to potential risks going unnoticed.</a:t>
            </a:r>
          </a:p>
          <a:p>
            <a:pPr marL="609585" marR="0" lvl="0" indent="-448722" algn="l" defTabSz="914400" rtl="0" eaLnBrk="1" fontAlgn="auto" latinLnBrk="0" hangingPunct="1">
              <a:lnSpc>
                <a:spcPct val="115000"/>
              </a:lnSpc>
              <a:spcBef>
                <a:spcPts val="0"/>
              </a:spcBef>
              <a:spcAft>
                <a:spcPts val="0"/>
              </a:spcAft>
              <a:buClr>
                <a:srgbClr val="FFFFFF"/>
              </a:buClr>
              <a:buSzPts val="1700"/>
              <a:buFont typeface="Inter"/>
              <a:buChar char="●"/>
              <a:tabLst/>
              <a:defRPr/>
            </a:pPr>
            <a:r>
              <a:rPr kumimoji="0" lang="en-US" sz="1600" b="0" i="0" u="none" strike="noStrike" kern="0" cap="none" spc="0" normalizeH="0" baseline="0" noProof="0">
                <a:ln>
                  <a:noFill/>
                </a:ln>
                <a:solidFill>
                  <a:srgbClr val="FFFFFF"/>
                </a:solidFill>
                <a:effectLst/>
                <a:uLnTx/>
                <a:uFillTx/>
                <a:latin typeface="Inter"/>
                <a:ea typeface="Inter"/>
                <a:cs typeface="Inter"/>
                <a:sym typeface="Inter"/>
              </a:rPr>
              <a:t>Developers may hesitate to adopt AI solutions due to a lack of visibility into how suggestions are made and whether the code is secure.</a:t>
            </a:r>
          </a:p>
          <a:p>
            <a:pPr marL="609585" marR="0" lvl="0" indent="-406390" algn="l" defTabSz="914400" rtl="0" eaLnBrk="1" fontAlgn="auto" latinLnBrk="0" hangingPunct="1">
              <a:lnSpc>
                <a:spcPct val="115000"/>
              </a:lnSpc>
              <a:spcBef>
                <a:spcPts val="1333"/>
              </a:spcBef>
              <a:spcAft>
                <a:spcPts val="0"/>
              </a:spcAft>
              <a:buClr>
                <a:srgbClr val="FFFFFF"/>
              </a:buClr>
              <a:buSzPts val="1200"/>
              <a:buFont typeface="Inter"/>
              <a:buChar char="●"/>
              <a:tabLst/>
              <a:defRPr/>
            </a:pPr>
            <a:r>
              <a:rPr kumimoji="0" lang="en-US" sz="1600" b="0" i="0" u="none" strike="noStrike" kern="0" cap="none" spc="0" normalizeH="0" baseline="0" noProof="0">
                <a:ln>
                  <a:noFill/>
                </a:ln>
                <a:solidFill>
                  <a:srgbClr val="FFFFFF"/>
                </a:solidFill>
                <a:effectLst/>
                <a:uLnTx/>
                <a:uFillTx/>
                <a:latin typeface="Inter"/>
                <a:ea typeface="Inter"/>
                <a:cs typeface="Inter"/>
                <a:sym typeface="Inter"/>
              </a:rPr>
              <a:t>Ensuring code meets security and licensing requirements can be challenging, leading to potential risks in code provenance or compliance.</a:t>
            </a:r>
          </a:p>
          <a:p>
            <a:pPr marL="609585" marR="0" lvl="0" indent="0" algn="l" defTabSz="914400" rtl="0" eaLnBrk="1" fontAlgn="auto" latinLnBrk="0" hangingPunct="1">
              <a:lnSpc>
                <a:spcPct val="115000"/>
              </a:lnSpc>
              <a:spcBef>
                <a:spcPts val="0"/>
              </a:spcBef>
              <a:spcAft>
                <a:spcPts val="0"/>
              </a:spcAft>
              <a:buClr>
                <a:srgbClr val="FFFFFF"/>
              </a:buClr>
              <a:buSzPts val="800"/>
              <a:buFont typeface="Roboto Mono"/>
              <a:buNone/>
              <a:tabLst/>
              <a:defRPr/>
            </a:pPr>
            <a:endParaRPr kumimoji="0" lang="en-US" sz="1467" b="0" i="0" u="none" strike="noStrike" kern="0" cap="none" spc="0" normalizeH="0" baseline="0" noProof="0">
              <a:ln>
                <a:noFill/>
              </a:ln>
              <a:solidFill>
                <a:srgbClr val="FFFFFF"/>
              </a:solidFill>
              <a:effectLst/>
              <a:uLnTx/>
              <a:uFillTx/>
              <a:latin typeface="Roboto Mono"/>
              <a:ea typeface="Roboto Mono"/>
              <a:sym typeface="Roboto Mono"/>
            </a:endParaRPr>
          </a:p>
          <a:p>
            <a:pPr marL="0" marR="0" lvl="0" indent="0" algn="l" defTabSz="914400" rtl="0" eaLnBrk="1" fontAlgn="auto" latinLnBrk="0" hangingPunct="1">
              <a:lnSpc>
                <a:spcPct val="80000"/>
              </a:lnSpc>
              <a:spcBef>
                <a:spcPts val="0"/>
              </a:spcBef>
              <a:spcAft>
                <a:spcPts val="0"/>
              </a:spcAft>
              <a:buClr>
                <a:srgbClr val="FFFFFF"/>
              </a:buClr>
              <a:buSzPts val="800"/>
              <a:buFont typeface="Roboto Mono"/>
              <a:buNone/>
              <a:tabLst/>
              <a:defRPr/>
            </a:pPr>
            <a:endParaRPr kumimoji="0" lang="en-US" sz="2133" b="1" i="0" u="none" strike="noStrike" kern="0" cap="none" spc="0" normalizeH="0" baseline="0" noProof="0">
              <a:ln>
                <a:noFill/>
              </a:ln>
              <a:solidFill>
                <a:srgbClr val="FFFFFF"/>
              </a:solidFill>
              <a:effectLst/>
              <a:uLnTx/>
              <a:uFillTx/>
              <a:latin typeface="Inter"/>
              <a:ea typeface="Inter"/>
              <a:cs typeface="Inter"/>
              <a:sym typeface="Inter"/>
            </a:endParaRPr>
          </a:p>
        </p:txBody>
      </p:sp>
      <p:sp>
        <p:nvSpPr>
          <p:cNvPr id="89" name="Google Shape;3753;p275">
            <a:extLst>
              <a:ext uri="{FF2B5EF4-FFF2-40B4-BE49-F238E27FC236}">
                <a16:creationId xmlns:a16="http://schemas.microsoft.com/office/drawing/2014/main" id="{C1F541AC-CDF4-2036-A62A-1AF5CAC082D0}"/>
              </a:ext>
            </a:extLst>
          </p:cNvPr>
          <p:cNvSpPr/>
          <p:nvPr/>
        </p:nvSpPr>
        <p:spPr>
          <a:xfrm>
            <a:off x="7236661" y="2121167"/>
            <a:ext cx="252940" cy="251500"/>
          </a:xfrm>
          <a:custGeom>
            <a:avLst/>
            <a:gdLst/>
            <a:ahLst/>
            <a:cxnLst/>
            <a:rect l="l" t="t" r="r" b="b"/>
            <a:pathLst>
              <a:path w="1392" h="1384" extrusionOk="0">
                <a:moveTo>
                  <a:pt x="34" y="34"/>
                </a:moveTo>
                <a:cubicBezTo>
                  <a:pt x="68" y="1"/>
                  <a:pt x="118" y="1"/>
                  <a:pt x="143" y="34"/>
                </a:cubicBezTo>
                <a:lnTo>
                  <a:pt x="700" y="583"/>
                </a:lnTo>
                <a:lnTo>
                  <a:pt x="1248" y="34"/>
                </a:lnTo>
                <a:cubicBezTo>
                  <a:pt x="1273" y="1"/>
                  <a:pt x="1324" y="1"/>
                  <a:pt x="1358" y="34"/>
                </a:cubicBezTo>
                <a:cubicBezTo>
                  <a:pt x="1391" y="60"/>
                  <a:pt x="1391" y="110"/>
                  <a:pt x="1358" y="144"/>
                </a:cubicBezTo>
                <a:lnTo>
                  <a:pt x="810" y="692"/>
                </a:lnTo>
                <a:lnTo>
                  <a:pt x="1358" y="1240"/>
                </a:lnTo>
                <a:cubicBezTo>
                  <a:pt x="1391" y="1274"/>
                  <a:pt x="1391" y="1325"/>
                  <a:pt x="1358" y="1358"/>
                </a:cubicBezTo>
                <a:cubicBezTo>
                  <a:pt x="1324" y="1384"/>
                  <a:pt x="1273" y="1384"/>
                  <a:pt x="1248" y="1358"/>
                </a:cubicBezTo>
                <a:lnTo>
                  <a:pt x="700" y="802"/>
                </a:lnTo>
                <a:lnTo>
                  <a:pt x="143" y="1358"/>
                </a:lnTo>
                <a:cubicBezTo>
                  <a:pt x="118" y="1384"/>
                  <a:pt x="68" y="1384"/>
                  <a:pt x="34" y="1358"/>
                </a:cubicBezTo>
                <a:cubicBezTo>
                  <a:pt x="0" y="1325"/>
                  <a:pt x="0" y="1274"/>
                  <a:pt x="34" y="1240"/>
                </a:cubicBezTo>
                <a:lnTo>
                  <a:pt x="582" y="692"/>
                </a:lnTo>
                <a:lnTo>
                  <a:pt x="34" y="144"/>
                </a:lnTo>
                <a:cubicBezTo>
                  <a:pt x="0" y="110"/>
                  <a:pt x="0" y="60"/>
                  <a:pt x="34" y="34"/>
                </a:cubicBezTo>
                <a:close/>
              </a:path>
            </a:pathLst>
          </a:custGeom>
          <a:solidFill>
            <a:srgbClr val="FF0000"/>
          </a:solidFill>
          <a:ln>
            <a:noFill/>
          </a:ln>
        </p:spPr>
        <p:txBody>
          <a:bodyPr spcFirstLastPara="1" wrap="square" lIns="121900" tIns="121900" rIns="121900" bIns="121900" anchor="ctr" anchorCtr="0">
            <a:noAutofit/>
          </a:bodyPr>
          <a:lstStyle/>
          <a:p>
            <a:endParaRPr sz="2400">
              <a:solidFill>
                <a:srgbClr val="000000"/>
              </a:solidFill>
              <a:latin typeface="Arial"/>
            </a:endParaRPr>
          </a:p>
        </p:txBody>
      </p:sp>
      <p:sp>
        <p:nvSpPr>
          <p:cNvPr id="90" name="Google Shape;3754;p275">
            <a:extLst>
              <a:ext uri="{FF2B5EF4-FFF2-40B4-BE49-F238E27FC236}">
                <a16:creationId xmlns:a16="http://schemas.microsoft.com/office/drawing/2014/main" id="{286C1A1C-A186-00C3-70C4-D35F17677BAF}"/>
              </a:ext>
            </a:extLst>
          </p:cNvPr>
          <p:cNvSpPr txBox="1">
            <a:spLocks/>
          </p:cNvSpPr>
          <p:nvPr/>
        </p:nvSpPr>
        <p:spPr>
          <a:xfrm>
            <a:off x="467667" y="603367"/>
            <a:ext cx="11082800" cy="582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2"/>
              </a:buClr>
              <a:buSzPts val="3600"/>
              <a:buFont typeface="Inter SemiBold"/>
              <a:buNone/>
              <a:defRPr sz="4800" b="0" i="0" u="none" strike="noStrike" cap="none">
                <a:solidFill>
                  <a:schemeClr val="dk2"/>
                </a:solidFill>
                <a:latin typeface="Inter SemiBold"/>
                <a:ea typeface="Inter SemiBold"/>
                <a:cs typeface="Inter SemiBold"/>
                <a:sym typeface="Inter SemiBold"/>
              </a:defRPr>
            </a:lvl1pPr>
            <a:lvl2pPr marR="0" lvl="1"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2pPr>
            <a:lvl3pPr marR="0" lvl="2"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3pPr>
            <a:lvl4pPr marR="0" lvl="3"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4pPr>
            <a:lvl5pPr marR="0" lvl="4"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5pPr>
            <a:lvl6pPr marR="0" lvl="5"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6pPr>
            <a:lvl7pPr marR="0" lvl="6"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7pPr>
            <a:lvl8pPr marR="0" lvl="7"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8pPr>
            <a:lvl9pPr marR="0" lvl="8"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Pts val="1100"/>
              <a:buFont typeface="Inter SemiBold"/>
              <a:buNone/>
              <a:tabLst/>
              <a:defRPr/>
            </a:pPr>
            <a:r>
              <a:rPr kumimoji="0" lang="en-US" sz="4800" b="0" i="0" u="none" strike="noStrike" kern="0" cap="none" spc="0" normalizeH="0" baseline="0" noProof="0">
                <a:ln>
                  <a:noFill/>
                </a:ln>
                <a:solidFill>
                  <a:srgbClr val="FEFFFE"/>
                </a:solidFill>
                <a:effectLst/>
                <a:uLnTx/>
                <a:uFillTx/>
                <a:latin typeface="Inter SemiBold"/>
                <a:sym typeface="Inter SemiBold"/>
              </a:rPr>
              <a:t>AI for DevSecOps </a:t>
            </a:r>
            <a:endParaRPr kumimoji="0" lang="en-US" sz="4800" b="0" i="0" u="none" strike="noStrike" kern="0" cap="none" spc="0" normalizeH="0" baseline="0" noProof="0">
              <a:ln>
                <a:noFill/>
              </a:ln>
              <a:solidFill>
                <a:srgbClr val="FFFFFF"/>
              </a:solidFill>
              <a:effectLst/>
              <a:uLnTx/>
              <a:uFillTx/>
              <a:latin typeface="Inter SemiBold"/>
              <a:sym typeface="Inter SemiBold"/>
            </a:endParaRPr>
          </a:p>
        </p:txBody>
      </p:sp>
      <p:sp>
        <p:nvSpPr>
          <p:cNvPr id="91" name="Google Shape;3755;p275">
            <a:extLst>
              <a:ext uri="{FF2B5EF4-FFF2-40B4-BE49-F238E27FC236}">
                <a16:creationId xmlns:a16="http://schemas.microsoft.com/office/drawing/2014/main" id="{F309FC5D-3E11-1C0A-46E7-E3F4EAD45144}"/>
              </a:ext>
            </a:extLst>
          </p:cNvPr>
          <p:cNvSpPr/>
          <p:nvPr/>
        </p:nvSpPr>
        <p:spPr>
          <a:xfrm>
            <a:off x="4662600" y="2969933"/>
            <a:ext cx="935200" cy="237200"/>
          </a:xfrm>
          <a:prstGeom prst="roundRect">
            <a:avLst>
              <a:gd name="adj" fmla="val 50000"/>
            </a:avLst>
          </a:prstGeom>
          <a:no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Sept. 30</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92" name="Google Shape;3756;p275">
            <a:extLst>
              <a:ext uri="{FF2B5EF4-FFF2-40B4-BE49-F238E27FC236}">
                <a16:creationId xmlns:a16="http://schemas.microsoft.com/office/drawing/2014/main" id="{93A584AD-0D4D-CDFE-0146-B3C1BC5C6932}"/>
              </a:ext>
            </a:extLst>
          </p:cNvPr>
          <p:cNvSpPr/>
          <p:nvPr/>
        </p:nvSpPr>
        <p:spPr>
          <a:xfrm>
            <a:off x="5738667" y="2969917"/>
            <a:ext cx="540800" cy="237200"/>
          </a:xfrm>
          <a:prstGeom prst="roundRect">
            <a:avLst>
              <a:gd name="adj" fmla="val 50000"/>
            </a:avLst>
          </a:prstGeom>
          <a:solidFill>
            <a:srgbClr val="33B3AE"/>
          </a:solidFill>
          <a:ln>
            <a:noFill/>
          </a:ln>
        </p:spPr>
        <p:txBody>
          <a:bodyPr spcFirstLastPara="1" wrap="square" lIns="0" tIns="0" rIns="0" bIns="0" anchor="ctr" anchorCtr="0">
            <a:noAutofit/>
          </a:bodyPr>
          <a:lstStyle/>
          <a:p>
            <a:pPr algn="ctr"/>
            <a:r>
              <a:rPr lang="en" sz="1067">
                <a:solidFill>
                  <a:srgbClr val="FFFFFF"/>
                </a:solidFill>
                <a:latin typeface="Roboto Mono Medium"/>
                <a:ea typeface="Roboto Mono Medium"/>
                <a:cs typeface="Roboto Mono Medium"/>
                <a:sym typeface="Roboto Mono Medium"/>
              </a:rPr>
              <a:t>GA</a:t>
            </a:r>
            <a:endParaRPr sz="1067">
              <a:solidFill>
                <a:srgbClr val="FFFFFF"/>
              </a:solidFill>
              <a:latin typeface="Roboto Mono Medium"/>
              <a:ea typeface="Roboto Mono Medium"/>
              <a:cs typeface="Roboto Mono Medium"/>
              <a:sym typeface="Roboto Mono Medium"/>
            </a:endParaRPr>
          </a:p>
        </p:txBody>
      </p:sp>
      <p:grpSp>
        <p:nvGrpSpPr>
          <p:cNvPr id="93" name="Google Shape;3757;p275">
            <a:extLst>
              <a:ext uri="{FF2B5EF4-FFF2-40B4-BE49-F238E27FC236}">
                <a16:creationId xmlns:a16="http://schemas.microsoft.com/office/drawing/2014/main" id="{20104941-E926-B7C6-8226-779E07B1DCA6}"/>
              </a:ext>
            </a:extLst>
          </p:cNvPr>
          <p:cNvGrpSpPr/>
          <p:nvPr/>
        </p:nvGrpSpPr>
        <p:grpSpPr>
          <a:xfrm>
            <a:off x="3046636" y="316741"/>
            <a:ext cx="252931" cy="220860"/>
            <a:chOff x="4030200" y="1769325"/>
            <a:chExt cx="63275" cy="55250"/>
          </a:xfrm>
        </p:grpSpPr>
        <p:sp>
          <p:nvSpPr>
            <p:cNvPr id="94" name="Google Shape;3758;p275">
              <a:extLst>
                <a:ext uri="{FF2B5EF4-FFF2-40B4-BE49-F238E27FC236}">
                  <a16:creationId xmlns:a16="http://schemas.microsoft.com/office/drawing/2014/main" id="{75291804-746E-1D0F-02D0-614B57D72D6E}"/>
                </a:ext>
              </a:extLst>
            </p:cNvPr>
            <p:cNvSpPr/>
            <p:nvPr/>
          </p:nvSpPr>
          <p:spPr>
            <a:xfrm>
              <a:off x="4051275" y="1795675"/>
              <a:ext cx="3825" cy="13100"/>
            </a:xfrm>
            <a:custGeom>
              <a:avLst/>
              <a:gdLst/>
              <a:ahLst/>
              <a:cxnLst/>
              <a:rect l="l" t="t" r="r" b="b"/>
              <a:pathLst>
                <a:path w="153" h="524" extrusionOk="0">
                  <a:moveTo>
                    <a:pt x="76" y="1"/>
                  </a:moveTo>
                  <a:cubicBezTo>
                    <a:pt x="34" y="1"/>
                    <a:pt x="0" y="34"/>
                    <a:pt x="0" y="76"/>
                  </a:cubicBezTo>
                  <a:lnTo>
                    <a:pt x="0" y="447"/>
                  </a:lnTo>
                  <a:cubicBezTo>
                    <a:pt x="0" y="490"/>
                    <a:pt x="34" y="523"/>
                    <a:pt x="76" y="523"/>
                  </a:cubicBezTo>
                  <a:cubicBezTo>
                    <a:pt x="119" y="523"/>
                    <a:pt x="152" y="490"/>
                    <a:pt x="152" y="447"/>
                  </a:cubicBezTo>
                  <a:lnTo>
                    <a:pt x="152" y="76"/>
                  </a:lnTo>
                  <a:cubicBezTo>
                    <a:pt x="152" y="34"/>
                    <a:pt x="119" y="1"/>
                    <a:pt x="76" y="1"/>
                  </a:cubicBezTo>
                  <a:close/>
                </a:path>
              </a:pathLst>
            </a:custGeom>
            <a:solidFill>
              <a:srgbClr val="FF00FF"/>
            </a:solidFill>
            <a:ln>
              <a:noFill/>
            </a:ln>
          </p:spPr>
          <p:txBody>
            <a:bodyPr spcFirstLastPara="1" wrap="square" lIns="121900" tIns="121900" rIns="121900" bIns="121900" anchor="ctr" anchorCtr="0">
              <a:noAutofit/>
            </a:bodyPr>
            <a:lstStyle/>
            <a:p>
              <a:endParaRPr sz="2400">
                <a:solidFill>
                  <a:srgbClr val="000000"/>
                </a:solidFill>
                <a:latin typeface="Arial"/>
              </a:endParaRPr>
            </a:p>
          </p:txBody>
        </p:sp>
        <p:sp>
          <p:nvSpPr>
            <p:cNvPr id="95" name="Google Shape;3759;p275">
              <a:extLst>
                <a:ext uri="{FF2B5EF4-FFF2-40B4-BE49-F238E27FC236}">
                  <a16:creationId xmlns:a16="http://schemas.microsoft.com/office/drawing/2014/main" id="{DA72CF50-5FEF-247E-E923-FB09EAD05ABB}"/>
                </a:ext>
              </a:extLst>
            </p:cNvPr>
            <p:cNvSpPr/>
            <p:nvPr/>
          </p:nvSpPr>
          <p:spPr>
            <a:xfrm>
              <a:off x="4068350" y="1795675"/>
              <a:ext cx="4025" cy="13100"/>
            </a:xfrm>
            <a:custGeom>
              <a:avLst/>
              <a:gdLst/>
              <a:ahLst/>
              <a:cxnLst/>
              <a:rect l="l" t="t" r="r" b="b"/>
              <a:pathLst>
                <a:path w="161" h="524" extrusionOk="0">
                  <a:moveTo>
                    <a:pt x="76" y="1"/>
                  </a:moveTo>
                  <a:cubicBezTo>
                    <a:pt x="34" y="1"/>
                    <a:pt x="1" y="34"/>
                    <a:pt x="1" y="76"/>
                  </a:cubicBezTo>
                  <a:lnTo>
                    <a:pt x="1" y="447"/>
                  </a:lnTo>
                  <a:cubicBezTo>
                    <a:pt x="1" y="490"/>
                    <a:pt x="34" y="523"/>
                    <a:pt x="76" y="523"/>
                  </a:cubicBezTo>
                  <a:cubicBezTo>
                    <a:pt x="119" y="523"/>
                    <a:pt x="161" y="490"/>
                    <a:pt x="161" y="447"/>
                  </a:cubicBezTo>
                  <a:lnTo>
                    <a:pt x="161" y="76"/>
                  </a:lnTo>
                  <a:cubicBezTo>
                    <a:pt x="161" y="34"/>
                    <a:pt x="119" y="1"/>
                    <a:pt x="76" y="1"/>
                  </a:cubicBezTo>
                  <a:close/>
                </a:path>
              </a:pathLst>
            </a:custGeom>
            <a:solidFill>
              <a:srgbClr val="FF00FF"/>
            </a:solidFill>
            <a:ln>
              <a:noFill/>
            </a:ln>
          </p:spPr>
          <p:txBody>
            <a:bodyPr spcFirstLastPara="1" wrap="square" lIns="121900" tIns="121900" rIns="121900" bIns="121900" anchor="ctr" anchorCtr="0">
              <a:noAutofit/>
            </a:bodyPr>
            <a:lstStyle/>
            <a:p>
              <a:endParaRPr sz="2400">
                <a:solidFill>
                  <a:srgbClr val="000000"/>
                </a:solidFill>
                <a:latin typeface="Arial"/>
              </a:endParaRPr>
            </a:p>
          </p:txBody>
        </p:sp>
        <p:sp>
          <p:nvSpPr>
            <p:cNvPr id="96" name="Google Shape;3760;p275">
              <a:extLst>
                <a:ext uri="{FF2B5EF4-FFF2-40B4-BE49-F238E27FC236}">
                  <a16:creationId xmlns:a16="http://schemas.microsoft.com/office/drawing/2014/main" id="{4EB0EC91-56F2-5802-58CA-5ABCFDB73F97}"/>
                </a:ext>
              </a:extLst>
            </p:cNvPr>
            <p:cNvSpPr/>
            <p:nvPr/>
          </p:nvSpPr>
          <p:spPr>
            <a:xfrm>
              <a:off x="4030200" y="1769325"/>
              <a:ext cx="63275" cy="55250"/>
            </a:xfrm>
            <a:custGeom>
              <a:avLst/>
              <a:gdLst/>
              <a:ahLst/>
              <a:cxnLst/>
              <a:rect l="l" t="t" r="r" b="b"/>
              <a:pathLst>
                <a:path w="2531" h="2210" extrusionOk="0">
                  <a:moveTo>
                    <a:pt x="1029" y="0"/>
                  </a:moveTo>
                  <a:cubicBezTo>
                    <a:pt x="987" y="0"/>
                    <a:pt x="953" y="34"/>
                    <a:pt x="953" y="76"/>
                  </a:cubicBezTo>
                  <a:cubicBezTo>
                    <a:pt x="953" y="118"/>
                    <a:pt x="987" y="152"/>
                    <a:pt x="1029" y="152"/>
                  </a:cubicBezTo>
                  <a:lnTo>
                    <a:pt x="1206" y="152"/>
                  </a:lnTo>
                  <a:lnTo>
                    <a:pt x="1206" y="422"/>
                  </a:lnTo>
                  <a:lnTo>
                    <a:pt x="447" y="422"/>
                  </a:lnTo>
                  <a:cubicBezTo>
                    <a:pt x="312" y="422"/>
                    <a:pt x="211" y="523"/>
                    <a:pt x="211" y="658"/>
                  </a:cubicBezTo>
                  <a:lnTo>
                    <a:pt x="211" y="1206"/>
                  </a:lnTo>
                  <a:lnTo>
                    <a:pt x="76" y="1206"/>
                  </a:lnTo>
                  <a:cubicBezTo>
                    <a:pt x="34" y="1206"/>
                    <a:pt x="0" y="1240"/>
                    <a:pt x="0" y="1291"/>
                  </a:cubicBezTo>
                  <a:cubicBezTo>
                    <a:pt x="0" y="1333"/>
                    <a:pt x="34" y="1367"/>
                    <a:pt x="76" y="1367"/>
                  </a:cubicBezTo>
                  <a:lnTo>
                    <a:pt x="211" y="1367"/>
                  </a:lnTo>
                  <a:lnTo>
                    <a:pt x="211" y="1974"/>
                  </a:lnTo>
                  <a:cubicBezTo>
                    <a:pt x="211" y="2100"/>
                    <a:pt x="312" y="2210"/>
                    <a:pt x="447" y="2210"/>
                  </a:cubicBezTo>
                  <a:lnTo>
                    <a:pt x="2075" y="2210"/>
                  </a:lnTo>
                  <a:cubicBezTo>
                    <a:pt x="2210" y="2210"/>
                    <a:pt x="2319" y="2100"/>
                    <a:pt x="2319" y="1974"/>
                  </a:cubicBezTo>
                  <a:lnTo>
                    <a:pt x="2319" y="1367"/>
                  </a:lnTo>
                  <a:lnTo>
                    <a:pt x="2446" y="1367"/>
                  </a:lnTo>
                  <a:cubicBezTo>
                    <a:pt x="2488" y="1367"/>
                    <a:pt x="2530" y="1333"/>
                    <a:pt x="2530" y="1291"/>
                  </a:cubicBezTo>
                  <a:cubicBezTo>
                    <a:pt x="2530" y="1240"/>
                    <a:pt x="2488" y="1206"/>
                    <a:pt x="2446" y="1206"/>
                  </a:cubicBezTo>
                  <a:lnTo>
                    <a:pt x="2319" y="1206"/>
                  </a:lnTo>
                  <a:lnTo>
                    <a:pt x="2319" y="658"/>
                  </a:lnTo>
                  <a:cubicBezTo>
                    <a:pt x="2319" y="523"/>
                    <a:pt x="2210" y="422"/>
                    <a:pt x="2075" y="422"/>
                  </a:cubicBezTo>
                  <a:lnTo>
                    <a:pt x="1366" y="422"/>
                  </a:lnTo>
                  <a:lnTo>
                    <a:pt x="1366" y="76"/>
                  </a:lnTo>
                  <a:cubicBezTo>
                    <a:pt x="1366" y="34"/>
                    <a:pt x="1333" y="0"/>
                    <a:pt x="1290" y="0"/>
                  </a:cubicBezTo>
                  <a:close/>
                  <a:moveTo>
                    <a:pt x="363" y="658"/>
                  </a:moveTo>
                  <a:cubicBezTo>
                    <a:pt x="363" y="608"/>
                    <a:pt x="397" y="574"/>
                    <a:pt x="447" y="574"/>
                  </a:cubicBezTo>
                  <a:lnTo>
                    <a:pt x="2075" y="574"/>
                  </a:lnTo>
                  <a:cubicBezTo>
                    <a:pt x="2125" y="574"/>
                    <a:pt x="2159" y="608"/>
                    <a:pt x="2159" y="658"/>
                  </a:cubicBezTo>
                  <a:lnTo>
                    <a:pt x="2159" y="1974"/>
                  </a:lnTo>
                  <a:cubicBezTo>
                    <a:pt x="2159" y="2016"/>
                    <a:pt x="2125" y="2050"/>
                    <a:pt x="2075" y="2050"/>
                  </a:cubicBezTo>
                  <a:lnTo>
                    <a:pt x="447" y="2050"/>
                  </a:lnTo>
                  <a:cubicBezTo>
                    <a:pt x="397" y="2050"/>
                    <a:pt x="363" y="2016"/>
                    <a:pt x="363" y="1974"/>
                  </a:cubicBezTo>
                  <a:close/>
                </a:path>
              </a:pathLst>
            </a:custGeom>
            <a:solidFill>
              <a:srgbClr val="FF00FF"/>
            </a:solidFill>
            <a:ln>
              <a:noFill/>
            </a:ln>
          </p:spPr>
          <p:txBody>
            <a:bodyPr spcFirstLastPara="1" wrap="square" lIns="121900" tIns="121900" rIns="121900" bIns="121900" anchor="ctr" anchorCtr="0">
              <a:noAutofit/>
            </a:bodyPr>
            <a:lstStyle/>
            <a:p>
              <a:endParaRPr sz="2400">
                <a:solidFill>
                  <a:srgbClr val="000000"/>
                </a:solidFill>
                <a:latin typeface="Arial"/>
              </a:endParaRPr>
            </a:p>
          </p:txBody>
        </p:sp>
      </p:grpSp>
      <p:sp>
        <p:nvSpPr>
          <p:cNvPr id="97" name="Google Shape;3761;p275">
            <a:extLst>
              <a:ext uri="{FF2B5EF4-FFF2-40B4-BE49-F238E27FC236}">
                <a16:creationId xmlns:a16="http://schemas.microsoft.com/office/drawing/2014/main" id="{B9396905-2C0C-69EF-C699-DF67E990A266}"/>
              </a:ext>
            </a:extLst>
          </p:cNvPr>
          <p:cNvSpPr/>
          <p:nvPr/>
        </p:nvSpPr>
        <p:spPr>
          <a:xfrm>
            <a:off x="467667" y="3572667"/>
            <a:ext cx="5949200" cy="1094000"/>
          </a:xfrm>
          <a:prstGeom prst="roundRect">
            <a:avLst>
              <a:gd name="adj" fmla="val 9886"/>
            </a:avLst>
          </a:prstGeom>
          <a:solidFill>
            <a:srgbClr val="0D1116"/>
          </a:solidFill>
          <a:ln w="12700" cap="flat" cmpd="sng">
            <a:solidFill>
              <a:srgbClr val="21262D"/>
            </a:solidFill>
            <a:prstDash val="solid"/>
            <a:miter lim="800000"/>
            <a:headEnd type="none" w="sm" len="sm"/>
            <a:tailEnd type="none" w="sm" len="sm"/>
          </a:ln>
          <a:effectLst>
            <a:outerShdw blurRad="485775" dist="114300" dir="5400000" algn="bl" rotWithShape="0">
              <a:srgbClr val="000000">
                <a:alpha val="50000"/>
              </a:srgbClr>
            </a:outerShdw>
          </a:effectLst>
        </p:spPr>
        <p:txBody>
          <a:bodyPr spcFirstLastPara="1" wrap="square" lIns="91433" tIns="45700" rIns="91433" bIns="45700" anchor="ctr" anchorCtr="0">
            <a:noAutofit/>
          </a:bodyPr>
          <a:lstStyle/>
          <a:p>
            <a:pPr algn="ctr"/>
            <a:endParaRPr sz="1867">
              <a:solidFill>
                <a:srgbClr val="0D1117"/>
              </a:solidFill>
              <a:latin typeface="Arial"/>
              <a:ea typeface="Arial"/>
              <a:cs typeface="Arial"/>
              <a:sym typeface="Arial"/>
            </a:endParaRPr>
          </a:p>
        </p:txBody>
      </p:sp>
      <p:sp>
        <p:nvSpPr>
          <p:cNvPr id="98" name="Google Shape;3762;p275">
            <a:extLst>
              <a:ext uri="{FF2B5EF4-FFF2-40B4-BE49-F238E27FC236}">
                <a16:creationId xmlns:a16="http://schemas.microsoft.com/office/drawing/2014/main" id="{77B779A2-70B9-F8F1-8ABA-E69D663245C4}"/>
              </a:ext>
            </a:extLst>
          </p:cNvPr>
          <p:cNvSpPr txBox="1">
            <a:spLocks/>
          </p:cNvSpPr>
          <p:nvPr/>
        </p:nvSpPr>
        <p:spPr>
          <a:xfrm>
            <a:off x="1072533" y="3757633"/>
            <a:ext cx="5023600" cy="4780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2"/>
              </a:buClr>
              <a:buSzPts val="800"/>
              <a:buFont typeface="Roboto Mono"/>
              <a:buNone/>
              <a:defRPr sz="1067" b="0" i="0" u="none" strike="noStrike" cap="none">
                <a:solidFill>
                  <a:schemeClr val="dk2"/>
                </a:solidFill>
                <a:latin typeface="Roboto Mono"/>
                <a:ea typeface="Roboto Mono"/>
                <a:cs typeface="Roboto Mono"/>
                <a:sym typeface="Roboto Mono"/>
              </a:defRPr>
            </a:lvl1pPr>
            <a:lvl2pPr marR="0" lvl="1"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2pPr>
            <a:lvl3pPr marR="0" lvl="2"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3pPr>
            <a:lvl4pPr marR="0" lvl="3"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4pPr>
            <a:lvl5pPr marR="0" lvl="4"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5pPr>
            <a:lvl6pPr marR="0" lvl="5"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6pPr>
            <a:lvl7pPr marR="0" lvl="6"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7pPr>
            <a:lvl8pPr marR="0" lvl="7"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8pPr>
            <a:lvl9pPr marR="0" lvl="8"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9pPr>
          </a:lstStyle>
          <a:p>
            <a:pPr marL="0" marR="0" lvl="0" indent="0" algn="l" defTabSz="914400" rtl="0" eaLnBrk="1" fontAlgn="auto" latinLnBrk="0" hangingPunct="1">
              <a:lnSpc>
                <a:spcPct val="80000"/>
              </a:lnSpc>
              <a:spcBef>
                <a:spcPts val="1600"/>
              </a:spcBef>
              <a:spcAft>
                <a:spcPts val="1600"/>
              </a:spcAft>
              <a:buClr>
                <a:srgbClr val="FFFFFF"/>
              </a:buClr>
              <a:buSzPts val="800"/>
              <a:buFont typeface="Roboto Mono"/>
              <a:buNone/>
              <a:tabLst/>
              <a:defRPr/>
            </a:pPr>
            <a:r>
              <a:rPr kumimoji="0" lang="en-US" sz="1467" b="1" i="0" u="none" strike="noStrike" kern="0" cap="none" spc="0" normalizeH="0" baseline="0" noProof="0">
                <a:ln>
                  <a:noFill/>
                </a:ln>
                <a:solidFill>
                  <a:srgbClr val="FFFFFF"/>
                </a:solidFill>
                <a:effectLst/>
                <a:uLnTx/>
                <a:uFillTx/>
                <a:latin typeface="Inter"/>
                <a:ea typeface="Inter"/>
                <a:cs typeface="Inter"/>
                <a:sym typeface="Inter"/>
              </a:rPr>
              <a:t>Copilot Extensions</a:t>
            </a:r>
            <a:r>
              <a:rPr kumimoji="0" lang="en-US" sz="1467" b="0" i="0" u="none" strike="noStrike" kern="0" cap="none" spc="0" normalizeH="0" baseline="0" noProof="0">
                <a:ln>
                  <a:noFill/>
                </a:ln>
                <a:solidFill>
                  <a:srgbClr val="FFFFFF"/>
                </a:solidFill>
                <a:effectLst/>
                <a:uLnTx/>
                <a:uFillTx/>
                <a:latin typeface="Inter"/>
                <a:ea typeface="Inter"/>
                <a:cs typeface="Inter"/>
                <a:sym typeface="Inter"/>
              </a:rPr>
              <a:t>: </a:t>
            </a:r>
            <a:r>
              <a:rPr kumimoji="0" lang="en-US" sz="1467" b="0" i="0" u="none" strike="noStrike" kern="0" cap="none" spc="0" normalizeH="0" baseline="0" noProof="0">
                <a:ln>
                  <a:noFill/>
                </a:ln>
                <a:solidFill>
                  <a:srgbClr val="B1BAC4"/>
                </a:solidFill>
                <a:effectLst/>
                <a:uLnTx/>
                <a:uFillTx/>
                <a:latin typeface="Inter"/>
                <a:ea typeface="Inter"/>
                <a:cs typeface="Inter"/>
                <a:sym typeface="Inter"/>
              </a:rPr>
              <a:t>Extend GitHub Copilot with tools to enhance coding experience and productivity.</a:t>
            </a:r>
            <a:endParaRPr kumimoji="0" lang="en-US" sz="1600" b="0" i="0" u="none" strike="noStrike" kern="0" cap="none" spc="0" normalizeH="0" baseline="0" noProof="0">
              <a:ln>
                <a:noFill/>
              </a:ln>
              <a:solidFill>
                <a:srgbClr val="B1BAC4"/>
              </a:solidFill>
              <a:effectLst/>
              <a:uLnTx/>
              <a:uFillTx/>
              <a:latin typeface="Inter"/>
              <a:ea typeface="Inter"/>
              <a:cs typeface="Inter"/>
              <a:sym typeface="Inter"/>
            </a:endParaRPr>
          </a:p>
        </p:txBody>
      </p:sp>
      <p:grpSp>
        <p:nvGrpSpPr>
          <p:cNvPr id="99" name="Google Shape;3763;p275">
            <a:extLst>
              <a:ext uri="{FF2B5EF4-FFF2-40B4-BE49-F238E27FC236}">
                <a16:creationId xmlns:a16="http://schemas.microsoft.com/office/drawing/2014/main" id="{5AB4E7FA-5B86-17B0-E40E-B17394D00AAC}"/>
              </a:ext>
            </a:extLst>
          </p:cNvPr>
          <p:cNvGrpSpPr/>
          <p:nvPr/>
        </p:nvGrpSpPr>
        <p:grpSpPr>
          <a:xfrm>
            <a:off x="642580" y="3757636"/>
            <a:ext cx="308413" cy="308413"/>
            <a:chOff x="4370050" y="1263350"/>
            <a:chExt cx="58000" cy="58000"/>
          </a:xfrm>
        </p:grpSpPr>
        <p:sp>
          <p:nvSpPr>
            <p:cNvPr id="100" name="Google Shape;3764;p275">
              <a:extLst>
                <a:ext uri="{FF2B5EF4-FFF2-40B4-BE49-F238E27FC236}">
                  <a16:creationId xmlns:a16="http://schemas.microsoft.com/office/drawing/2014/main" id="{8AF60D15-B5CA-C321-D7B5-164F26CEE716}"/>
                </a:ext>
              </a:extLst>
            </p:cNvPr>
            <p:cNvSpPr/>
            <p:nvPr/>
          </p:nvSpPr>
          <p:spPr>
            <a:xfrm>
              <a:off x="4384575" y="1281700"/>
              <a:ext cx="28925" cy="21100"/>
            </a:xfrm>
            <a:custGeom>
              <a:avLst/>
              <a:gdLst/>
              <a:ahLst/>
              <a:cxnLst/>
              <a:rect l="l" t="t" r="r" b="b"/>
              <a:pathLst>
                <a:path w="1157" h="844" extrusionOk="0">
                  <a:moveTo>
                    <a:pt x="1080" y="0"/>
                  </a:moveTo>
                  <a:cubicBezTo>
                    <a:pt x="1055" y="0"/>
                    <a:pt x="1038" y="8"/>
                    <a:pt x="1021" y="25"/>
                  </a:cubicBezTo>
                  <a:lnTo>
                    <a:pt x="397" y="649"/>
                  </a:lnTo>
                  <a:lnTo>
                    <a:pt x="136" y="396"/>
                  </a:lnTo>
                  <a:cubicBezTo>
                    <a:pt x="119" y="380"/>
                    <a:pt x="102" y="371"/>
                    <a:pt x="77" y="371"/>
                  </a:cubicBezTo>
                  <a:cubicBezTo>
                    <a:pt x="60" y="371"/>
                    <a:pt x="35" y="380"/>
                    <a:pt x="26" y="396"/>
                  </a:cubicBezTo>
                  <a:cubicBezTo>
                    <a:pt x="9" y="405"/>
                    <a:pt x="1" y="430"/>
                    <a:pt x="1" y="447"/>
                  </a:cubicBezTo>
                  <a:cubicBezTo>
                    <a:pt x="1" y="472"/>
                    <a:pt x="9" y="489"/>
                    <a:pt x="26" y="506"/>
                  </a:cubicBezTo>
                  <a:lnTo>
                    <a:pt x="338" y="818"/>
                  </a:lnTo>
                  <a:cubicBezTo>
                    <a:pt x="355" y="835"/>
                    <a:pt x="372" y="843"/>
                    <a:pt x="397" y="843"/>
                  </a:cubicBezTo>
                  <a:cubicBezTo>
                    <a:pt x="414" y="843"/>
                    <a:pt x="431" y="835"/>
                    <a:pt x="448" y="818"/>
                  </a:cubicBezTo>
                  <a:lnTo>
                    <a:pt x="1139" y="135"/>
                  </a:lnTo>
                  <a:cubicBezTo>
                    <a:pt x="1148" y="118"/>
                    <a:pt x="1156" y="101"/>
                    <a:pt x="1156" y="76"/>
                  </a:cubicBezTo>
                  <a:cubicBezTo>
                    <a:pt x="1156" y="59"/>
                    <a:pt x="1148" y="42"/>
                    <a:pt x="1131" y="25"/>
                  </a:cubicBezTo>
                  <a:cubicBezTo>
                    <a:pt x="1122" y="8"/>
                    <a:pt x="1097" y="0"/>
                    <a:pt x="1080" y="0"/>
                  </a:cubicBezTo>
                  <a:close/>
                </a:path>
              </a:pathLst>
            </a:custGeom>
            <a:solidFill>
              <a:srgbClr val="060B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Arial"/>
              </a:endParaRPr>
            </a:p>
          </p:txBody>
        </p:sp>
        <p:sp>
          <p:nvSpPr>
            <p:cNvPr id="101" name="Google Shape;3765;p275">
              <a:extLst>
                <a:ext uri="{FF2B5EF4-FFF2-40B4-BE49-F238E27FC236}">
                  <a16:creationId xmlns:a16="http://schemas.microsoft.com/office/drawing/2014/main" id="{5A8929C0-EAC5-53F4-789A-95986DDB00C3}"/>
                </a:ext>
              </a:extLst>
            </p:cNvPr>
            <p:cNvSpPr/>
            <p:nvPr/>
          </p:nvSpPr>
          <p:spPr>
            <a:xfrm>
              <a:off x="4370050" y="1263350"/>
              <a:ext cx="58000" cy="58000"/>
            </a:xfrm>
            <a:custGeom>
              <a:avLst/>
              <a:gdLst/>
              <a:ahLst/>
              <a:cxnLst/>
              <a:rect l="l" t="t" r="r" b="b"/>
              <a:pathLst>
                <a:path w="2320" h="2320" extrusionOk="0">
                  <a:moveTo>
                    <a:pt x="0" y="1156"/>
                  </a:moveTo>
                  <a:cubicBezTo>
                    <a:pt x="0" y="515"/>
                    <a:pt x="523" y="0"/>
                    <a:pt x="1164" y="0"/>
                  </a:cubicBezTo>
                  <a:cubicBezTo>
                    <a:pt x="1796" y="0"/>
                    <a:pt x="2319" y="515"/>
                    <a:pt x="2319" y="1156"/>
                  </a:cubicBezTo>
                  <a:cubicBezTo>
                    <a:pt x="2319" y="1797"/>
                    <a:pt x="1796" y="2319"/>
                    <a:pt x="1164" y="2319"/>
                  </a:cubicBezTo>
                  <a:cubicBezTo>
                    <a:pt x="523" y="2319"/>
                    <a:pt x="0" y="1797"/>
                    <a:pt x="0" y="1156"/>
                  </a:cubicBezTo>
                  <a:close/>
                  <a:moveTo>
                    <a:pt x="455" y="447"/>
                  </a:moveTo>
                  <a:cubicBezTo>
                    <a:pt x="261" y="633"/>
                    <a:pt x="160" y="894"/>
                    <a:pt x="160" y="1156"/>
                  </a:cubicBezTo>
                  <a:cubicBezTo>
                    <a:pt x="160" y="1426"/>
                    <a:pt x="261" y="1679"/>
                    <a:pt x="455" y="1864"/>
                  </a:cubicBezTo>
                  <a:cubicBezTo>
                    <a:pt x="641" y="2050"/>
                    <a:pt x="894" y="2159"/>
                    <a:pt x="1164" y="2159"/>
                  </a:cubicBezTo>
                  <a:cubicBezTo>
                    <a:pt x="1425" y="2159"/>
                    <a:pt x="1678" y="2050"/>
                    <a:pt x="1864" y="1864"/>
                  </a:cubicBezTo>
                  <a:cubicBezTo>
                    <a:pt x="2058" y="1679"/>
                    <a:pt x="2159" y="1426"/>
                    <a:pt x="2159" y="1156"/>
                  </a:cubicBezTo>
                  <a:cubicBezTo>
                    <a:pt x="2159" y="894"/>
                    <a:pt x="2058" y="633"/>
                    <a:pt x="1864" y="447"/>
                  </a:cubicBezTo>
                  <a:cubicBezTo>
                    <a:pt x="1678" y="262"/>
                    <a:pt x="1425" y="152"/>
                    <a:pt x="1164" y="152"/>
                  </a:cubicBezTo>
                  <a:cubicBezTo>
                    <a:pt x="894" y="152"/>
                    <a:pt x="641" y="262"/>
                    <a:pt x="455" y="447"/>
                  </a:cubicBezTo>
                  <a:close/>
                </a:path>
              </a:pathLst>
            </a:custGeom>
            <a:solidFill>
              <a:srgbClr val="060B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Arial"/>
              </a:endParaRPr>
            </a:p>
          </p:txBody>
        </p:sp>
      </p:grpSp>
      <p:sp>
        <p:nvSpPr>
          <p:cNvPr id="102" name="Google Shape;3766;p275">
            <a:extLst>
              <a:ext uri="{FF2B5EF4-FFF2-40B4-BE49-F238E27FC236}">
                <a16:creationId xmlns:a16="http://schemas.microsoft.com/office/drawing/2014/main" id="{F9BBFE2E-9CC3-3CBD-70A3-8482746ECB7D}"/>
              </a:ext>
            </a:extLst>
          </p:cNvPr>
          <p:cNvSpPr/>
          <p:nvPr/>
        </p:nvSpPr>
        <p:spPr>
          <a:xfrm>
            <a:off x="3685133" y="4310533"/>
            <a:ext cx="935200" cy="237200"/>
          </a:xfrm>
          <a:prstGeom prst="roundRect">
            <a:avLst>
              <a:gd name="adj" fmla="val 50000"/>
            </a:avLst>
          </a:prstGeom>
          <a:no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Dec 2024</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103" name="Google Shape;3767;p275">
            <a:extLst>
              <a:ext uri="{FF2B5EF4-FFF2-40B4-BE49-F238E27FC236}">
                <a16:creationId xmlns:a16="http://schemas.microsoft.com/office/drawing/2014/main" id="{5C32A771-3AF2-E66B-7F06-9948C2FAFC36}"/>
              </a:ext>
            </a:extLst>
          </p:cNvPr>
          <p:cNvSpPr/>
          <p:nvPr/>
        </p:nvSpPr>
        <p:spPr>
          <a:xfrm>
            <a:off x="4722667" y="4310533"/>
            <a:ext cx="1627600" cy="237200"/>
          </a:xfrm>
          <a:prstGeom prst="roundRect">
            <a:avLst>
              <a:gd name="adj" fmla="val 50000"/>
            </a:avLst>
          </a:prstGeom>
          <a:solidFill>
            <a:srgbClr val="33B3AE"/>
          </a:solidFill>
          <a:ln>
            <a:noFill/>
          </a:ln>
        </p:spPr>
        <p:txBody>
          <a:bodyPr spcFirstLastPara="1" wrap="square" lIns="0" tIns="0" rIns="0" bIns="0" anchor="ctr" anchorCtr="0">
            <a:noAutofit/>
          </a:bodyPr>
          <a:lstStyle/>
          <a:p>
            <a:pPr algn="ctr"/>
            <a:r>
              <a:rPr lang="en" sz="1067">
                <a:solidFill>
                  <a:srgbClr val="FFFFFF"/>
                </a:solidFill>
                <a:latin typeface="Roboto Mono Medium"/>
                <a:ea typeface="Roboto Mono Medium"/>
                <a:cs typeface="Roboto Mono Medium"/>
                <a:sym typeface="Roboto Mono Medium"/>
              </a:rPr>
              <a:t>GA Announcement</a:t>
            </a:r>
            <a:endParaRPr sz="1067">
              <a:solidFill>
                <a:srgbClr val="FFFFFF"/>
              </a:solidFill>
              <a:latin typeface="Roboto Mono Medium"/>
              <a:ea typeface="Roboto Mono Medium"/>
              <a:cs typeface="Roboto Mono Medium"/>
              <a:sym typeface="Roboto Mono Medium"/>
            </a:endParaRPr>
          </a:p>
        </p:txBody>
      </p:sp>
      <p:pic>
        <p:nvPicPr>
          <p:cNvPr id="104" name="Google Shape;3768;p275">
            <a:extLst>
              <a:ext uri="{FF2B5EF4-FFF2-40B4-BE49-F238E27FC236}">
                <a16:creationId xmlns:a16="http://schemas.microsoft.com/office/drawing/2014/main" id="{10CC7DC9-F46A-CAB7-E31F-700C73C669DD}"/>
              </a:ext>
            </a:extLst>
          </p:cNvPr>
          <p:cNvPicPr preferRelativeResize="0"/>
          <p:nvPr/>
        </p:nvPicPr>
        <p:blipFill rotWithShape="1">
          <a:blip r:embed="rId3" cstate="print">
            <a:alphaModFix/>
            <a:extLst>
              <a:ext uri="{28A0092B-C50C-407E-A947-70E740481C1C}">
                <a14:useLocalDpi xmlns:a14="http://schemas.microsoft.com/office/drawing/2010/main"/>
              </a:ext>
            </a:extLst>
          </a:blip>
          <a:srcRect t="-18343"/>
          <a:stretch/>
        </p:blipFill>
        <p:spPr>
          <a:xfrm>
            <a:off x="3110614" y="4066033"/>
            <a:ext cx="4845820" cy="2791968"/>
          </a:xfrm>
          <a:prstGeom prst="rect">
            <a:avLst/>
          </a:prstGeom>
          <a:noFill/>
          <a:ln>
            <a:noFill/>
          </a:ln>
        </p:spPr>
      </p:pic>
    </p:spTree>
    <p:extLst>
      <p:ext uri="{BB962C8B-B14F-4D97-AF65-F5344CB8AC3E}">
        <p14:creationId xmlns:p14="http://schemas.microsoft.com/office/powerpoint/2010/main" val="368172681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FFDB1F-3B2B-59EB-BA7F-6872222C8FEB}"/>
            </a:ext>
          </a:extLst>
        </p:cNvPr>
        <p:cNvGrpSpPr/>
        <p:nvPr/>
      </p:nvGrpSpPr>
      <p:grpSpPr>
        <a:xfrm>
          <a:off x="0" y="0"/>
          <a:ext cx="0" cy="0"/>
          <a:chOff x="0" y="0"/>
          <a:chExt cx="0" cy="0"/>
        </a:xfrm>
      </p:grpSpPr>
      <p:sp>
        <p:nvSpPr>
          <p:cNvPr id="2" name="Google Shape;103;p10">
            <a:extLst>
              <a:ext uri="{FF2B5EF4-FFF2-40B4-BE49-F238E27FC236}">
                <a16:creationId xmlns:a16="http://schemas.microsoft.com/office/drawing/2014/main" id="{C2AC8E47-6687-E470-C474-FE60ACDDFEE4}"/>
              </a:ext>
            </a:extLst>
          </p:cNvPr>
          <p:cNvSpPr/>
          <p:nvPr/>
        </p:nvSpPr>
        <p:spPr>
          <a:xfrm rot="10800000">
            <a:off x="0" y="6812413"/>
            <a:ext cx="12192000" cy="45600"/>
          </a:xfrm>
          <a:prstGeom prst="rect">
            <a:avLst/>
          </a:prstGeom>
          <a:gradFill>
            <a:gsLst>
              <a:gs pos="0">
                <a:srgbClr val="060BFF"/>
              </a:gs>
              <a:gs pos="22000">
                <a:srgbClr val="096BDE"/>
              </a:gs>
              <a:gs pos="41000">
                <a:srgbClr val="5F00FF"/>
              </a:gs>
              <a:gs pos="66000">
                <a:srgbClr val="8250DF"/>
              </a:gs>
              <a:gs pos="85000">
                <a:srgbClr val="BC8CFF"/>
              </a:gs>
              <a:gs pos="100000">
                <a:srgbClr val="F4E162"/>
              </a:gs>
            </a:gsLst>
            <a:lin ang="0" scaled="0"/>
          </a:gradFill>
          <a:ln>
            <a:noFill/>
          </a:ln>
        </p:spPr>
        <p:txBody>
          <a:bodyPr spcFirstLastPara="1" wrap="square" lIns="91433" tIns="45700" rIns="91433" bIns="4570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67" b="0" i="0" u="none" strike="noStrike" kern="0" cap="none" spc="0" normalizeH="0" baseline="0" noProof="0">
              <a:ln>
                <a:noFill/>
              </a:ln>
              <a:solidFill>
                <a:srgbClr val="460701"/>
              </a:solidFill>
              <a:effectLst/>
              <a:uLnTx/>
              <a:uFillTx/>
              <a:latin typeface="Arial"/>
              <a:ea typeface="Arial"/>
              <a:cs typeface="Arial"/>
              <a:sym typeface="Arial"/>
            </a:endParaRPr>
          </a:p>
        </p:txBody>
      </p:sp>
      <p:pic>
        <p:nvPicPr>
          <p:cNvPr id="3" name="Google Shape;104;p10">
            <a:extLst>
              <a:ext uri="{FF2B5EF4-FFF2-40B4-BE49-F238E27FC236}">
                <a16:creationId xmlns:a16="http://schemas.microsoft.com/office/drawing/2014/main" id="{1D3B16E9-3B66-0566-E609-EADBA16F109E}"/>
              </a:ext>
            </a:extLst>
          </p:cNvPr>
          <p:cNvPicPr preferRelativeResize="0"/>
          <p:nvPr/>
        </p:nvPicPr>
        <p:blipFill>
          <a:blip r:embed="rId2">
            <a:alphaModFix/>
          </a:blip>
          <a:stretch>
            <a:fillRect/>
          </a:stretch>
        </p:blipFill>
        <p:spPr>
          <a:xfrm rot="-5400000" flipH="1">
            <a:off x="-1969332" y="-1172101"/>
            <a:ext cx="9953831" cy="6015168"/>
          </a:xfrm>
          <a:prstGeom prst="rect">
            <a:avLst/>
          </a:prstGeom>
          <a:noFill/>
          <a:ln>
            <a:noFill/>
          </a:ln>
        </p:spPr>
      </p:pic>
      <p:sp>
        <p:nvSpPr>
          <p:cNvPr id="4" name="Google Shape;105;p10">
            <a:extLst>
              <a:ext uri="{FF2B5EF4-FFF2-40B4-BE49-F238E27FC236}">
                <a16:creationId xmlns:a16="http://schemas.microsoft.com/office/drawing/2014/main" id="{37D2F777-7F62-F68D-B2A5-322BE2EE0CCA}"/>
              </a:ext>
            </a:extLst>
          </p:cNvPr>
          <p:cNvSpPr/>
          <p:nvPr/>
        </p:nvSpPr>
        <p:spPr>
          <a:xfrm>
            <a:off x="467667" y="282201"/>
            <a:ext cx="296031" cy="289897"/>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121900" tIns="121900" rIns="121900" bIns="121900" anchor="ctr" anchorCtr="0">
            <a:noAutofit/>
          </a:bodyPr>
          <a:lstStyle/>
          <a:p>
            <a:endParaRPr sz="2400">
              <a:solidFill>
                <a:srgbClr val="D2D9E1"/>
              </a:solidFill>
              <a:latin typeface="Arial"/>
            </a:endParaRPr>
          </a:p>
        </p:txBody>
      </p:sp>
      <p:pic>
        <p:nvPicPr>
          <p:cNvPr id="5" name="Google Shape;108;p10">
            <a:extLst>
              <a:ext uri="{FF2B5EF4-FFF2-40B4-BE49-F238E27FC236}">
                <a16:creationId xmlns:a16="http://schemas.microsoft.com/office/drawing/2014/main" id="{B0CD9FB4-DA27-15ED-B4DD-31D2C7426DB5}"/>
              </a:ext>
            </a:extLst>
          </p:cNvPr>
          <p:cNvPicPr preferRelativeResize="0"/>
          <p:nvPr/>
        </p:nvPicPr>
        <p:blipFill>
          <a:blip r:embed="rId2">
            <a:alphaModFix/>
          </a:blip>
          <a:stretch>
            <a:fillRect/>
          </a:stretch>
        </p:blipFill>
        <p:spPr>
          <a:xfrm rot="-5400000" flipH="1">
            <a:off x="4126669" y="-1172101"/>
            <a:ext cx="9953831" cy="6015168"/>
          </a:xfrm>
          <a:prstGeom prst="rect">
            <a:avLst/>
          </a:prstGeom>
          <a:noFill/>
          <a:ln>
            <a:noFill/>
          </a:ln>
        </p:spPr>
      </p:pic>
      <p:sp>
        <p:nvSpPr>
          <p:cNvPr id="6" name="Google Shape;3773;p276">
            <a:extLst>
              <a:ext uri="{FF2B5EF4-FFF2-40B4-BE49-F238E27FC236}">
                <a16:creationId xmlns:a16="http://schemas.microsoft.com/office/drawing/2014/main" id="{2847021C-2281-07FA-E6B4-AE281380893C}"/>
              </a:ext>
            </a:extLst>
          </p:cNvPr>
          <p:cNvSpPr/>
          <p:nvPr/>
        </p:nvSpPr>
        <p:spPr>
          <a:xfrm>
            <a:off x="467667" y="1371500"/>
            <a:ext cx="7155200" cy="826800"/>
          </a:xfrm>
          <a:prstGeom prst="roundRect">
            <a:avLst>
              <a:gd name="adj" fmla="val 5936"/>
            </a:avLst>
          </a:prstGeom>
          <a:solidFill>
            <a:srgbClr val="0D1116"/>
          </a:solidFill>
          <a:ln w="12700" cap="flat" cmpd="sng">
            <a:solidFill>
              <a:srgbClr val="21262D"/>
            </a:solidFill>
            <a:prstDash val="solid"/>
            <a:miter lim="800000"/>
            <a:headEnd type="none" w="sm" len="sm"/>
            <a:tailEnd type="none" w="sm" len="sm"/>
          </a:ln>
          <a:effectLst>
            <a:outerShdw blurRad="485775" dist="114300" dir="5400000" algn="bl" rotWithShape="0">
              <a:srgbClr val="000000">
                <a:alpha val="50000"/>
              </a:srgbClr>
            </a:outerShdw>
          </a:effectLst>
        </p:spPr>
        <p:txBody>
          <a:bodyPr spcFirstLastPara="1" wrap="square" lIns="91433" tIns="45700" rIns="91433" bIns="45700" anchor="ctr" anchorCtr="0">
            <a:noAutofit/>
          </a:bodyPr>
          <a:lstStyle/>
          <a:p>
            <a:pPr algn="ctr"/>
            <a:endParaRPr sz="1867">
              <a:solidFill>
                <a:srgbClr val="0D1117"/>
              </a:solidFill>
              <a:latin typeface="Arial"/>
              <a:ea typeface="Arial"/>
              <a:cs typeface="Arial"/>
              <a:sym typeface="Arial"/>
            </a:endParaRPr>
          </a:p>
        </p:txBody>
      </p:sp>
      <p:sp>
        <p:nvSpPr>
          <p:cNvPr id="7" name="Google Shape;3774;p276">
            <a:extLst>
              <a:ext uri="{FF2B5EF4-FFF2-40B4-BE49-F238E27FC236}">
                <a16:creationId xmlns:a16="http://schemas.microsoft.com/office/drawing/2014/main" id="{D4389EAD-4C0C-EF03-F16E-CF6267B1EE0E}"/>
              </a:ext>
            </a:extLst>
          </p:cNvPr>
          <p:cNvSpPr txBox="1">
            <a:spLocks/>
          </p:cNvSpPr>
          <p:nvPr/>
        </p:nvSpPr>
        <p:spPr>
          <a:xfrm>
            <a:off x="972933" y="1443967"/>
            <a:ext cx="6583600" cy="458800"/>
          </a:xfrm>
          <a:prstGeom prst="rect">
            <a:avLst/>
          </a:prstGeom>
          <a:noFill/>
          <a:ln>
            <a:noFill/>
          </a:ln>
        </p:spPr>
        <p:txBody>
          <a:bodyPr spcFirstLastPara="1" wrap="square" lIns="0" tIns="0" rIns="0" bIns="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ts val="1600"/>
              </a:spcBef>
              <a:spcAft>
                <a:spcPts val="1600"/>
              </a:spcAft>
              <a:buClrTx/>
              <a:buSzPct val="90000"/>
              <a:buFont typeface="Wingdings" panose="05000000000000000000" pitchFamily="2" charset="2"/>
              <a:buChar char=""/>
              <a:tabLst/>
              <a:defRPr/>
            </a:pPr>
            <a:r>
              <a:rPr kumimoji="0" lang="en-US" sz="1467" b="1" i="0" u="none" strike="noStrike" kern="1200" cap="none" spc="0" normalizeH="0" baseline="0" noProof="0">
                <a:ln>
                  <a:noFill/>
                </a:ln>
                <a:solidFill>
                  <a:srgbClr val="FFFFFF"/>
                </a:solidFill>
                <a:effectLst/>
                <a:uLnTx/>
                <a:uFillTx/>
                <a:latin typeface="Inter"/>
                <a:ea typeface="Inter"/>
                <a:cs typeface="Inter"/>
                <a:sym typeface="Inter"/>
              </a:rPr>
              <a:t>Upgrade assistant for Java</a:t>
            </a:r>
            <a:r>
              <a:rPr kumimoji="0" lang="en-US" sz="1467" b="0" i="0" u="none" strike="noStrike" kern="1200" cap="none" spc="0" normalizeH="0" baseline="0" noProof="0">
                <a:ln>
                  <a:noFill/>
                </a:ln>
                <a:solidFill>
                  <a:srgbClr val="FFFFFF"/>
                </a:solidFill>
                <a:effectLst/>
                <a:uLnTx/>
                <a:uFillTx/>
                <a:latin typeface="Inter"/>
                <a:ea typeface="Inter"/>
                <a:cs typeface="Inter"/>
                <a:sym typeface="Inter"/>
              </a:rPr>
              <a:t>: </a:t>
            </a:r>
            <a:r>
              <a:rPr kumimoji="0" lang="en-US" sz="1467" b="0" i="0" u="none" strike="noStrike" kern="1200" cap="none" spc="0" normalizeH="0" baseline="0" noProof="0">
                <a:ln>
                  <a:noFill/>
                </a:ln>
                <a:solidFill>
                  <a:srgbClr val="B1BAC4"/>
                </a:solidFill>
                <a:effectLst/>
                <a:uLnTx/>
                <a:uFillTx/>
                <a:latin typeface="Inter"/>
                <a:ea typeface="Inter"/>
                <a:cs typeface="Inter"/>
                <a:sym typeface="Inter"/>
              </a:rPr>
              <a:t>AI helps modernize Java applications by automating upgrades.</a:t>
            </a:r>
          </a:p>
        </p:txBody>
      </p:sp>
      <p:grpSp>
        <p:nvGrpSpPr>
          <p:cNvPr id="8" name="Google Shape;3775;p276">
            <a:extLst>
              <a:ext uri="{FF2B5EF4-FFF2-40B4-BE49-F238E27FC236}">
                <a16:creationId xmlns:a16="http://schemas.microsoft.com/office/drawing/2014/main" id="{A4B62A9B-007F-915D-2A1B-F46499BE1062}"/>
              </a:ext>
            </a:extLst>
          </p:cNvPr>
          <p:cNvGrpSpPr/>
          <p:nvPr/>
        </p:nvGrpSpPr>
        <p:grpSpPr>
          <a:xfrm>
            <a:off x="540980" y="1443970"/>
            <a:ext cx="308413" cy="308413"/>
            <a:chOff x="4370050" y="1263350"/>
            <a:chExt cx="58000" cy="58000"/>
          </a:xfrm>
        </p:grpSpPr>
        <p:sp>
          <p:nvSpPr>
            <p:cNvPr id="9" name="Google Shape;3776;p276">
              <a:extLst>
                <a:ext uri="{FF2B5EF4-FFF2-40B4-BE49-F238E27FC236}">
                  <a16:creationId xmlns:a16="http://schemas.microsoft.com/office/drawing/2014/main" id="{C3C35B0C-3AD9-EDF3-E39C-970118EC762B}"/>
                </a:ext>
              </a:extLst>
            </p:cNvPr>
            <p:cNvSpPr/>
            <p:nvPr/>
          </p:nvSpPr>
          <p:spPr>
            <a:xfrm>
              <a:off x="4384575" y="1281700"/>
              <a:ext cx="28925" cy="21100"/>
            </a:xfrm>
            <a:custGeom>
              <a:avLst/>
              <a:gdLst/>
              <a:ahLst/>
              <a:cxnLst/>
              <a:rect l="l" t="t" r="r" b="b"/>
              <a:pathLst>
                <a:path w="1157" h="844" extrusionOk="0">
                  <a:moveTo>
                    <a:pt x="1080" y="0"/>
                  </a:moveTo>
                  <a:cubicBezTo>
                    <a:pt x="1055" y="0"/>
                    <a:pt x="1038" y="8"/>
                    <a:pt x="1021" y="25"/>
                  </a:cubicBezTo>
                  <a:lnTo>
                    <a:pt x="397" y="649"/>
                  </a:lnTo>
                  <a:lnTo>
                    <a:pt x="136" y="396"/>
                  </a:lnTo>
                  <a:cubicBezTo>
                    <a:pt x="119" y="380"/>
                    <a:pt x="102" y="371"/>
                    <a:pt x="77" y="371"/>
                  </a:cubicBezTo>
                  <a:cubicBezTo>
                    <a:pt x="60" y="371"/>
                    <a:pt x="35" y="380"/>
                    <a:pt x="26" y="396"/>
                  </a:cubicBezTo>
                  <a:cubicBezTo>
                    <a:pt x="9" y="405"/>
                    <a:pt x="1" y="430"/>
                    <a:pt x="1" y="447"/>
                  </a:cubicBezTo>
                  <a:cubicBezTo>
                    <a:pt x="1" y="472"/>
                    <a:pt x="9" y="489"/>
                    <a:pt x="26" y="506"/>
                  </a:cubicBezTo>
                  <a:lnTo>
                    <a:pt x="338" y="818"/>
                  </a:lnTo>
                  <a:cubicBezTo>
                    <a:pt x="355" y="835"/>
                    <a:pt x="372" y="843"/>
                    <a:pt x="397" y="843"/>
                  </a:cubicBezTo>
                  <a:cubicBezTo>
                    <a:pt x="414" y="843"/>
                    <a:pt x="431" y="835"/>
                    <a:pt x="448" y="818"/>
                  </a:cubicBezTo>
                  <a:lnTo>
                    <a:pt x="1139" y="135"/>
                  </a:lnTo>
                  <a:cubicBezTo>
                    <a:pt x="1148" y="118"/>
                    <a:pt x="1156" y="101"/>
                    <a:pt x="1156" y="76"/>
                  </a:cubicBezTo>
                  <a:cubicBezTo>
                    <a:pt x="1156" y="59"/>
                    <a:pt x="1148" y="42"/>
                    <a:pt x="1131" y="25"/>
                  </a:cubicBezTo>
                  <a:cubicBezTo>
                    <a:pt x="1122" y="8"/>
                    <a:pt x="1097" y="0"/>
                    <a:pt x="1080" y="0"/>
                  </a:cubicBezTo>
                  <a:close/>
                </a:path>
              </a:pathLst>
            </a:custGeom>
            <a:solidFill>
              <a:srgbClr val="5F00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Arial"/>
              </a:endParaRPr>
            </a:p>
          </p:txBody>
        </p:sp>
        <p:sp>
          <p:nvSpPr>
            <p:cNvPr id="10" name="Google Shape;3777;p276">
              <a:extLst>
                <a:ext uri="{FF2B5EF4-FFF2-40B4-BE49-F238E27FC236}">
                  <a16:creationId xmlns:a16="http://schemas.microsoft.com/office/drawing/2014/main" id="{3223870D-4758-365E-4DAF-036BE81F60FF}"/>
                </a:ext>
              </a:extLst>
            </p:cNvPr>
            <p:cNvSpPr/>
            <p:nvPr/>
          </p:nvSpPr>
          <p:spPr>
            <a:xfrm>
              <a:off x="4370050" y="1263350"/>
              <a:ext cx="58000" cy="58000"/>
            </a:xfrm>
            <a:custGeom>
              <a:avLst/>
              <a:gdLst/>
              <a:ahLst/>
              <a:cxnLst/>
              <a:rect l="l" t="t" r="r" b="b"/>
              <a:pathLst>
                <a:path w="2320" h="2320" extrusionOk="0">
                  <a:moveTo>
                    <a:pt x="0" y="1156"/>
                  </a:moveTo>
                  <a:cubicBezTo>
                    <a:pt x="0" y="515"/>
                    <a:pt x="523" y="0"/>
                    <a:pt x="1164" y="0"/>
                  </a:cubicBezTo>
                  <a:cubicBezTo>
                    <a:pt x="1796" y="0"/>
                    <a:pt x="2319" y="515"/>
                    <a:pt x="2319" y="1156"/>
                  </a:cubicBezTo>
                  <a:cubicBezTo>
                    <a:pt x="2319" y="1797"/>
                    <a:pt x="1796" y="2319"/>
                    <a:pt x="1164" y="2319"/>
                  </a:cubicBezTo>
                  <a:cubicBezTo>
                    <a:pt x="523" y="2319"/>
                    <a:pt x="0" y="1797"/>
                    <a:pt x="0" y="1156"/>
                  </a:cubicBezTo>
                  <a:close/>
                  <a:moveTo>
                    <a:pt x="455" y="447"/>
                  </a:moveTo>
                  <a:cubicBezTo>
                    <a:pt x="261" y="633"/>
                    <a:pt x="160" y="894"/>
                    <a:pt x="160" y="1156"/>
                  </a:cubicBezTo>
                  <a:cubicBezTo>
                    <a:pt x="160" y="1426"/>
                    <a:pt x="261" y="1679"/>
                    <a:pt x="455" y="1864"/>
                  </a:cubicBezTo>
                  <a:cubicBezTo>
                    <a:pt x="641" y="2050"/>
                    <a:pt x="894" y="2159"/>
                    <a:pt x="1164" y="2159"/>
                  </a:cubicBezTo>
                  <a:cubicBezTo>
                    <a:pt x="1425" y="2159"/>
                    <a:pt x="1678" y="2050"/>
                    <a:pt x="1864" y="1864"/>
                  </a:cubicBezTo>
                  <a:cubicBezTo>
                    <a:pt x="2058" y="1679"/>
                    <a:pt x="2159" y="1426"/>
                    <a:pt x="2159" y="1156"/>
                  </a:cubicBezTo>
                  <a:cubicBezTo>
                    <a:pt x="2159" y="894"/>
                    <a:pt x="2058" y="633"/>
                    <a:pt x="1864" y="447"/>
                  </a:cubicBezTo>
                  <a:cubicBezTo>
                    <a:pt x="1678" y="262"/>
                    <a:pt x="1425" y="152"/>
                    <a:pt x="1164" y="152"/>
                  </a:cubicBezTo>
                  <a:cubicBezTo>
                    <a:pt x="894" y="152"/>
                    <a:pt x="641" y="262"/>
                    <a:pt x="455" y="447"/>
                  </a:cubicBezTo>
                  <a:close/>
                </a:path>
              </a:pathLst>
            </a:custGeom>
            <a:solidFill>
              <a:srgbClr val="5F00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Arial"/>
              </a:endParaRPr>
            </a:p>
          </p:txBody>
        </p:sp>
      </p:grpSp>
      <p:sp>
        <p:nvSpPr>
          <p:cNvPr id="11" name="Google Shape;3778;p276">
            <a:extLst>
              <a:ext uri="{FF2B5EF4-FFF2-40B4-BE49-F238E27FC236}">
                <a16:creationId xmlns:a16="http://schemas.microsoft.com/office/drawing/2014/main" id="{F3A3C30C-FCDB-E6BF-0057-1EFAB740FAC4}"/>
              </a:ext>
            </a:extLst>
          </p:cNvPr>
          <p:cNvSpPr txBox="1">
            <a:spLocks/>
          </p:cNvSpPr>
          <p:nvPr/>
        </p:nvSpPr>
        <p:spPr>
          <a:xfrm>
            <a:off x="953233" y="282167"/>
            <a:ext cx="2154800" cy="290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2"/>
              </a:buClr>
              <a:buSzPts val="800"/>
              <a:buFont typeface="Roboto Mono"/>
              <a:buNone/>
              <a:defRPr sz="1067" b="0" i="0" u="none" strike="noStrike" cap="none">
                <a:solidFill>
                  <a:schemeClr val="dk2"/>
                </a:solidFill>
                <a:latin typeface="Roboto Mono"/>
                <a:ea typeface="Roboto Mono"/>
                <a:cs typeface="Roboto Mono"/>
                <a:sym typeface="Roboto Mono"/>
              </a:defRPr>
            </a:lvl1pPr>
            <a:lvl2pPr marR="0" lvl="1"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2pPr>
            <a:lvl3pPr marR="0" lvl="2"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3pPr>
            <a:lvl4pPr marR="0" lvl="3"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4pPr>
            <a:lvl5pPr marR="0" lvl="4"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5pPr>
            <a:lvl6pPr marR="0" lvl="5"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6pPr>
            <a:lvl7pPr marR="0" lvl="6"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7pPr>
            <a:lvl8pPr marR="0" lvl="7"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8pPr>
            <a:lvl9pPr marR="0" lvl="8"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9pPr>
          </a:lstStyle>
          <a:p>
            <a:pPr marL="0" marR="0" lvl="0" indent="0" algn="l" defTabSz="914400" rtl="0" eaLnBrk="1" fontAlgn="auto" latinLnBrk="0" hangingPunct="1">
              <a:lnSpc>
                <a:spcPct val="80000"/>
              </a:lnSpc>
              <a:spcBef>
                <a:spcPts val="0"/>
              </a:spcBef>
              <a:spcAft>
                <a:spcPts val="0"/>
              </a:spcAft>
              <a:buClr>
                <a:srgbClr val="FFFFFF"/>
              </a:buClr>
              <a:buSzPts val="800"/>
              <a:buFont typeface="Roboto Mono"/>
              <a:buNone/>
              <a:tabLst/>
              <a:defRPr/>
            </a:pPr>
            <a:r>
              <a:rPr kumimoji="0" lang="en-US" sz="1067" b="0" i="0" u="none" strike="noStrike" kern="0" cap="none" spc="0" normalizeH="0" baseline="0" noProof="0">
                <a:ln>
                  <a:noFill/>
                </a:ln>
                <a:solidFill>
                  <a:srgbClr val="FFFFFF"/>
                </a:solidFill>
                <a:effectLst/>
                <a:uLnTx/>
                <a:uFillTx/>
                <a:latin typeface="Roboto Mono"/>
                <a:ea typeface="Roboto Mono"/>
                <a:sym typeface="Roboto Mono"/>
              </a:rPr>
              <a:t>Accelerate Announcements</a:t>
            </a:r>
          </a:p>
        </p:txBody>
      </p:sp>
      <p:sp>
        <p:nvSpPr>
          <p:cNvPr id="12" name="Google Shape;3779;p276">
            <a:extLst>
              <a:ext uri="{FF2B5EF4-FFF2-40B4-BE49-F238E27FC236}">
                <a16:creationId xmlns:a16="http://schemas.microsoft.com/office/drawing/2014/main" id="{65AFBE44-60F9-0B82-DB91-F94A08F62C98}"/>
              </a:ext>
            </a:extLst>
          </p:cNvPr>
          <p:cNvSpPr/>
          <p:nvPr/>
        </p:nvSpPr>
        <p:spPr>
          <a:xfrm>
            <a:off x="7782333" y="1351733"/>
            <a:ext cx="4128400" cy="5287600"/>
          </a:xfrm>
          <a:prstGeom prst="roundRect">
            <a:avLst>
              <a:gd name="adj" fmla="val 2590"/>
            </a:avLst>
          </a:prstGeom>
          <a:solidFill>
            <a:srgbClr val="0D1116"/>
          </a:solidFill>
          <a:ln w="12700" cap="flat" cmpd="sng">
            <a:solidFill>
              <a:srgbClr val="21262D"/>
            </a:solidFill>
            <a:prstDash val="solid"/>
            <a:miter lim="800000"/>
            <a:headEnd type="none" w="sm" len="sm"/>
            <a:tailEnd type="none" w="sm" len="sm"/>
          </a:ln>
          <a:effectLst>
            <a:outerShdw blurRad="485775" dist="114300" dir="5400000" algn="bl" rotWithShape="0">
              <a:srgbClr val="000000">
                <a:alpha val="50000"/>
              </a:srgbClr>
            </a:outerShdw>
          </a:effectLst>
        </p:spPr>
        <p:txBody>
          <a:bodyPr spcFirstLastPara="1" wrap="square" lIns="91433" tIns="45700" rIns="91433" bIns="45700" anchor="ctr" anchorCtr="0">
            <a:noAutofit/>
          </a:bodyPr>
          <a:lstStyle/>
          <a:p>
            <a:pPr algn="ctr"/>
            <a:endParaRPr sz="1867">
              <a:solidFill>
                <a:srgbClr val="0D1117"/>
              </a:solidFill>
              <a:latin typeface="Arial"/>
              <a:ea typeface="Arial"/>
              <a:cs typeface="Arial"/>
              <a:sym typeface="Arial"/>
            </a:endParaRPr>
          </a:p>
        </p:txBody>
      </p:sp>
      <p:sp>
        <p:nvSpPr>
          <p:cNvPr id="13" name="Google Shape;3780;p276">
            <a:extLst>
              <a:ext uri="{FF2B5EF4-FFF2-40B4-BE49-F238E27FC236}">
                <a16:creationId xmlns:a16="http://schemas.microsoft.com/office/drawing/2014/main" id="{AAD07319-1164-E4E3-360D-BD5A9177131C}"/>
              </a:ext>
            </a:extLst>
          </p:cNvPr>
          <p:cNvSpPr txBox="1">
            <a:spLocks/>
          </p:cNvSpPr>
          <p:nvPr/>
        </p:nvSpPr>
        <p:spPr>
          <a:xfrm>
            <a:off x="8082365" y="1660551"/>
            <a:ext cx="3506400" cy="4319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2"/>
              </a:buClr>
              <a:buSzPts val="800"/>
              <a:buFont typeface="Roboto Mono"/>
              <a:buNone/>
              <a:defRPr sz="1067" b="0" i="0" u="none" strike="noStrike" cap="none">
                <a:solidFill>
                  <a:schemeClr val="dk2"/>
                </a:solidFill>
                <a:latin typeface="Roboto Mono"/>
                <a:ea typeface="Roboto Mono"/>
                <a:cs typeface="Roboto Mono"/>
                <a:sym typeface="Roboto Mono"/>
              </a:defRPr>
            </a:lvl1pPr>
            <a:lvl2pPr marR="0" lvl="1"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2pPr>
            <a:lvl3pPr marR="0" lvl="2"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3pPr>
            <a:lvl4pPr marR="0" lvl="3"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4pPr>
            <a:lvl5pPr marR="0" lvl="4"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5pPr>
            <a:lvl6pPr marR="0" lvl="5"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6pPr>
            <a:lvl7pPr marR="0" lvl="6"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7pPr>
            <a:lvl8pPr marR="0" lvl="7"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8pPr>
            <a:lvl9pPr marR="0" lvl="8"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9pPr>
          </a:lstStyle>
          <a:p>
            <a:r>
              <a:rPr lang="en-US" sz="2133" b="1" kern="0">
                <a:latin typeface="Inter"/>
                <a:ea typeface="Inter"/>
                <a:cs typeface="Inter"/>
                <a:sym typeface="Inter"/>
              </a:rPr>
              <a:t>       PAIN POINTS:</a:t>
            </a:r>
          </a:p>
          <a:p>
            <a:pPr marL="609585" indent="-397923">
              <a:lnSpc>
                <a:spcPct val="115000"/>
              </a:lnSpc>
              <a:buSzPts val="1100"/>
              <a:buFont typeface="Inter"/>
              <a:buChar char="●"/>
            </a:pPr>
            <a:r>
              <a:rPr lang="en-US" sz="1467" kern="0">
                <a:latin typeface="Inter"/>
                <a:ea typeface="Inter"/>
                <a:cs typeface="Inter"/>
                <a:sym typeface="Inter"/>
              </a:rPr>
              <a:t>Developers face significant difficulty in upgrading and migrating legacy code without introducing errors or inconsistencies.</a:t>
            </a:r>
          </a:p>
          <a:p>
            <a:pPr marL="609585" indent="-397923">
              <a:lnSpc>
                <a:spcPct val="115000"/>
              </a:lnSpc>
              <a:spcBef>
                <a:spcPts val="1333"/>
              </a:spcBef>
              <a:buSzPts val="1100"/>
              <a:buFont typeface="Inter"/>
              <a:buChar char="●"/>
            </a:pPr>
            <a:r>
              <a:rPr lang="en-US" sz="1467" kern="0">
                <a:latin typeface="Inter"/>
                <a:ea typeface="Inter"/>
                <a:cs typeface="Inter"/>
                <a:sym typeface="Inter"/>
              </a:rPr>
              <a:t>Manually refactoring large or complex codebases is time-consuming and error-prone, slowing down modernization efforts.</a:t>
            </a:r>
          </a:p>
          <a:p>
            <a:pPr marL="609585" indent="-397923">
              <a:lnSpc>
                <a:spcPct val="115000"/>
              </a:lnSpc>
              <a:spcBef>
                <a:spcPts val="1333"/>
              </a:spcBef>
              <a:buSzPts val="1100"/>
              <a:buFont typeface="Inter"/>
              <a:buChar char="●"/>
            </a:pPr>
            <a:r>
              <a:rPr lang="en-US" sz="1467" kern="0">
                <a:latin typeface="Inter"/>
                <a:ea typeface="Inter"/>
                <a:cs typeface="Inter"/>
                <a:sym typeface="Inter"/>
              </a:rPr>
              <a:t>Identifying performance bottlenecks in older code is often difficult, and optimizing these inefficiencies can require substantial effort, slowing down development.</a:t>
            </a:r>
            <a:endParaRPr lang="en-US" sz="1600" kern="0">
              <a:latin typeface="Inter"/>
              <a:ea typeface="Inter"/>
              <a:cs typeface="Inter"/>
              <a:sym typeface="Inter"/>
            </a:endParaRPr>
          </a:p>
          <a:p>
            <a:pPr>
              <a:spcBef>
                <a:spcPts val="1333"/>
              </a:spcBef>
            </a:pPr>
            <a:endParaRPr lang="en-US" sz="2133" b="1" kern="0">
              <a:latin typeface="Inter"/>
              <a:ea typeface="Inter"/>
              <a:cs typeface="Inter"/>
              <a:sym typeface="Inter"/>
            </a:endParaRPr>
          </a:p>
        </p:txBody>
      </p:sp>
      <p:sp>
        <p:nvSpPr>
          <p:cNvPr id="14" name="Google Shape;3781;p276">
            <a:extLst>
              <a:ext uri="{FF2B5EF4-FFF2-40B4-BE49-F238E27FC236}">
                <a16:creationId xmlns:a16="http://schemas.microsoft.com/office/drawing/2014/main" id="{6A235CB9-B9B9-0A82-41DD-478A218863FF}"/>
              </a:ext>
            </a:extLst>
          </p:cNvPr>
          <p:cNvSpPr/>
          <p:nvPr/>
        </p:nvSpPr>
        <p:spPr>
          <a:xfrm>
            <a:off x="8210694" y="1704634"/>
            <a:ext cx="252940" cy="251500"/>
          </a:xfrm>
          <a:custGeom>
            <a:avLst/>
            <a:gdLst/>
            <a:ahLst/>
            <a:cxnLst/>
            <a:rect l="l" t="t" r="r" b="b"/>
            <a:pathLst>
              <a:path w="1392" h="1384" extrusionOk="0">
                <a:moveTo>
                  <a:pt x="34" y="34"/>
                </a:moveTo>
                <a:cubicBezTo>
                  <a:pt x="68" y="1"/>
                  <a:pt x="118" y="1"/>
                  <a:pt x="143" y="34"/>
                </a:cubicBezTo>
                <a:lnTo>
                  <a:pt x="700" y="583"/>
                </a:lnTo>
                <a:lnTo>
                  <a:pt x="1248" y="34"/>
                </a:lnTo>
                <a:cubicBezTo>
                  <a:pt x="1273" y="1"/>
                  <a:pt x="1324" y="1"/>
                  <a:pt x="1358" y="34"/>
                </a:cubicBezTo>
                <a:cubicBezTo>
                  <a:pt x="1391" y="60"/>
                  <a:pt x="1391" y="110"/>
                  <a:pt x="1358" y="144"/>
                </a:cubicBezTo>
                <a:lnTo>
                  <a:pt x="810" y="692"/>
                </a:lnTo>
                <a:lnTo>
                  <a:pt x="1358" y="1240"/>
                </a:lnTo>
                <a:cubicBezTo>
                  <a:pt x="1391" y="1274"/>
                  <a:pt x="1391" y="1325"/>
                  <a:pt x="1358" y="1358"/>
                </a:cubicBezTo>
                <a:cubicBezTo>
                  <a:pt x="1324" y="1384"/>
                  <a:pt x="1273" y="1384"/>
                  <a:pt x="1248" y="1358"/>
                </a:cubicBezTo>
                <a:lnTo>
                  <a:pt x="700" y="802"/>
                </a:lnTo>
                <a:lnTo>
                  <a:pt x="143" y="1358"/>
                </a:lnTo>
                <a:cubicBezTo>
                  <a:pt x="118" y="1384"/>
                  <a:pt x="68" y="1384"/>
                  <a:pt x="34" y="1358"/>
                </a:cubicBezTo>
                <a:cubicBezTo>
                  <a:pt x="0" y="1325"/>
                  <a:pt x="0" y="1274"/>
                  <a:pt x="34" y="1240"/>
                </a:cubicBezTo>
                <a:lnTo>
                  <a:pt x="582" y="692"/>
                </a:lnTo>
                <a:lnTo>
                  <a:pt x="34" y="144"/>
                </a:lnTo>
                <a:cubicBezTo>
                  <a:pt x="0" y="110"/>
                  <a:pt x="0" y="60"/>
                  <a:pt x="34" y="34"/>
                </a:cubicBezTo>
                <a:close/>
              </a:path>
            </a:pathLst>
          </a:custGeom>
          <a:solidFill>
            <a:srgbClr val="FF0000"/>
          </a:solidFill>
          <a:ln>
            <a:noFill/>
          </a:ln>
        </p:spPr>
        <p:txBody>
          <a:bodyPr spcFirstLastPara="1" wrap="square" lIns="121900" tIns="121900" rIns="121900" bIns="121900" anchor="ctr" anchorCtr="0">
            <a:noAutofit/>
          </a:bodyPr>
          <a:lstStyle/>
          <a:p>
            <a:endParaRPr sz="2400">
              <a:solidFill>
                <a:srgbClr val="000000"/>
              </a:solidFill>
              <a:latin typeface="Arial"/>
            </a:endParaRPr>
          </a:p>
        </p:txBody>
      </p:sp>
      <p:sp>
        <p:nvSpPr>
          <p:cNvPr id="15" name="Google Shape;3782;p276">
            <a:extLst>
              <a:ext uri="{FF2B5EF4-FFF2-40B4-BE49-F238E27FC236}">
                <a16:creationId xmlns:a16="http://schemas.microsoft.com/office/drawing/2014/main" id="{B7A6C62D-7204-C14B-3F25-1FA07C4244D6}"/>
              </a:ext>
            </a:extLst>
          </p:cNvPr>
          <p:cNvSpPr txBox="1">
            <a:spLocks/>
          </p:cNvSpPr>
          <p:nvPr/>
        </p:nvSpPr>
        <p:spPr>
          <a:xfrm>
            <a:off x="467667" y="603367"/>
            <a:ext cx="11082800" cy="5828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2"/>
              </a:buClr>
              <a:buSzPts val="3600"/>
              <a:buFont typeface="Inter SemiBold"/>
              <a:buNone/>
              <a:defRPr sz="4800" b="0" i="0" u="none" strike="noStrike" cap="none">
                <a:solidFill>
                  <a:schemeClr val="dk2"/>
                </a:solidFill>
                <a:latin typeface="Inter SemiBold"/>
                <a:ea typeface="Inter SemiBold"/>
                <a:cs typeface="Inter SemiBold"/>
                <a:sym typeface="Inter SemiBold"/>
              </a:defRPr>
            </a:lvl1pPr>
            <a:lvl2pPr marR="0" lvl="1"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2pPr>
            <a:lvl3pPr marR="0" lvl="2"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3pPr>
            <a:lvl4pPr marR="0" lvl="3"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4pPr>
            <a:lvl5pPr marR="0" lvl="4"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5pPr>
            <a:lvl6pPr marR="0" lvl="5"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6pPr>
            <a:lvl7pPr marR="0" lvl="6"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7pPr>
            <a:lvl8pPr marR="0" lvl="7"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8pPr>
            <a:lvl9pPr marR="0" lvl="8" algn="l" rtl="0">
              <a:lnSpc>
                <a:spcPct val="80000"/>
              </a:lnSpc>
              <a:spcBef>
                <a:spcPts val="0"/>
              </a:spcBef>
              <a:spcAft>
                <a:spcPts val="0"/>
              </a:spcAft>
              <a:buClr>
                <a:schemeClr val="lt1"/>
              </a:buClr>
              <a:buSzPts val="3600"/>
              <a:buFont typeface="Arial"/>
              <a:buNone/>
              <a:defRPr sz="4800" b="0" i="0" u="none" strike="noStrike" cap="none">
                <a:solidFill>
                  <a:schemeClr val="lt1"/>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Pts val="1100"/>
              <a:buFont typeface="Inter SemiBold"/>
              <a:buNone/>
              <a:tabLst/>
              <a:defRPr/>
            </a:pPr>
            <a:r>
              <a:rPr kumimoji="0" lang="en-US" sz="4800" b="0" i="0" u="none" strike="noStrike" kern="0" cap="none" spc="0" normalizeH="0" baseline="0" noProof="0">
                <a:ln>
                  <a:noFill/>
                </a:ln>
                <a:solidFill>
                  <a:srgbClr val="FEFFFE"/>
                </a:solidFill>
                <a:effectLst/>
                <a:uLnTx/>
                <a:uFillTx/>
                <a:latin typeface="Inter SemiBold"/>
                <a:sym typeface="Inter SemiBold"/>
              </a:rPr>
              <a:t>Application Migration/Modernization</a:t>
            </a:r>
            <a:endParaRPr kumimoji="0" lang="en-US" sz="4800" b="0" i="0" u="none" strike="noStrike" kern="0" cap="none" spc="0" normalizeH="0" baseline="0" noProof="0">
              <a:ln>
                <a:noFill/>
              </a:ln>
              <a:solidFill>
                <a:srgbClr val="FFFFFF"/>
              </a:solidFill>
              <a:effectLst/>
              <a:uLnTx/>
              <a:uFillTx/>
              <a:latin typeface="Inter SemiBold"/>
              <a:sym typeface="Inter SemiBold"/>
            </a:endParaRPr>
          </a:p>
        </p:txBody>
      </p:sp>
      <p:grpSp>
        <p:nvGrpSpPr>
          <p:cNvPr id="16" name="Google Shape;3783;p276">
            <a:extLst>
              <a:ext uri="{FF2B5EF4-FFF2-40B4-BE49-F238E27FC236}">
                <a16:creationId xmlns:a16="http://schemas.microsoft.com/office/drawing/2014/main" id="{C3BCDD78-C534-BAC9-75AF-28EE42E86015}"/>
              </a:ext>
            </a:extLst>
          </p:cNvPr>
          <p:cNvGrpSpPr/>
          <p:nvPr/>
        </p:nvGrpSpPr>
        <p:grpSpPr>
          <a:xfrm>
            <a:off x="3061962" y="300702"/>
            <a:ext cx="252935" cy="252935"/>
            <a:chOff x="4372775" y="2570450"/>
            <a:chExt cx="58000" cy="58000"/>
          </a:xfrm>
        </p:grpSpPr>
        <p:sp>
          <p:nvSpPr>
            <p:cNvPr id="17" name="Google Shape;3784;p276">
              <a:extLst>
                <a:ext uri="{FF2B5EF4-FFF2-40B4-BE49-F238E27FC236}">
                  <a16:creationId xmlns:a16="http://schemas.microsoft.com/office/drawing/2014/main" id="{F040BB46-EEF8-E152-7A87-7972FC419110}"/>
                </a:ext>
              </a:extLst>
            </p:cNvPr>
            <p:cNvSpPr/>
            <p:nvPr/>
          </p:nvSpPr>
          <p:spPr>
            <a:xfrm>
              <a:off x="4391125" y="2588800"/>
              <a:ext cx="21100" cy="21100"/>
            </a:xfrm>
            <a:custGeom>
              <a:avLst/>
              <a:gdLst/>
              <a:ahLst/>
              <a:cxnLst/>
              <a:rect l="l" t="t" r="r" b="b"/>
              <a:pathLst>
                <a:path w="844" h="844" extrusionOk="0">
                  <a:moveTo>
                    <a:pt x="844" y="422"/>
                  </a:moveTo>
                  <a:cubicBezTo>
                    <a:pt x="844" y="658"/>
                    <a:pt x="658" y="844"/>
                    <a:pt x="422" y="844"/>
                  </a:cubicBezTo>
                  <a:cubicBezTo>
                    <a:pt x="186" y="844"/>
                    <a:pt x="0" y="658"/>
                    <a:pt x="0" y="422"/>
                  </a:cubicBezTo>
                  <a:cubicBezTo>
                    <a:pt x="0" y="186"/>
                    <a:pt x="186" y="0"/>
                    <a:pt x="422" y="0"/>
                  </a:cubicBezTo>
                  <a:cubicBezTo>
                    <a:pt x="658" y="0"/>
                    <a:pt x="844" y="186"/>
                    <a:pt x="844" y="422"/>
                  </a:cubicBezTo>
                  <a:close/>
                  <a:moveTo>
                    <a:pt x="683" y="422"/>
                  </a:moveTo>
                  <a:cubicBezTo>
                    <a:pt x="683" y="565"/>
                    <a:pt x="565" y="683"/>
                    <a:pt x="422" y="683"/>
                  </a:cubicBezTo>
                  <a:cubicBezTo>
                    <a:pt x="279" y="683"/>
                    <a:pt x="161" y="565"/>
                    <a:pt x="161" y="422"/>
                  </a:cubicBezTo>
                  <a:cubicBezTo>
                    <a:pt x="161" y="279"/>
                    <a:pt x="279" y="160"/>
                    <a:pt x="422" y="160"/>
                  </a:cubicBezTo>
                  <a:cubicBezTo>
                    <a:pt x="565" y="160"/>
                    <a:pt x="683" y="279"/>
                    <a:pt x="683" y="422"/>
                  </a:cubicBezTo>
                  <a:close/>
                </a:path>
              </a:pathLst>
            </a:custGeom>
            <a:solidFill>
              <a:srgbClr val="8250D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Arial"/>
              </a:endParaRPr>
            </a:p>
          </p:txBody>
        </p:sp>
        <p:sp>
          <p:nvSpPr>
            <p:cNvPr id="18" name="Google Shape;3785;p276">
              <a:extLst>
                <a:ext uri="{FF2B5EF4-FFF2-40B4-BE49-F238E27FC236}">
                  <a16:creationId xmlns:a16="http://schemas.microsoft.com/office/drawing/2014/main" id="{9CC86340-E0AC-CBA4-1091-6337FADB7174}"/>
                </a:ext>
              </a:extLst>
            </p:cNvPr>
            <p:cNvSpPr/>
            <p:nvPr/>
          </p:nvSpPr>
          <p:spPr>
            <a:xfrm>
              <a:off x="4372775" y="2570450"/>
              <a:ext cx="58000" cy="58000"/>
            </a:xfrm>
            <a:custGeom>
              <a:avLst/>
              <a:gdLst/>
              <a:ahLst/>
              <a:cxnLst/>
              <a:rect l="l" t="t" r="r" b="b"/>
              <a:pathLst>
                <a:path w="2320" h="2320" extrusionOk="0">
                  <a:moveTo>
                    <a:pt x="1156" y="1"/>
                  </a:moveTo>
                  <a:cubicBezTo>
                    <a:pt x="1131" y="1"/>
                    <a:pt x="1097" y="1"/>
                    <a:pt x="1072" y="1"/>
                  </a:cubicBezTo>
                  <a:cubicBezTo>
                    <a:pt x="996" y="9"/>
                    <a:pt x="928" y="68"/>
                    <a:pt x="911" y="135"/>
                  </a:cubicBezTo>
                  <a:lnTo>
                    <a:pt x="878" y="287"/>
                  </a:lnTo>
                  <a:cubicBezTo>
                    <a:pt x="878" y="296"/>
                    <a:pt x="869" y="304"/>
                    <a:pt x="852" y="313"/>
                  </a:cubicBezTo>
                  <a:cubicBezTo>
                    <a:pt x="827" y="321"/>
                    <a:pt x="802" y="329"/>
                    <a:pt x="776" y="346"/>
                  </a:cubicBezTo>
                  <a:cubicBezTo>
                    <a:pt x="760" y="355"/>
                    <a:pt x="751" y="346"/>
                    <a:pt x="743" y="346"/>
                  </a:cubicBezTo>
                  <a:lnTo>
                    <a:pt x="608" y="262"/>
                  </a:lnTo>
                  <a:cubicBezTo>
                    <a:pt x="540" y="228"/>
                    <a:pt x="456" y="228"/>
                    <a:pt x="397" y="279"/>
                  </a:cubicBezTo>
                  <a:cubicBezTo>
                    <a:pt x="355" y="313"/>
                    <a:pt x="313" y="355"/>
                    <a:pt x="279" y="397"/>
                  </a:cubicBezTo>
                  <a:cubicBezTo>
                    <a:pt x="228" y="456"/>
                    <a:pt x="228" y="540"/>
                    <a:pt x="262" y="608"/>
                  </a:cubicBezTo>
                  <a:lnTo>
                    <a:pt x="346" y="743"/>
                  </a:lnTo>
                  <a:cubicBezTo>
                    <a:pt x="346" y="751"/>
                    <a:pt x="355" y="760"/>
                    <a:pt x="346" y="776"/>
                  </a:cubicBezTo>
                  <a:cubicBezTo>
                    <a:pt x="330" y="802"/>
                    <a:pt x="321" y="827"/>
                    <a:pt x="313" y="852"/>
                  </a:cubicBezTo>
                  <a:cubicBezTo>
                    <a:pt x="304" y="869"/>
                    <a:pt x="296" y="878"/>
                    <a:pt x="287" y="878"/>
                  </a:cubicBezTo>
                  <a:lnTo>
                    <a:pt x="136" y="911"/>
                  </a:lnTo>
                  <a:cubicBezTo>
                    <a:pt x="68" y="928"/>
                    <a:pt x="9" y="996"/>
                    <a:pt x="1" y="1072"/>
                  </a:cubicBezTo>
                  <a:cubicBezTo>
                    <a:pt x="1" y="1097"/>
                    <a:pt x="1" y="1131"/>
                    <a:pt x="1" y="1156"/>
                  </a:cubicBezTo>
                  <a:cubicBezTo>
                    <a:pt x="1" y="1181"/>
                    <a:pt x="1" y="1215"/>
                    <a:pt x="1" y="1240"/>
                  </a:cubicBezTo>
                  <a:cubicBezTo>
                    <a:pt x="9" y="1325"/>
                    <a:pt x="68" y="1384"/>
                    <a:pt x="136" y="1400"/>
                  </a:cubicBezTo>
                  <a:lnTo>
                    <a:pt x="287" y="1434"/>
                  </a:lnTo>
                  <a:cubicBezTo>
                    <a:pt x="296" y="1443"/>
                    <a:pt x="304" y="1443"/>
                    <a:pt x="313" y="1459"/>
                  </a:cubicBezTo>
                  <a:cubicBezTo>
                    <a:pt x="321" y="1485"/>
                    <a:pt x="330" y="1510"/>
                    <a:pt x="346" y="1535"/>
                  </a:cubicBezTo>
                  <a:cubicBezTo>
                    <a:pt x="355" y="1552"/>
                    <a:pt x="346" y="1561"/>
                    <a:pt x="346" y="1569"/>
                  </a:cubicBezTo>
                  <a:lnTo>
                    <a:pt x="262" y="1704"/>
                  </a:lnTo>
                  <a:cubicBezTo>
                    <a:pt x="228" y="1771"/>
                    <a:pt x="228" y="1856"/>
                    <a:pt x="279" y="1915"/>
                  </a:cubicBezTo>
                  <a:cubicBezTo>
                    <a:pt x="313" y="1957"/>
                    <a:pt x="355" y="1999"/>
                    <a:pt x="397" y="2033"/>
                  </a:cubicBezTo>
                  <a:cubicBezTo>
                    <a:pt x="456" y="2083"/>
                    <a:pt x="540" y="2083"/>
                    <a:pt x="608" y="2050"/>
                  </a:cubicBezTo>
                  <a:lnTo>
                    <a:pt x="743" y="1965"/>
                  </a:lnTo>
                  <a:cubicBezTo>
                    <a:pt x="751" y="1965"/>
                    <a:pt x="760" y="1957"/>
                    <a:pt x="776" y="1965"/>
                  </a:cubicBezTo>
                  <a:cubicBezTo>
                    <a:pt x="802" y="1982"/>
                    <a:pt x="827" y="1991"/>
                    <a:pt x="852" y="1999"/>
                  </a:cubicBezTo>
                  <a:cubicBezTo>
                    <a:pt x="869" y="2008"/>
                    <a:pt x="878" y="2016"/>
                    <a:pt x="878" y="2024"/>
                  </a:cubicBezTo>
                  <a:lnTo>
                    <a:pt x="911" y="2176"/>
                  </a:lnTo>
                  <a:cubicBezTo>
                    <a:pt x="928" y="2244"/>
                    <a:pt x="996" y="2303"/>
                    <a:pt x="1072" y="2311"/>
                  </a:cubicBezTo>
                  <a:cubicBezTo>
                    <a:pt x="1097" y="2311"/>
                    <a:pt x="1131" y="2320"/>
                    <a:pt x="1156" y="2320"/>
                  </a:cubicBezTo>
                  <a:cubicBezTo>
                    <a:pt x="1181" y="2320"/>
                    <a:pt x="1215" y="2311"/>
                    <a:pt x="1240" y="2311"/>
                  </a:cubicBezTo>
                  <a:cubicBezTo>
                    <a:pt x="1316" y="2303"/>
                    <a:pt x="1384" y="2244"/>
                    <a:pt x="1401" y="2176"/>
                  </a:cubicBezTo>
                  <a:lnTo>
                    <a:pt x="1434" y="2024"/>
                  </a:lnTo>
                  <a:cubicBezTo>
                    <a:pt x="1434" y="2016"/>
                    <a:pt x="1443" y="2008"/>
                    <a:pt x="1460" y="1999"/>
                  </a:cubicBezTo>
                  <a:cubicBezTo>
                    <a:pt x="1485" y="1991"/>
                    <a:pt x="1510" y="1982"/>
                    <a:pt x="1535" y="1965"/>
                  </a:cubicBezTo>
                  <a:cubicBezTo>
                    <a:pt x="1552" y="1957"/>
                    <a:pt x="1561" y="1965"/>
                    <a:pt x="1569" y="1965"/>
                  </a:cubicBezTo>
                  <a:lnTo>
                    <a:pt x="1704" y="2050"/>
                  </a:lnTo>
                  <a:cubicBezTo>
                    <a:pt x="1772" y="2083"/>
                    <a:pt x="1856" y="2083"/>
                    <a:pt x="1915" y="2033"/>
                  </a:cubicBezTo>
                  <a:cubicBezTo>
                    <a:pt x="1957" y="1999"/>
                    <a:pt x="1999" y="1957"/>
                    <a:pt x="2033" y="1915"/>
                  </a:cubicBezTo>
                  <a:cubicBezTo>
                    <a:pt x="2084" y="1856"/>
                    <a:pt x="2084" y="1771"/>
                    <a:pt x="2050" y="1704"/>
                  </a:cubicBezTo>
                  <a:lnTo>
                    <a:pt x="1966" y="1569"/>
                  </a:lnTo>
                  <a:cubicBezTo>
                    <a:pt x="1966" y="1561"/>
                    <a:pt x="1957" y="1552"/>
                    <a:pt x="1966" y="1535"/>
                  </a:cubicBezTo>
                  <a:cubicBezTo>
                    <a:pt x="1982" y="1510"/>
                    <a:pt x="1991" y="1485"/>
                    <a:pt x="1999" y="1459"/>
                  </a:cubicBezTo>
                  <a:cubicBezTo>
                    <a:pt x="2008" y="1443"/>
                    <a:pt x="2016" y="1443"/>
                    <a:pt x="2025" y="1434"/>
                  </a:cubicBezTo>
                  <a:lnTo>
                    <a:pt x="2176" y="1400"/>
                  </a:lnTo>
                  <a:cubicBezTo>
                    <a:pt x="2244" y="1384"/>
                    <a:pt x="2303" y="1325"/>
                    <a:pt x="2311" y="1240"/>
                  </a:cubicBezTo>
                  <a:cubicBezTo>
                    <a:pt x="2311" y="1215"/>
                    <a:pt x="2320" y="1181"/>
                    <a:pt x="2320" y="1156"/>
                  </a:cubicBezTo>
                  <a:cubicBezTo>
                    <a:pt x="2320" y="1131"/>
                    <a:pt x="2311" y="1097"/>
                    <a:pt x="2311" y="1072"/>
                  </a:cubicBezTo>
                  <a:cubicBezTo>
                    <a:pt x="2303" y="996"/>
                    <a:pt x="2244" y="928"/>
                    <a:pt x="2176" y="911"/>
                  </a:cubicBezTo>
                  <a:lnTo>
                    <a:pt x="2025" y="878"/>
                  </a:lnTo>
                  <a:cubicBezTo>
                    <a:pt x="2016" y="878"/>
                    <a:pt x="2008" y="869"/>
                    <a:pt x="1999" y="852"/>
                  </a:cubicBezTo>
                  <a:cubicBezTo>
                    <a:pt x="1991" y="827"/>
                    <a:pt x="1982" y="802"/>
                    <a:pt x="1966" y="776"/>
                  </a:cubicBezTo>
                  <a:cubicBezTo>
                    <a:pt x="1957" y="760"/>
                    <a:pt x="1966" y="751"/>
                    <a:pt x="1966" y="743"/>
                  </a:cubicBezTo>
                  <a:lnTo>
                    <a:pt x="2050" y="608"/>
                  </a:lnTo>
                  <a:cubicBezTo>
                    <a:pt x="2084" y="540"/>
                    <a:pt x="2084" y="456"/>
                    <a:pt x="2033" y="397"/>
                  </a:cubicBezTo>
                  <a:cubicBezTo>
                    <a:pt x="1999" y="355"/>
                    <a:pt x="1957" y="313"/>
                    <a:pt x="1915" y="279"/>
                  </a:cubicBezTo>
                  <a:cubicBezTo>
                    <a:pt x="1856" y="228"/>
                    <a:pt x="1772" y="228"/>
                    <a:pt x="1704" y="262"/>
                  </a:cubicBezTo>
                  <a:lnTo>
                    <a:pt x="1569" y="346"/>
                  </a:lnTo>
                  <a:cubicBezTo>
                    <a:pt x="1561" y="346"/>
                    <a:pt x="1552" y="355"/>
                    <a:pt x="1535" y="346"/>
                  </a:cubicBezTo>
                  <a:cubicBezTo>
                    <a:pt x="1510" y="329"/>
                    <a:pt x="1485" y="321"/>
                    <a:pt x="1460" y="313"/>
                  </a:cubicBezTo>
                  <a:cubicBezTo>
                    <a:pt x="1443" y="304"/>
                    <a:pt x="1434" y="296"/>
                    <a:pt x="1434" y="287"/>
                  </a:cubicBezTo>
                  <a:lnTo>
                    <a:pt x="1401" y="135"/>
                  </a:lnTo>
                  <a:cubicBezTo>
                    <a:pt x="1384" y="68"/>
                    <a:pt x="1316" y="9"/>
                    <a:pt x="1240" y="1"/>
                  </a:cubicBezTo>
                  <a:cubicBezTo>
                    <a:pt x="1215" y="1"/>
                    <a:pt x="1181" y="1"/>
                    <a:pt x="1156" y="1"/>
                  </a:cubicBezTo>
                  <a:close/>
                  <a:moveTo>
                    <a:pt x="1080" y="161"/>
                  </a:moveTo>
                  <a:cubicBezTo>
                    <a:pt x="1105" y="152"/>
                    <a:pt x="1131" y="152"/>
                    <a:pt x="1156" y="152"/>
                  </a:cubicBezTo>
                  <a:cubicBezTo>
                    <a:pt x="1181" y="152"/>
                    <a:pt x="1207" y="152"/>
                    <a:pt x="1232" y="161"/>
                  </a:cubicBezTo>
                  <a:cubicBezTo>
                    <a:pt x="1232" y="161"/>
                    <a:pt x="1240" y="161"/>
                    <a:pt x="1249" y="178"/>
                  </a:cubicBezTo>
                  <a:lnTo>
                    <a:pt x="1282" y="329"/>
                  </a:lnTo>
                  <a:cubicBezTo>
                    <a:pt x="1299" y="397"/>
                    <a:pt x="1350" y="439"/>
                    <a:pt x="1409" y="464"/>
                  </a:cubicBezTo>
                  <a:cubicBezTo>
                    <a:pt x="1426" y="473"/>
                    <a:pt x="1451" y="481"/>
                    <a:pt x="1468" y="490"/>
                  </a:cubicBezTo>
                  <a:cubicBezTo>
                    <a:pt x="1527" y="515"/>
                    <a:pt x="1594" y="515"/>
                    <a:pt x="1654" y="481"/>
                  </a:cubicBezTo>
                  <a:lnTo>
                    <a:pt x="1788" y="397"/>
                  </a:lnTo>
                  <a:cubicBezTo>
                    <a:pt x="1797" y="388"/>
                    <a:pt x="1805" y="397"/>
                    <a:pt x="1814" y="397"/>
                  </a:cubicBezTo>
                  <a:cubicBezTo>
                    <a:pt x="1847" y="431"/>
                    <a:pt x="1881" y="464"/>
                    <a:pt x="1915" y="498"/>
                  </a:cubicBezTo>
                  <a:cubicBezTo>
                    <a:pt x="1915" y="507"/>
                    <a:pt x="1923" y="515"/>
                    <a:pt x="1915" y="523"/>
                  </a:cubicBezTo>
                  <a:lnTo>
                    <a:pt x="1831" y="658"/>
                  </a:lnTo>
                  <a:cubicBezTo>
                    <a:pt x="1797" y="717"/>
                    <a:pt x="1797" y="785"/>
                    <a:pt x="1822" y="844"/>
                  </a:cubicBezTo>
                  <a:cubicBezTo>
                    <a:pt x="1831" y="861"/>
                    <a:pt x="1839" y="886"/>
                    <a:pt x="1847" y="903"/>
                  </a:cubicBezTo>
                  <a:cubicBezTo>
                    <a:pt x="1873" y="962"/>
                    <a:pt x="1915" y="1013"/>
                    <a:pt x="1982" y="1029"/>
                  </a:cubicBezTo>
                  <a:lnTo>
                    <a:pt x="2134" y="1063"/>
                  </a:lnTo>
                  <a:cubicBezTo>
                    <a:pt x="2151" y="1072"/>
                    <a:pt x="2151" y="1080"/>
                    <a:pt x="2151" y="1080"/>
                  </a:cubicBezTo>
                  <a:cubicBezTo>
                    <a:pt x="2159" y="1105"/>
                    <a:pt x="2159" y="1131"/>
                    <a:pt x="2159" y="1156"/>
                  </a:cubicBezTo>
                  <a:cubicBezTo>
                    <a:pt x="2159" y="1181"/>
                    <a:pt x="2159" y="1206"/>
                    <a:pt x="2151" y="1232"/>
                  </a:cubicBezTo>
                  <a:cubicBezTo>
                    <a:pt x="2151" y="1232"/>
                    <a:pt x="2151" y="1240"/>
                    <a:pt x="2134" y="1249"/>
                  </a:cubicBezTo>
                  <a:lnTo>
                    <a:pt x="1982" y="1282"/>
                  </a:lnTo>
                  <a:cubicBezTo>
                    <a:pt x="1915" y="1299"/>
                    <a:pt x="1873" y="1350"/>
                    <a:pt x="1847" y="1409"/>
                  </a:cubicBezTo>
                  <a:cubicBezTo>
                    <a:pt x="1839" y="1426"/>
                    <a:pt x="1831" y="1451"/>
                    <a:pt x="1822" y="1468"/>
                  </a:cubicBezTo>
                  <a:cubicBezTo>
                    <a:pt x="1797" y="1527"/>
                    <a:pt x="1797" y="1594"/>
                    <a:pt x="1831" y="1653"/>
                  </a:cubicBezTo>
                  <a:lnTo>
                    <a:pt x="1915" y="1788"/>
                  </a:lnTo>
                  <a:cubicBezTo>
                    <a:pt x="1923" y="1797"/>
                    <a:pt x="1915" y="1805"/>
                    <a:pt x="1915" y="1814"/>
                  </a:cubicBezTo>
                  <a:cubicBezTo>
                    <a:pt x="1881" y="1847"/>
                    <a:pt x="1847" y="1881"/>
                    <a:pt x="1814" y="1915"/>
                  </a:cubicBezTo>
                  <a:cubicBezTo>
                    <a:pt x="1805" y="1915"/>
                    <a:pt x="1797" y="1923"/>
                    <a:pt x="1788" y="1915"/>
                  </a:cubicBezTo>
                  <a:lnTo>
                    <a:pt x="1654" y="1831"/>
                  </a:lnTo>
                  <a:cubicBezTo>
                    <a:pt x="1594" y="1797"/>
                    <a:pt x="1527" y="1797"/>
                    <a:pt x="1468" y="1822"/>
                  </a:cubicBezTo>
                  <a:cubicBezTo>
                    <a:pt x="1451" y="1831"/>
                    <a:pt x="1426" y="1839"/>
                    <a:pt x="1409" y="1847"/>
                  </a:cubicBezTo>
                  <a:cubicBezTo>
                    <a:pt x="1350" y="1873"/>
                    <a:pt x="1299" y="1915"/>
                    <a:pt x="1282" y="1982"/>
                  </a:cubicBezTo>
                  <a:lnTo>
                    <a:pt x="1249" y="2134"/>
                  </a:lnTo>
                  <a:cubicBezTo>
                    <a:pt x="1240" y="2151"/>
                    <a:pt x="1232" y="2151"/>
                    <a:pt x="1232" y="2151"/>
                  </a:cubicBezTo>
                  <a:cubicBezTo>
                    <a:pt x="1207" y="2159"/>
                    <a:pt x="1181" y="2159"/>
                    <a:pt x="1156" y="2159"/>
                  </a:cubicBezTo>
                  <a:cubicBezTo>
                    <a:pt x="1131" y="2159"/>
                    <a:pt x="1105" y="2159"/>
                    <a:pt x="1080" y="2151"/>
                  </a:cubicBezTo>
                  <a:cubicBezTo>
                    <a:pt x="1080" y="2151"/>
                    <a:pt x="1072" y="2151"/>
                    <a:pt x="1063" y="2134"/>
                  </a:cubicBezTo>
                  <a:lnTo>
                    <a:pt x="1029" y="1982"/>
                  </a:lnTo>
                  <a:cubicBezTo>
                    <a:pt x="1013" y="1915"/>
                    <a:pt x="962" y="1873"/>
                    <a:pt x="903" y="1847"/>
                  </a:cubicBezTo>
                  <a:cubicBezTo>
                    <a:pt x="886" y="1839"/>
                    <a:pt x="861" y="1831"/>
                    <a:pt x="844" y="1822"/>
                  </a:cubicBezTo>
                  <a:cubicBezTo>
                    <a:pt x="785" y="1797"/>
                    <a:pt x="717" y="1797"/>
                    <a:pt x="658" y="1831"/>
                  </a:cubicBezTo>
                  <a:lnTo>
                    <a:pt x="524" y="1915"/>
                  </a:lnTo>
                  <a:cubicBezTo>
                    <a:pt x="515" y="1923"/>
                    <a:pt x="507" y="1915"/>
                    <a:pt x="498" y="1915"/>
                  </a:cubicBezTo>
                  <a:cubicBezTo>
                    <a:pt x="464" y="1881"/>
                    <a:pt x="431" y="1847"/>
                    <a:pt x="397" y="1814"/>
                  </a:cubicBezTo>
                  <a:cubicBezTo>
                    <a:pt x="397" y="1805"/>
                    <a:pt x="389" y="1797"/>
                    <a:pt x="397" y="1788"/>
                  </a:cubicBezTo>
                  <a:lnTo>
                    <a:pt x="481" y="1653"/>
                  </a:lnTo>
                  <a:cubicBezTo>
                    <a:pt x="515" y="1594"/>
                    <a:pt x="515" y="1527"/>
                    <a:pt x="490" y="1468"/>
                  </a:cubicBezTo>
                  <a:cubicBezTo>
                    <a:pt x="481" y="1451"/>
                    <a:pt x="473" y="1426"/>
                    <a:pt x="464" y="1409"/>
                  </a:cubicBezTo>
                  <a:cubicBezTo>
                    <a:pt x="439" y="1350"/>
                    <a:pt x="397" y="1299"/>
                    <a:pt x="330" y="1282"/>
                  </a:cubicBezTo>
                  <a:lnTo>
                    <a:pt x="178" y="1249"/>
                  </a:lnTo>
                  <a:cubicBezTo>
                    <a:pt x="161" y="1240"/>
                    <a:pt x="161" y="1232"/>
                    <a:pt x="161" y="1232"/>
                  </a:cubicBezTo>
                  <a:cubicBezTo>
                    <a:pt x="152" y="1206"/>
                    <a:pt x="152" y="1181"/>
                    <a:pt x="152" y="1156"/>
                  </a:cubicBezTo>
                  <a:cubicBezTo>
                    <a:pt x="152" y="1131"/>
                    <a:pt x="152" y="1105"/>
                    <a:pt x="161" y="1080"/>
                  </a:cubicBezTo>
                  <a:cubicBezTo>
                    <a:pt x="161" y="1080"/>
                    <a:pt x="161" y="1072"/>
                    <a:pt x="178" y="1063"/>
                  </a:cubicBezTo>
                  <a:lnTo>
                    <a:pt x="330" y="1029"/>
                  </a:lnTo>
                  <a:cubicBezTo>
                    <a:pt x="397" y="1013"/>
                    <a:pt x="439" y="962"/>
                    <a:pt x="464" y="903"/>
                  </a:cubicBezTo>
                  <a:cubicBezTo>
                    <a:pt x="473" y="886"/>
                    <a:pt x="481" y="861"/>
                    <a:pt x="490" y="844"/>
                  </a:cubicBezTo>
                  <a:cubicBezTo>
                    <a:pt x="515" y="785"/>
                    <a:pt x="515" y="717"/>
                    <a:pt x="481" y="658"/>
                  </a:cubicBezTo>
                  <a:lnTo>
                    <a:pt x="397" y="523"/>
                  </a:lnTo>
                  <a:cubicBezTo>
                    <a:pt x="389" y="515"/>
                    <a:pt x="397" y="507"/>
                    <a:pt x="397" y="498"/>
                  </a:cubicBezTo>
                  <a:cubicBezTo>
                    <a:pt x="431" y="464"/>
                    <a:pt x="464" y="431"/>
                    <a:pt x="498" y="397"/>
                  </a:cubicBezTo>
                  <a:cubicBezTo>
                    <a:pt x="507" y="397"/>
                    <a:pt x="515" y="388"/>
                    <a:pt x="524" y="397"/>
                  </a:cubicBezTo>
                  <a:lnTo>
                    <a:pt x="658" y="481"/>
                  </a:lnTo>
                  <a:cubicBezTo>
                    <a:pt x="717" y="515"/>
                    <a:pt x="785" y="515"/>
                    <a:pt x="844" y="490"/>
                  </a:cubicBezTo>
                  <a:cubicBezTo>
                    <a:pt x="861" y="481"/>
                    <a:pt x="886" y="473"/>
                    <a:pt x="903" y="464"/>
                  </a:cubicBezTo>
                  <a:cubicBezTo>
                    <a:pt x="962" y="439"/>
                    <a:pt x="1013" y="397"/>
                    <a:pt x="1029" y="329"/>
                  </a:cubicBezTo>
                  <a:lnTo>
                    <a:pt x="1063" y="178"/>
                  </a:lnTo>
                  <a:cubicBezTo>
                    <a:pt x="1072" y="161"/>
                    <a:pt x="1080" y="161"/>
                    <a:pt x="1080" y="161"/>
                  </a:cubicBezTo>
                  <a:close/>
                </a:path>
              </a:pathLst>
            </a:custGeom>
            <a:solidFill>
              <a:srgbClr val="8250D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Arial"/>
              </a:endParaRPr>
            </a:p>
          </p:txBody>
        </p:sp>
      </p:grpSp>
      <p:sp>
        <p:nvSpPr>
          <p:cNvPr id="19" name="Google Shape;3786;p276">
            <a:extLst>
              <a:ext uri="{FF2B5EF4-FFF2-40B4-BE49-F238E27FC236}">
                <a16:creationId xmlns:a16="http://schemas.microsoft.com/office/drawing/2014/main" id="{630055C0-50D6-C23B-16EE-118BF0E31F0C}"/>
              </a:ext>
            </a:extLst>
          </p:cNvPr>
          <p:cNvSpPr/>
          <p:nvPr/>
        </p:nvSpPr>
        <p:spPr>
          <a:xfrm>
            <a:off x="4796633" y="1902551"/>
            <a:ext cx="935200" cy="237200"/>
          </a:xfrm>
          <a:prstGeom prst="roundRect">
            <a:avLst>
              <a:gd name="adj" fmla="val 50000"/>
            </a:avLst>
          </a:prstGeom>
          <a:no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Oct. 29</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20" name="Google Shape;3787;p276">
            <a:extLst>
              <a:ext uri="{FF2B5EF4-FFF2-40B4-BE49-F238E27FC236}">
                <a16:creationId xmlns:a16="http://schemas.microsoft.com/office/drawing/2014/main" id="{04E9B002-56DE-9F58-B8BA-777E79E31874}"/>
              </a:ext>
            </a:extLst>
          </p:cNvPr>
          <p:cNvSpPr/>
          <p:nvPr/>
        </p:nvSpPr>
        <p:spPr>
          <a:xfrm>
            <a:off x="467667" y="2319516"/>
            <a:ext cx="7155200" cy="694000"/>
          </a:xfrm>
          <a:prstGeom prst="roundRect">
            <a:avLst>
              <a:gd name="adj" fmla="val 9886"/>
            </a:avLst>
          </a:prstGeom>
          <a:solidFill>
            <a:srgbClr val="0D1116"/>
          </a:solidFill>
          <a:ln w="12700" cap="flat" cmpd="sng">
            <a:solidFill>
              <a:srgbClr val="21262D"/>
            </a:solidFill>
            <a:prstDash val="solid"/>
            <a:miter lim="800000"/>
            <a:headEnd type="none" w="sm" len="sm"/>
            <a:tailEnd type="none" w="sm" len="sm"/>
          </a:ln>
          <a:effectLst>
            <a:outerShdw blurRad="485775" dist="114300" dir="5400000" algn="bl" rotWithShape="0">
              <a:srgbClr val="000000">
                <a:alpha val="50000"/>
              </a:srgbClr>
            </a:outerShdw>
          </a:effectLst>
        </p:spPr>
        <p:txBody>
          <a:bodyPr spcFirstLastPara="1" wrap="square" lIns="91433" tIns="45700" rIns="91433" bIns="45700" anchor="ctr" anchorCtr="0">
            <a:noAutofit/>
          </a:bodyPr>
          <a:lstStyle/>
          <a:p>
            <a:pPr algn="ctr"/>
            <a:endParaRPr sz="1867">
              <a:solidFill>
                <a:srgbClr val="0D1117"/>
              </a:solidFill>
              <a:latin typeface="Arial"/>
              <a:ea typeface="Arial"/>
              <a:cs typeface="Arial"/>
              <a:sym typeface="Arial"/>
            </a:endParaRPr>
          </a:p>
        </p:txBody>
      </p:sp>
      <p:grpSp>
        <p:nvGrpSpPr>
          <p:cNvPr id="21" name="Google Shape;3788;p276">
            <a:extLst>
              <a:ext uri="{FF2B5EF4-FFF2-40B4-BE49-F238E27FC236}">
                <a16:creationId xmlns:a16="http://schemas.microsoft.com/office/drawing/2014/main" id="{BCDD060D-F9FE-9F12-AF28-4377A32F7131}"/>
              </a:ext>
            </a:extLst>
          </p:cNvPr>
          <p:cNvGrpSpPr/>
          <p:nvPr/>
        </p:nvGrpSpPr>
        <p:grpSpPr>
          <a:xfrm>
            <a:off x="540980" y="2407346"/>
            <a:ext cx="308413" cy="308413"/>
            <a:chOff x="4370050" y="1263350"/>
            <a:chExt cx="58000" cy="58000"/>
          </a:xfrm>
        </p:grpSpPr>
        <p:sp>
          <p:nvSpPr>
            <p:cNvPr id="22" name="Google Shape;3789;p276">
              <a:extLst>
                <a:ext uri="{FF2B5EF4-FFF2-40B4-BE49-F238E27FC236}">
                  <a16:creationId xmlns:a16="http://schemas.microsoft.com/office/drawing/2014/main" id="{852E17A3-A9DB-2536-5C6D-C3AC7F2DE4A8}"/>
                </a:ext>
              </a:extLst>
            </p:cNvPr>
            <p:cNvSpPr/>
            <p:nvPr/>
          </p:nvSpPr>
          <p:spPr>
            <a:xfrm>
              <a:off x="4384575" y="1281700"/>
              <a:ext cx="28925" cy="21100"/>
            </a:xfrm>
            <a:custGeom>
              <a:avLst/>
              <a:gdLst/>
              <a:ahLst/>
              <a:cxnLst/>
              <a:rect l="l" t="t" r="r" b="b"/>
              <a:pathLst>
                <a:path w="1157" h="844" extrusionOk="0">
                  <a:moveTo>
                    <a:pt x="1080" y="0"/>
                  </a:moveTo>
                  <a:cubicBezTo>
                    <a:pt x="1055" y="0"/>
                    <a:pt x="1038" y="8"/>
                    <a:pt x="1021" y="25"/>
                  </a:cubicBezTo>
                  <a:lnTo>
                    <a:pt x="397" y="649"/>
                  </a:lnTo>
                  <a:lnTo>
                    <a:pt x="136" y="396"/>
                  </a:lnTo>
                  <a:cubicBezTo>
                    <a:pt x="119" y="380"/>
                    <a:pt x="102" y="371"/>
                    <a:pt x="77" y="371"/>
                  </a:cubicBezTo>
                  <a:cubicBezTo>
                    <a:pt x="60" y="371"/>
                    <a:pt x="35" y="380"/>
                    <a:pt x="26" y="396"/>
                  </a:cubicBezTo>
                  <a:cubicBezTo>
                    <a:pt x="9" y="405"/>
                    <a:pt x="1" y="430"/>
                    <a:pt x="1" y="447"/>
                  </a:cubicBezTo>
                  <a:cubicBezTo>
                    <a:pt x="1" y="472"/>
                    <a:pt x="9" y="489"/>
                    <a:pt x="26" y="506"/>
                  </a:cubicBezTo>
                  <a:lnTo>
                    <a:pt x="338" y="818"/>
                  </a:lnTo>
                  <a:cubicBezTo>
                    <a:pt x="355" y="835"/>
                    <a:pt x="372" y="843"/>
                    <a:pt x="397" y="843"/>
                  </a:cubicBezTo>
                  <a:cubicBezTo>
                    <a:pt x="414" y="843"/>
                    <a:pt x="431" y="835"/>
                    <a:pt x="448" y="818"/>
                  </a:cubicBezTo>
                  <a:lnTo>
                    <a:pt x="1139" y="135"/>
                  </a:lnTo>
                  <a:cubicBezTo>
                    <a:pt x="1148" y="118"/>
                    <a:pt x="1156" y="101"/>
                    <a:pt x="1156" y="76"/>
                  </a:cubicBezTo>
                  <a:cubicBezTo>
                    <a:pt x="1156" y="59"/>
                    <a:pt x="1148" y="42"/>
                    <a:pt x="1131" y="25"/>
                  </a:cubicBezTo>
                  <a:cubicBezTo>
                    <a:pt x="1122" y="8"/>
                    <a:pt x="1097" y="0"/>
                    <a:pt x="1080" y="0"/>
                  </a:cubicBezTo>
                  <a:close/>
                </a:path>
              </a:pathLst>
            </a:custGeom>
            <a:solidFill>
              <a:srgbClr val="8250D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Arial"/>
              </a:endParaRPr>
            </a:p>
          </p:txBody>
        </p:sp>
        <p:sp>
          <p:nvSpPr>
            <p:cNvPr id="23" name="Google Shape;3790;p276">
              <a:extLst>
                <a:ext uri="{FF2B5EF4-FFF2-40B4-BE49-F238E27FC236}">
                  <a16:creationId xmlns:a16="http://schemas.microsoft.com/office/drawing/2014/main" id="{456A0819-E368-22B0-1B90-8EAA8D3CAE9C}"/>
                </a:ext>
              </a:extLst>
            </p:cNvPr>
            <p:cNvSpPr/>
            <p:nvPr/>
          </p:nvSpPr>
          <p:spPr>
            <a:xfrm>
              <a:off x="4370050" y="1263350"/>
              <a:ext cx="58000" cy="58000"/>
            </a:xfrm>
            <a:custGeom>
              <a:avLst/>
              <a:gdLst/>
              <a:ahLst/>
              <a:cxnLst/>
              <a:rect l="l" t="t" r="r" b="b"/>
              <a:pathLst>
                <a:path w="2320" h="2320" extrusionOk="0">
                  <a:moveTo>
                    <a:pt x="0" y="1156"/>
                  </a:moveTo>
                  <a:cubicBezTo>
                    <a:pt x="0" y="515"/>
                    <a:pt x="523" y="0"/>
                    <a:pt x="1164" y="0"/>
                  </a:cubicBezTo>
                  <a:cubicBezTo>
                    <a:pt x="1796" y="0"/>
                    <a:pt x="2319" y="515"/>
                    <a:pt x="2319" y="1156"/>
                  </a:cubicBezTo>
                  <a:cubicBezTo>
                    <a:pt x="2319" y="1797"/>
                    <a:pt x="1796" y="2319"/>
                    <a:pt x="1164" y="2319"/>
                  </a:cubicBezTo>
                  <a:cubicBezTo>
                    <a:pt x="523" y="2319"/>
                    <a:pt x="0" y="1797"/>
                    <a:pt x="0" y="1156"/>
                  </a:cubicBezTo>
                  <a:close/>
                  <a:moveTo>
                    <a:pt x="455" y="447"/>
                  </a:moveTo>
                  <a:cubicBezTo>
                    <a:pt x="261" y="633"/>
                    <a:pt x="160" y="894"/>
                    <a:pt x="160" y="1156"/>
                  </a:cubicBezTo>
                  <a:cubicBezTo>
                    <a:pt x="160" y="1426"/>
                    <a:pt x="261" y="1679"/>
                    <a:pt x="455" y="1864"/>
                  </a:cubicBezTo>
                  <a:cubicBezTo>
                    <a:pt x="641" y="2050"/>
                    <a:pt x="894" y="2159"/>
                    <a:pt x="1164" y="2159"/>
                  </a:cubicBezTo>
                  <a:cubicBezTo>
                    <a:pt x="1425" y="2159"/>
                    <a:pt x="1678" y="2050"/>
                    <a:pt x="1864" y="1864"/>
                  </a:cubicBezTo>
                  <a:cubicBezTo>
                    <a:pt x="2058" y="1679"/>
                    <a:pt x="2159" y="1426"/>
                    <a:pt x="2159" y="1156"/>
                  </a:cubicBezTo>
                  <a:cubicBezTo>
                    <a:pt x="2159" y="894"/>
                    <a:pt x="2058" y="633"/>
                    <a:pt x="1864" y="447"/>
                  </a:cubicBezTo>
                  <a:cubicBezTo>
                    <a:pt x="1678" y="262"/>
                    <a:pt x="1425" y="152"/>
                    <a:pt x="1164" y="152"/>
                  </a:cubicBezTo>
                  <a:cubicBezTo>
                    <a:pt x="894" y="152"/>
                    <a:pt x="641" y="262"/>
                    <a:pt x="455" y="447"/>
                  </a:cubicBezTo>
                  <a:close/>
                </a:path>
              </a:pathLst>
            </a:custGeom>
            <a:solidFill>
              <a:srgbClr val="8250D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Arial"/>
              </a:endParaRPr>
            </a:p>
          </p:txBody>
        </p:sp>
      </p:grpSp>
      <p:sp>
        <p:nvSpPr>
          <p:cNvPr id="24" name="Google Shape;3791;p276">
            <a:extLst>
              <a:ext uri="{FF2B5EF4-FFF2-40B4-BE49-F238E27FC236}">
                <a16:creationId xmlns:a16="http://schemas.microsoft.com/office/drawing/2014/main" id="{34E4184F-5EAA-1209-EF71-F01BDF4467AF}"/>
              </a:ext>
            </a:extLst>
          </p:cNvPr>
          <p:cNvSpPr/>
          <p:nvPr/>
        </p:nvSpPr>
        <p:spPr>
          <a:xfrm>
            <a:off x="467667" y="3153933"/>
            <a:ext cx="7155200" cy="694000"/>
          </a:xfrm>
          <a:prstGeom prst="roundRect">
            <a:avLst>
              <a:gd name="adj" fmla="val 9886"/>
            </a:avLst>
          </a:prstGeom>
          <a:solidFill>
            <a:srgbClr val="0D1116"/>
          </a:solidFill>
          <a:ln w="12700" cap="flat" cmpd="sng">
            <a:solidFill>
              <a:srgbClr val="21262D"/>
            </a:solidFill>
            <a:prstDash val="solid"/>
            <a:miter lim="800000"/>
            <a:headEnd type="none" w="sm" len="sm"/>
            <a:tailEnd type="none" w="sm" len="sm"/>
          </a:ln>
          <a:effectLst>
            <a:outerShdw blurRad="485775" dist="114300" dir="5400000" algn="bl" rotWithShape="0">
              <a:srgbClr val="000000">
                <a:alpha val="50000"/>
              </a:srgbClr>
            </a:outerShdw>
          </a:effectLst>
        </p:spPr>
        <p:txBody>
          <a:bodyPr spcFirstLastPara="1" wrap="square" lIns="91433" tIns="45700" rIns="91433" bIns="45700" anchor="ctr" anchorCtr="0">
            <a:noAutofit/>
          </a:bodyPr>
          <a:lstStyle/>
          <a:p>
            <a:pPr algn="ctr"/>
            <a:endParaRPr sz="1867">
              <a:solidFill>
                <a:srgbClr val="0D1117"/>
              </a:solidFill>
              <a:latin typeface="Arial"/>
              <a:ea typeface="Arial"/>
              <a:cs typeface="Arial"/>
              <a:sym typeface="Arial"/>
            </a:endParaRPr>
          </a:p>
        </p:txBody>
      </p:sp>
      <p:grpSp>
        <p:nvGrpSpPr>
          <p:cNvPr id="25" name="Google Shape;3792;p276">
            <a:extLst>
              <a:ext uri="{FF2B5EF4-FFF2-40B4-BE49-F238E27FC236}">
                <a16:creationId xmlns:a16="http://schemas.microsoft.com/office/drawing/2014/main" id="{C65826ED-C0FD-D39D-0BF0-9D190FFCD14D}"/>
              </a:ext>
            </a:extLst>
          </p:cNvPr>
          <p:cNvGrpSpPr/>
          <p:nvPr/>
        </p:nvGrpSpPr>
        <p:grpSpPr>
          <a:xfrm>
            <a:off x="540980" y="3241456"/>
            <a:ext cx="308413" cy="308413"/>
            <a:chOff x="4370050" y="1263350"/>
            <a:chExt cx="58000" cy="58000"/>
          </a:xfrm>
        </p:grpSpPr>
        <p:sp>
          <p:nvSpPr>
            <p:cNvPr id="26" name="Google Shape;3793;p276">
              <a:extLst>
                <a:ext uri="{FF2B5EF4-FFF2-40B4-BE49-F238E27FC236}">
                  <a16:creationId xmlns:a16="http://schemas.microsoft.com/office/drawing/2014/main" id="{89EABB84-867E-4793-93D5-CA23D5E3338D}"/>
                </a:ext>
              </a:extLst>
            </p:cNvPr>
            <p:cNvSpPr/>
            <p:nvPr/>
          </p:nvSpPr>
          <p:spPr>
            <a:xfrm>
              <a:off x="4384575" y="1281700"/>
              <a:ext cx="28925" cy="21100"/>
            </a:xfrm>
            <a:custGeom>
              <a:avLst/>
              <a:gdLst/>
              <a:ahLst/>
              <a:cxnLst/>
              <a:rect l="l" t="t" r="r" b="b"/>
              <a:pathLst>
                <a:path w="1157" h="844" extrusionOk="0">
                  <a:moveTo>
                    <a:pt x="1080" y="0"/>
                  </a:moveTo>
                  <a:cubicBezTo>
                    <a:pt x="1055" y="0"/>
                    <a:pt x="1038" y="8"/>
                    <a:pt x="1021" y="25"/>
                  </a:cubicBezTo>
                  <a:lnTo>
                    <a:pt x="397" y="649"/>
                  </a:lnTo>
                  <a:lnTo>
                    <a:pt x="136" y="396"/>
                  </a:lnTo>
                  <a:cubicBezTo>
                    <a:pt x="119" y="380"/>
                    <a:pt x="102" y="371"/>
                    <a:pt x="77" y="371"/>
                  </a:cubicBezTo>
                  <a:cubicBezTo>
                    <a:pt x="60" y="371"/>
                    <a:pt x="35" y="380"/>
                    <a:pt x="26" y="396"/>
                  </a:cubicBezTo>
                  <a:cubicBezTo>
                    <a:pt x="9" y="405"/>
                    <a:pt x="1" y="430"/>
                    <a:pt x="1" y="447"/>
                  </a:cubicBezTo>
                  <a:cubicBezTo>
                    <a:pt x="1" y="472"/>
                    <a:pt x="9" y="489"/>
                    <a:pt x="26" y="506"/>
                  </a:cubicBezTo>
                  <a:lnTo>
                    <a:pt x="338" y="818"/>
                  </a:lnTo>
                  <a:cubicBezTo>
                    <a:pt x="355" y="835"/>
                    <a:pt x="372" y="843"/>
                    <a:pt x="397" y="843"/>
                  </a:cubicBezTo>
                  <a:cubicBezTo>
                    <a:pt x="414" y="843"/>
                    <a:pt x="431" y="835"/>
                    <a:pt x="448" y="818"/>
                  </a:cubicBezTo>
                  <a:lnTo>
                    <a:pt x="1139" y="135"/>
                  </a:lnTo>
                  <a:cubicBezTo>
                    <a:pt x="1148" y="118"/>
                    <a:pt x="1156" y="101"/>
                    <a:pt x="1156" y="76"/>
                  </a:cubicBezTo>
                  <a:cubicBezTo>
                    <a:pt x="1156" y="59"/>
                    <a:pt x="1148" y="42"/>
                    <a:pt x="1131" y="25"/>
                  </a:cubicBezTo>
                  <a:cubicBezTo>
                    <a:pt x="1122" y="8"/>
                    <a:pt x="1097" y="0"/>
                    <a:pt x="1080" y="0"/>
                  </a:cubicBezTo>
                  <a:close/>
                </a:path>
              </a:pathLst>
            </a:custGeom>
            <a:solidFill>
              <a:srgbClr val="BC8C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Arial"/>
              </a:endParaRPr>
            </a:p>
          </p:txBody>
        </p:sp>
        <p:sp>
          <p:nvSpPr>
            <p:cNvPr id="27" name="Google Shape;3794;p276">
              <a:extLst>
                <a:ext uri="{FF2B5EF4-FFF2-40B4-BE49-F238E27FC236}">
                  <a16:creationId xmlns:a16="http://schemas.microsoft.com/office/drawing/2014/main" id="{8B031578-474A-0DFB-04F4-6DD2538D03A8}"/>
                </a:ext>
              </a:extLst>
            </p:cNvPr>
            <p:cNvSpPr/>
            <p:nvPr/>
          </p:nvSpPr>
          <p:spPr>
            <a:xfrm>
              <a:off x="4370050" y="1263350"/>
              <a:ext cx="58000" cy="58000"/>
            </a:xfrm>
            <a:custGeom>
              <a:avLst/>
              <a:gdLst/>
              <a:ahLst/>
              <a:cxnLst/>
              <a:rect l="l" t="t" r="r" b="b"/>
              <a:pathLst>
                <a:path w="2320" h="2320" extrusionOk="0">
                  <a:moveTo>
                    <a:pt x="0" y="1156"/>
                  </a:moveTo>
                  <a:cubicBezTo>
                    <a:pt x="0" y="515"/>
                    <a:pt x="523" y="0"/>
                    <a:pt x="1164" y="0"/>
                  </a:cubicBezTo>
                  <a:cubicBezTo>
                    <a:pt x="1796" y="0"/>
                    <a:pt x="2319" y="515"/>
                    <a:pt x="2319" y="1156"/>
                  </a:cubicBezTo>
                  <a:cubicBezTo>
                    <a:pt x="2319" y="1797"/>
                    <a:pt x="1796" y="2319"/>
                    <a:pt x="1164" y="2319"/>
                  </a:cubicBezTo>
                  <a:cubicBezTo>
                    <a:pt x="523" y="2319"/>
                    <a:pt x="0" y="1797"/>
                    <a:pt x="0" y="1156"/>
                  </a:cubicBezTo>
                  <a:close/>
                  <a:moveTo>
                    <a:pt x="455" y="447"/>
                  </a:moveTo>
                  <a:cubicBezTo>
                    <a:pt x="261" y="633"/>
                    <a:pt x="160" y="894"/>
                    <a:pt x="160" y="1156"/>
                  </a:cubicBezTo>
                  <a:cubicBezTo>
                    <a:pt x="160" y="1426"/>
                    <a:pt x="261" y="1679"/>
                    <a:pt x="455" y="1864"/>
                  </a:cubicBezTo>
                  <a:cubicBezTo>
                    <a:pt x="641" y="2050"/>
                    <a:pt x="894" y="2159"/>
                    <a:pt x="1164" y="2159"/>
                  </a:cubicBezTo>
                  <a:cubicBezTo>
                    <a:pt x="1425" y="2159"/>
                    <a:pt x="1678" y="2050"/>
                    <a:pt x="1864" y="1864"/>
                  </a:cubicBezTo>
                  <a:cubicBezTo>
                    <a:pt x="2058" y="1679"/>
                    <a:pt x="2159" y="1426"/>
                    <a:pt x="2159" y="1156"/>
                  </a:cubicBezTo>
                  <a:cubicBezTo>
                    <a:pt x="2159" y="894"/>
                    <a:pt x="2058" y="633"/>
                    <a:pt x="1864" y="447"/>
                  </a:cubicBezTo>
                  <a:cubicBezTo>
                    <a:pt x="1678" y="262"/>
                    <a:pt x="1425" y="152"/>
                    <a:pt x="1164" y="152"/>
                  </a:cubicBezTo>
                  <a:cubicBezTo>
                    <a:pt x="894" y="152"/>
                    <a:pt x="641" y="262"/>
                    <a:pt x="455" y="447"/>
                  </a:cubicBezTo>
                  <a:close/>
                </a:path>
              </a:pathLst>
            </a:custGeom>
            <a:solidFill>
              <a:srgbClr val="BC8C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Arial"/>
              </a:endParaRPr>
            </a:p>
          </p:txBody>
        </p:sp>
      </p:grpSp>
      <p:sp>
        <p:nvSpPr>
          <p:cNvPr id="28" name="Google Shape;3795;p276">
            <a:extLst>
              <a:ext uri="{FF2B5EF4-FFF2-40B4-BE49-F238E27FC236}">
                <a16:creationId xmlns:a16="http://schemas.microsoft.com/office/drawing/2014/main" id="{EB15C025-75D9-80CB-022F-037431EB9005}"/>
              </a:ext>
            </a:extLst>
          </p:cNvPr>
          <p:cNvSpPr/>
          <p:nvPr/>
        </p:nvSpPr>
        <p:spPr>
          <a:xfrm>
            <a:off x="467667" y="3988367"/>
            <a:ext cx="7155200" cy="826800"/>
          </a:xfrm>
          <a:prstGeom prst="roundRect">
            <a:avLst>
              <a:gd name="adj" fmla="val 9886"/>
            </a:avLst>
          </a:prstGeom>
          <a:solidFill>
            <a:srgbClr val="0D1116"/>
          </a:solidFill>
          <a:ln w="12700" cap="flat" cmpd="sng">
            <a:solidFill>
              <a:srgbClr val="21262D"/>
            </a:solidFill>
            <a:prstDash val="solid"/>
            <a:miter lim="800000"/>
            <a:headEnd type="none" w="sm" len="sm"/>
            <a:tailEnd type="none" w="sm" len="sm"/>
          </a:ln>
          <a:effectLst>
            <a:outerShdw blurRad="485775" dist="114300" dir="5400000" algn="bl" rotWithShape="0">
              <a:srgbClr val="000000">
                <a:alpha val="50000"/>
              </a:srgbClr>
            </a:outerShdw>
          </a:effectLst>
        </p:spPr>
        <p:txBody>
          <a:bodyPr spcFirstLastPara="1" wrap="square" lIns="91433" tIns="45700" rIns="91433" bIns="45700" anchor="ctr" anchorCtr="0">
            <a:noAutofit/>
          </a:bodyPr>
          <a:lstStyle/>
          <a:p>
            <a:pPr algn="ctr"/>
            <a:endParaRPr sz="1867">
              <a:solidFill>
                <a:srgbClr val="0D1117"/>
              </a:solidFill>
              <a:latin typeface="Arial"/>
              <a:ea typeface="Arial"/>
              <a:cs typeface="Arial"/>
              <a:sym typeface="Arial"/>
            </a:endParaRPr>
          </a:p>
        </p:txBody>
      </p:sp>
      <p:grpSp>
        <p:nvGrpSpPr>
          <p:cNvPr id="29" name="Google Shape;3796;p276">
            <a:extLst>
              <a:ext uri="{FF2B5EF4-FFF2-40B4-BE49-F238E27FC236}">
                <a16:creationId xmlns:a16="http://schemas.microsoft.com/office/drawing/2014/main" id="{9CA86C82-88F8-441E-E83D-1B73371A5C14}"/>
              </a:ext>
            </a:extLst>
          </p:cNvPr>
          <p:cNvGrpSpPr/>
          <p:nvPr/>
        </p:nvGrpSpPr>
        <p:grpSpPr>
          <a:xfrm>
            <a:off x="540980" y="4075616"/>
            <a:ext cx="308413" cy="308413"/>
            <a:chOff x="4370050" y="1263350"/>
            <a:chExt cx="58000" cy="58000"/>
          </a:xfrm>
        </p:grpSpPr>
        <p:sp>
          <p:nvSpPr>
            <p:cNvPr id="30" name="Google Shape;3797;p276">
              <a:extLst>
                <a:ext uri="{FF2B5EF4-FFF2-40B4-BE49-F238E27FC236}">
                  <a16:creationId xmlns:a16="http://schemas.microsoft.com/office/drawing/2014/main" id="{3C1C4FF7-51EA-C21F-A878-AF489BDC772A}"/>
                </a:ext>
              </a:extLst>
            </p:cNvPr>
            <p:cNvSpPr/>
            <p:nvPr/>
          </p:nvSpPr>
          <p:spPr>
            <a:xfrm>
              <a:off x="4384575" y="1281700"/>
              <a:ext cx="28925" cy="21100"/>
            </a:xfrm>
            <a:custGeom>
              <a:avLst/>
              <a:gdLst/>
              <a:ahLst/>
              <a:cxnLst/>
              <a:rect l="l" t="t" r="r" b="b"/>
              <a:pathLst>
                <a:path w="1157" h="844" extrusionOk="0">
                  <a:moveTo>
                    <a:pt x="1080" y="0"/>
                  </a:moveTo>
                  <a:cubicBezTo>
                    <a:pt x="1055" y="0"/>
                    <a:pt x="1038" y="8"/>
                    <a:pt x="1021" y="25"/>
                  </a:cubicBezTo>
                  <a:lnTo>
                    <a:pt x="397" y="649"/>
                  </a:lnTo>
                  <a:lnTo>
                    <a:pt x="136" y="396"/>
                  </a:lnTo>
                  <a:cubicBezTo>
                    <a:pt x="119" y="380"/>
                    <a:pt x="102" y="371"/>
                    <a:pt x="77" y="371"/>
                  </a:cubicBezTo>
                  <a:cubicBezTo>
                    <a:pt x="60" y="371"/>
                    <a:pt x="35" y="380"/>
                    <a:pt x="26" y="396"/>
                  </a:cubicBezTo>
                  <a:cubicBezTo>
                    <a:pt x="9" y="405"/>
                    <a:pt x="1" y="430"/>
                    <a:pt x="1" y="447"/>
                  </a:cubicBezTo>
                  <a:cubicBezTo>
                    <a:pt x="1" y="472"/>
                    <a:pt x="9" y="489"/>
                    <a:pt x="26" y="506"/>
                  </a:cubicBezTo>
                  <a:lnTo>
                    <a:pt x="338" y="818"/>
                  </a:lnTo>
                  <a:cubicBezTo>
                    <a:pt x="355" y="835"/>
                    <a:pt x="372" y="843"/>
                    <a:pt x="397" y="843"/>
                  </a:cubicBezTo>
                  <a:cubicBezTo>
                    <a:pt x="414" y="843"/>
                    <a:pt x="431" y="835"/>
                    <a:pt x="448" y="818"/>
                  </a:cubicBezTo>
                  <a:lnTo>
                    <a:pt x="1139" y="135"/>
                  </a:lnTo>
                  <a:cubicBezTo>
                    <a:pt x="1148" y="118"/>
                    <a:pt x="1156" y="101"/>
                    <a:pt x="1156" y="76"/>
                  </a:cubicBezTo>
                  <a:cubicBezTo>
                    <a:pt x="1156" y="59"/>
                    <a:pt x="1148" y="42"/>
                    <a:pt x="1131" y="25"/>
                  </a:cubicBezTo>
                  <a:cubicBezTo>
                    <a:pt x="1122" y="8"/>
                    <a:pt x="1097" y="0"/>
                    <a:pt x="1080" y="0"/>
                  </a:cubicBezTo>
                  <a:close/>
                </a:path>
              </a:pathLst>
            </a:custGeom>
            <a:solidFill>
              <a:srgbClr val="060B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Arial"/>
              </a:endParaRPr>
            </a:p>
          </p:txBody>
        </p:sp>
        <p:sp>
          <p:nvSpPr>
            <p:cNvPr id="31" name="Google Shape;3798;p276">
              <a:extLst>
                <a:ext uri="{FF2B5EF4-FFF2-40B4-BE49-F238E27FC236}">
                  <a16:creationId xmlns:a16="http://schemas.microsoft.com/office/drawing/2014/main" id="{1A0A2D04-141D-3063-A8B0-2D5604E0F48A}"/>
                </a:ext>
              </a:extLst>
            </p:cNvPr>
            <p:cNvSpPr/>
            <p:nvPr/>
          </p:nvSpPr>
          <p:spPr>
            <a:xfrm>
              <a:off x="4370050" y="1263350"/>
              <a:ext cx="58000" cy="58000"/>
            </a:xfrm>
            <a:custGeom>
              <a:avLst/>
              <a:gdLst/>
              <a:ahLst/>
              <a:cxnLst/>
              <a:rect l="l" t="t" r="r" b="b"/>
              <a:pathLst>
                <a:path w="2320" h="2320" extrusionOk="0">
                  <a:moveTo>
                    <a:pt x="0" y="1156"/>
                  </a:moveTo>
                  <a:cubicBezTo>
                    <a:pt x="0" y="515"/>
                    <a:pt x="523" y="0"/>
                    <a:pt x="1164" y="0"/>
                  </a:cubicBezTo>
                  <a:cubicBezTo>
                    <a:pt x="1796" y="0"/>
                    <a:pt x="2319" y="515"/>
                    <a:pt x="2319" y="1156"/>
                  </a:cubicBezTo>
                  <a:cubicBezTo>
                    <a:pt x="2319" y="1797"/>
                    <a:pt x="1796" y="2319"/>
                    <a:pt x="1164" y="2319"/>
                  </a:cubicBezTo>
                  <a:cubicBezTo>
                    <a:pt x="523" y="2319"/>
                    <a:pt x="0" y="1797"/>
                    <a:pt x="0" y="1156"/>
                  </a:cubicBezTo>
                  <a:close/>
                  <a:moveTo>
                    <a:pt x="455" y="447"/>
                  </a:moveTo>
                  <a:cubicBezTo>
                    <a:pt x="261" y="633"/>
                    <a:pt x="160" y="894"/>
                    <a:pt x="160" y="1156"/>
                  </a:cubicBezTo>
                  <a:cubicBezTo>
                    <a:pt x="160" y="1426"/>
                    <a:pt x="261" y="1679"/>
                    <a:pt x="455" y="1864"/>
                  </a:cubicBezTo>
                  <a:cubicBezTo>
                    <a:pt x="641" y="2050"/>
                    <a:pt x="894" y="2159"/>
                    <a:pt x="1164" y="2159"/>
                  </a:cubicBezTo>
                  <a:cubicBezTo>
                    <a:pt x="1425" y="2159"/>
                    <a:pt x="1678" y="2050"/>
                    <a:pt x="1864" y="1864"/>
                  </a:cubicBezTo>
                  <a:cubicBezTo>
                    <a:pt x="2058" y="1679"/>
                    <a:pt x="2159" y="1426"/>
                    <a:pt x="2159" y="1156"/>
                  </a:cubicBezTo>
                  <a:cubicBezTo>
                    <a:pt x="2159" y="894"/>
                    <a:pt x="2058" y="633"/>
                    <a:pt x="1864" y="447"/>
                  </a:cubicBezTo>
                  <a:cubicBezTo>
                    <a:pt x="1678" y="262"/>
                    <a:pt x="1425" y="152"/>
                    <a:pt x="1164" y="152"/>
                  </a:cubicBezTo>
                  <a:cubicBezTo>
                    <a:pt x="894" y="152"/>
                    <a:pt x="641" y="262"/>
                    <a:pt x="455" y="447"/>
                  </a:cubicBezTo>
                  <a:close/>
                </a:path>
              </a:pathLst>
            </a:custGeom>
            <a:solidFill>
              <a:srgbClr val="060BFF"/>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Arial"/>
              </a:endParaRPr>
            </a:p>
          </p:txBody>
        </p:sp>
      </p:grpSp>
      <p:sp>
        <p:nvSpPr>
          <p:cNvPr id="32" name="Google Shape;3799;p276">
            <a:extLst>
              <a:ext uri="{FF2B5EF4-FFF2-40B4-BE49-F238E27FC236}">
                <a16:creationId xmlns:a16="http://schemas.microsoft.com/office/drawing/2014/main" id="{83877477-027A-4BD9-624A-95E6B89F8967}"/>
              </a:ext>
            </a:extLst>
          </p:cNvPr>
          <p:cNvSpPr/>
          <p:nvPr/>
        </p:nvSpPr>
        <p:spPr>
          <a:xfrm>
            <a:off x="467667" y="4952035"/>
            <a:ext cx="7155200" cy="826800"/>
          </a:xfrm>
          <a:prstGeom prst="roundRect">
            <a:avLst>
              <a:gd name="adj" fmla="val 9886"/>
            </a:avLst>
          </a:prstGeom>
          <a:solidFill>
            <a:srgbClr val="0D1116"/>
          </a:solidFill>
          <a:ln w="12700" cap="flat" cmpd="sng">
            <a:solidFill>
              <a:srgbClr val="21262D"/>
            </a:solidFill>
            <a:prstDash val="solid"/>
            <a:miter lim="800000"/>
            <a:headEnd type="none" w="sm" len="sm"/>
            <a:tailEnd type="none" w="sm" len="sm"/>
          </a:ln>
          <a:effectLst>
            <a:outerShdw blurRad="485775" dist="114300" dir="5400000" algn="bl" rotWithShape="0">
              <a:srgbClr val="000000">
                <a:alpha val="50000"/>
              </a:srgbClr>
            </a:outerShdw>
          </a:effectLst>
        </p:spPr>
        <p:txBody>
          <a:bodyPr spcFirstLastPara="1" wrap="square" lIns="91433" tIns="45700" rIns="91433" bIns="45700" anchor="ctr" anchorCtr="0">
            <a:noAutofit/>
          </a:bodyPr>
          <a:lstStyle/>
          <a:p>
            <a:pPr algn="ctr"/>
            <a:endParaRPr sz="1867">
              <a:solidFill>
                <a:srgbClr val="0D1117"/>
              </a:solidFill>
              <a:latin typeface="Arial"/>
              <a:ea typeface="Arial"/>
              <a:cs typeface="Arial"/>
              <a:sym typeface="Arial"/>
            </a:endParaRPr>
          </a:p>
        </p:txBody>
      </p:sp>
      <p:grpSp>
        <p:nvGrpSpPr>
          <p:cNvPr id="33" name="Google Shape;3800;p276">
            <a:extLst>
              <a:ext uri="{FF2B5EF4-FFF2-40B4-BE49-F238E27FC236}">
                <a16:creationId xmlns:a16="http://schemas.microsoft.com/office/drawing/2014/main" id="{5FE1EE83-CE42-61A3-EFD8-771AE600BD11}"/>
              </a:ext>
            </a:extLst>
          </p:cNvPr>
          <p:cNvGrpSpPr/>
          <p:nvPr/>
        </p:nvGrpSpPr>
        <p:grpSpPr>
          <a:xfrm>
            <a:off x="540980" y="5038976"/>
            <a:ext cx="308413" cy="308413"/>
            <a:chOff x="4370050" y="1263350"/>
            <a:chExt cx="58000" cy="58000"/>
          </a:xfrm>
        </p:grpSpPr>
        <p:sp>
          <p:nvSpPr>
            <p:cNvPr id="34" name="Google Shape;3801;p276">
              <a:extLst>
                <a:ext uri="{FF2B5EF4-FFF2-40B4-BE49-F238E27FC236}">
                  <a16:creationId xmlns:a16="http://schemas.microsoft.com/office/drawing/2014/main" id="{FE97F654-65C1-D29A-953C-26AE12F72AB7}"/>
                </a:ext>
              </a:extLst>
            </p:cNvPr>
            <p:cNvSpPr/>
            <p:nvPr/>
          </p:nvSpPr>
          <p:spPr>
            <a:xfrm>
              <a:off x="4384575" y="1281700"/>
              <a:ext cx="28925" cy="21100"/>
            </a:xfrm>
            <a:custGeom>
              <a:avLst/>
              <a:gdLst/>
              <a:ahLst/>
              <a:cxnLst/>
              <a:rect l="l" t="t" r="r" b="b"/>
              <a:pathLst>
                <a:path w="1157" h="844" extrusionOk="0">
                  <a:moveTo>
                    <a:pt x="1080" y="0"/>
                  </a:moveTo>
                  <a:cubicBezTo>
                    <a:pt x="1055" y="0"/>
                    <a:pt x="1038" y="8"/>
                    <a:pt x="1021" y="25"/>
                  </a:cubicBezTo>
                  <a:lnTo>
                    <a:pt x="397" y="649"/>
                  </a:lnTo>
                  <a:lnTo>
                    <a:pt x="136" y="396"/>
                  </a:lnTo>
                  <a:cubicBezTo>
                    <a:pt x="119" y="380"/>
                    <a:pt x="102" y="371"/>
                    <a:pt x="77" y="371"/>
                  </a:cubicBezTo>
                  <a:cubicBezTo>
                    <a:pt x="60" y="371"/>
                    <a:pt x="35" y="380"/>
                    <a:pt x="26" y="396"/>
                  </a:cubicBezTo>
                  <a:cubicBezTo>
                    <a:pt x="9" y="405"/>
                    <a:pt x="1" y="430"/>
                    <a:pt x="1" y="447"/>
                  </a:cubicBezTo>
                  <a:cubicBezTo>
                    <a:pt x="1" y="472"/>
                    <a:pt x="9" y="489"/>
                    <a:pt x="26" y="506"/>
                  </a:cubicBezTo>
                  <a:lnTo>
                    <a:pt x="338" y="818"/>
                  </a:lnTo>
                  <a:cubicBezTo>
                    <a:pt x="355" y="835"/>
                    <a:pt x="372" y="843"/>
                    <a:pt x="397" y="843"/>
                  </a:cubicBezTo>
                  <a:cubicBezTo>
                    <a:pt x="414" y="843"/>
                    <a:pt x="431" y="835"/>
                    <a:pt x="448" y="818"/>
                  </a:cubicBezTo>
                  <a:lnTo>
                    <a:pt x="1139" y="135"/>
                  </a:lnTo>
                  <a:cubicBezTo>
                    <a:pt x="1148" y="118"/>
                    <a:pt x="1156" y="101"/>
                    <a:pt x="1156" y="76"/>
                  </a:cubicBezTo>
                  <a:cubicBezTo>
                    <a:pt x="1156" y="59"/>
                    <a:pt x="1148" y="42"/>
                    <a:pt x="1131" y="25"/>
                  </a:cubicBezTo>
                  <a:cubicBezTo>
                    <a:pt x="1122" y="8"/>
                    <a:pt x="1097" y="0"/>
                    <a:pt x="1080" y="0"/>
                  </a:cubicBezTo>
                  <a:close/>
                </a:path>
              </a:pathLst>
            </a:custGeom>
            <a:solidFill>
              <a:srgbClr val="096BDE"/>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Arial"/>
              </a:endParaRPr>
            </a:p>
          </p:txBody>
        </p:sp>
        <p:sp>
          <p:nvSpPr>
            <p:cNvPr id="35" name="Google Shape;3802;p276">
              <a:extLst>
                <a:ext uri="{FF2B5EF4-FFF2-40B4-BE49-F238E27FC236}">
                  <a16:creationId xmlns:a16="http://schemas.microsoft.com/office/drawing/2014/main" id="{13A6A1A9-4AD4-BB8D-E5CD-FE7299A01004}"/>
                </a:ext>
              </a:extLst>
            </p:cNvPr>
            <p:cNvSpPr/>
            <p:nvPr/>
          </p:nvSpPr>
          <p:spPr>
            <a:xfrm>
              <a:off x="4370050" y="1263350"/>
              <a:ext cx="58000" cy="58000"/>
            </a:xfrm>
            <a:custGeom>
              <a:avLst/>
              <a:gdLst/>
              <a:ahLst/>
              <a:cxnLst/>
              <a:rect l="l" t="t" r="r" b="b"/>
              <a:pathLst>
                <a:path w="2320" h="2320" extrusionOk="0">
                  <a:moveTo>
                    <a:pt x="0" y="1156"/>
                  </a:moveTo>
                  <a:cubicBezTo>
                    <a:pt x="0" y="515"/>
                    <a:pt x="523" y="0"/>
                    <a:pt x="1164" y="0"/>
                  </a:cubicBezTo>
                  <a:cubicBezTo>
                    <a:pt x="1796" y="0"/>
                    <a:pt x="2319" y="515"/>
                    <a:pt x="2319" y="1156"/>
                  </a:cubicBezTo>
                  <a:cubicBezTo>
                    <a:pt x="2319" y="1797"/>
                    <a:pt x="1796" y="2319"/>
                    <a:pt x="1164" y="2319"/>
                  </a:cubicBezTo>
                  <a:cubicBezTo>
                    <a:pt x="523" y="2319"/>
                    <a:pt x="0" y="1797"/>
                    <a:pt x="0" y="1156"/>
                  </a:cubicBezTo>
                  <a:close/>
                  <a:moveTo>
                    <a:pt x="455" y="447"/>
                  </a:moveTo>
                  <a:cubicBezTo>
                    <a:pt x="261" y="633"/>
                    <a:pt x="160" y="894"/>
                    <a:pt x="160" y="1156"/>
                  </a:cubicBezTo>
                  <a:cubicBezTo>
                    <a:pt x="160" y="1426"/>
                    <a:pt x="261" y="1679"/>
                    <a:pt x="455" y="1864"/>
                  </a:cubicBezTo>
                  <a:cubicBezTo>
                    <a:pt x="641" y="2050"/>
                    <a:pt x="894" y="2159"/>
                    <a:pt x="1164" y="2159"/>
                  </a:cubicBezTo>
                  <a:cubicBezTo>
                    <a:pt x="1425" y="2159"/>
                    <a:pt x="1678" y="2050"/>
                    <a:pt x="1864" y="1864"/>
                  </a:cubicBezTo>
                  <a:cubicBezTo>
                    <a:pt x="2058" y="1679"/>
                    <a:pt x="2159" y="1426"/>
                    <a:pt x="2159" y="1156"/>
                  </a:cubicBezTo>
                  <a:cubicBezTo>
                    <a:pt x="2159" y="894"/>
                    <a:pt x="2058" y="633"/>
                    <a:pt x="1864" y="447"/>
                  </a:cubicBezTo>
                  <a:cubicBezTo>
                    <a:pt x="1678" y="262"/>
                    <a:pt x="1425" y="152"/>
                    <a:pt x="1164" y="152"/>
                  </a:cubicBezTo>
                  <a:cubicBezTo>
                    <a:pt x="894" y="152"/>
                    <a:pt x="641" y="262"/>
                    <a:pt x="455" y="447"/>
                  </a:cubicBezTo>
                  <a:close/>
                </a:path>
              </a:pathLst>
            </a:custGeom>
            <a:solidFill>
              <a:srgbClr val="096BDE"/>
            </a:solidFill>
            <a:ln>
              <a:noFill/>
            </a:ln>
          </p:spPr>
          <p:txBody>
            <a:bodyPr spcFirstLastPara="1" wrap="square" lIns="121900" tIns="121900" rIns="121900" bIns="12190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400" b="0" i="0" u="none" strike="noStrike" kern="0" cap="none" spc="0" normalizeH="0" baseline="0" noProof="0">
                <a:ln>
                  <a:noFill/>
                </a:ln>
                <a:solidFill>
                  <a:srgbClr val="000000"/>
                </a:solidFill>
                <a:effectLst/>
                <a:uLnTx/>
                <a:uFillTx/>
                <a:latin typeface="Arial"/>
              </a:endParaRPr>
            </a:p>
          </p:txBody>
        </p:sp>
      </p:grpSp>
      <p:sp>
        <p:nvSpPr>
          <p:cNvPr id="36" name="Google Shape;3803;p276">
            <a:extLst>
              <a:ext uri="{FF2B5EF4-FFF2-40B4-BE49-F238E27FC236}">
                <a16:creationId xmlns:a16="http://schemas.microsoft.com/office/drawing/2014/main" id="{9E7C9FB4-3604-BC79-A54A-4F13E35D5C41}"/>
              </a:ext>
            </a:extLst>
          </p:cNvPr>
          <p:cNvSpPr/>
          <p:nvPr/>
        </p:nvSpPr>
        <p:spPr>
          <a:xfrm>
            <a:off x="467667" y="5915700"/>
            <a:ext cx="7155200" cy="826800"/>
          </a:xfrm>
          <a:prstGeom prst="roundRect">
            <a:avLst>
              <a:gd name="adj" fmla="val 9886"/>
            </a:avLst>
          </a:prstGeom>
          <a:solidFill>
            <a:srgbClr val="0D1116"/>
          </a:solidFill>
          <a:ln w="12700" cap="flat" cmpd="sng">
            <a:solidFill>
              <a:srgbClr val="21262D"/>
            </a:solidFill>
            <a:prstDash val="solid"/>
            <a:miter lim="800000"/>
            <a:headEnd type="none" w="sm" len="sm"/>
            <a:tailEnd type="none" w="sm" len="sm"/>
          </a:ln>
          <a:effectLst>
            <a:outerShdw blurRad="485775" dist="114300" dir="5400000" algn="bl" rotWithShape="0">
              <a:srgbClr val="000000">
                <a:alpha val="50000"/>
              </a:srgbClr>
            </a:outerShdw>
          </a:effectLst>
        </p:spPr>
        <p:txBody>
          <a:bodyPr spcFirstLastPara="1" wrap="square" lIns="91433" tIns="45700" rIns="91433" bIns="45700" anchor="ctr" anchorCtr="0">
            <a:noAutofit/>
          </a:bodyPr>
          <a:lstStyle/>
          <a:p>
            <a:pPr algn="ctr"/>
            <a:endParaRPr sz="1867">
              <a:solidFill>
                <a:srgbClr val="0D1117"/>
              </a:solidFill>
              <a:latin typeface="Arial"/>
              <a:ea typeface="Arial"/>
              <a:cs typeface="Arial"/>
              <a:sym typeface="Arial"/>
            </a:endParaRPr>
          </a:p>
        </p:txBody>
      </p:sp>
      <p:grpSp>
        <p:nvGrpSpPr>
          <p:cNvPr id="37" name="Google Shape;3804;p276">
            <a:extLst>
              <a:ext uri="{FF2B5EF4-FFF2-40B4-BE49-F238E27FC236}">
                <a16:creationId xmlns:a16="http://schemas.microsoft.com/office/drawing/2014/main" id="{B229DEBD-5902-9539-EDDD-603ECD9A25B5}"/>
              </a:ext>
            </a:extLst>
          </p:cNvPr>
          <p:cNvGrpSpPr/>
          <p:nvPr/>
        </p:nvGrpSpPr>
        <p:grpSpPr>
          <a:xfrm>
            <a:off x="540980" y="6002336"/>
            <a:ext cx="308413" cy="308413"/>
            <a:chOff x="4370050" y="1263350"/>
            <a:chExt cx="58000" cy="58000"/>
          </a:xfrm>
        </p:grpSpPr>
        <p:sp>
          <p:nvSpPr>
            <p:cNvPr id="38" name="Google Shape;3805;p276">
              <a:extLst>
                <a:ext uri="{FF2B5EF4-FFF2-40B4-BE49-F238E27FC236}">
                  <a16:creationId xmlns:a16="http://schemas.microsoft.com/office/drawing/2014/main" id="{497F3BB2-966A-4EA4-6E0A-A27C064BBDE1}"/>
                </a:ext>
              </a:extLst>
            </p:cNvPr>
            <p:cNvSpPr/>
            <p:nvPr/>
          </p:nvSpPr>
          <p:spPr>
            <a:xfrm>
              <a:off x="4384575" y="1281700"/>
              <a:ext cx="28925" cy="21100"/>
            </a:xfrm>
            <a:custGeom>
              <a:avLst/>
              <a:gdLst/>
              <a:ahLst/>
              <a:cxnLst/>
              <a:rect l="l" t="t" r="r" b="b"/>
              <a:pathLst>
                <a:path w="1157" h="844" extrusionOk="0">
                  <a:moveTo>
                    <a:pt x="1080" y="0"/>
                  </a:moveTo>
                  <a:cubicBezTo>
                    <a:pt x="1055" y="0"/>
                    <a:pt x="1038" y="8"/>
                    <a:pt x="1021" y="25"/>
                  </a:cubicBezTo>
                  <a:lnTo>
                    <a:pt x="397" y="649"/>
                  </a:lnTo>
                  <a:lnTo>
                    <a:pt x="136" y="396"/>
                  </a:lnTo>
                  <a:cubicBezTo>
                    <a:pt x="119" y="380"/>
                    <a:pt x="102" y="371"/>
                    <a:pt x="77" y="371"/>
                  </a:cubicBezTo>
                  <a:cubicBezTo>
                    <a:pt x="60" y="371"/>
                    <a:pt x="35" y="380"/>
                    <a:pt x="26" y="396"/>
                  </a:cubicBezTo>
                  <a:cubicBezTo>
                    <a:pt x="9" y="405"/>
                    <a:pt x="1" y="430"/>
                    <a:pt x="1" y="447"/>
                  </a:cubicBezTo>
                  <a:cubicBezTo>
                    <a:pt x="1" y="472"/>
                    <a:pt x="9" y="489"/>
                    <a:pt x="26" y="506"/>
                  </a:cubicBezTo>
                  <a:lnTo>
                    <a:pt x="338" y="818"/>
                  </a:lnTo>
                  <a:cubicBezTo>
                    <a:pt x="355" y="835"/>
                    <a:pt x="372" y="843"/>
                    <a:pt x="397" y="843"/>
                  </a:cubicBezTo>
                  <a:cubicBezTo>
                    <a:pt x="414" y="843"/>
                    <a:pt x="431" y="835"/>
                    <a:pt x="448" y="818"/>
                  </a:cubicBezTo>
                  <a:lnTo>
                    <a:pt x="1139" y="135"/>
                  </a:lnTo>
                  <a:cubicBezTo>
                    <a:pt x="1148" y="118"/>
                    <a:pt x="1156" y="101"/>
                    <a:pt x="1156" y="76"/>
                  </a:cubicBezTo>
                  <a:cubicBezTo>
                    <a:pt x="1156" y="59"/>
                    <a:pt x="1148" y="42"/>
                    <a:pt x="1131" y="25"/>
                  </a:cubicBezTo>
                  <a:cubicBezTo>
                    <a:pt x="1122" y="8"/>
                    <a:pt x="1097" y="0"/>
                    <a:pt x="1080" y="0"/>
                  </a:cubicBezTo>
                  <a:close/>
                </a:path>
              </a:pathLst>
            </a:custGeom>
            <a:solidFill>
              <a:srgbClr val="51AECC"/>
            </a:solidFill>
            <a:ln>
              <a:noFill/>
            </a:ln>
          </p:spPr>
          <p:txBody>
            <a:bodyPr spcFirstLastPara="1" wrap="square" lIns="121900" tIns="121900" rIns="121900" bIns="121900" anchor="ctr" anchorCtr="0">
              <a:noAutofit/>
            </a:bodyPr>
            <a:lstStyle/>
            <a:p>
              <a:endParaRPr sz="2400">
                <a:solidFill>
                  <a:srgbClr val="000000"/>
                </a:solidFill>
                <a:latin typeface="Arial"/>
              </a:endParaRPr>
            </a:p>
          </p:txBody>
        </p:sp>
        <p:sp>
          <p:nvSpPr>
            <p:cNvPr id="39" name="Google Shape;3806;p276">
              <a:extLst>
                <a:ext uri="{FF2B5EF4-FFF2-40B4-BE49-F238E27FC236}">
                  <a16:creationId xmlns:a16="http://schemas.microsoft.com/office/drawing/2014/main" id="{C3EB1601-3EB9-92B6-DDAA-4115C627F6B8}"/>
                </a:ext>
              </a:extLst>
            </p:cNvPr>
            <p:cNvSpPr/>
            <p:nvPr/>
          </p:nvSpPr>
          <p:spPr>
            <a:xfrm>
              <a:off x="4370050" y="1263350"/>
              <a:ext cx="58000" cy="58000"/>
            </a:xfrm>
            <a:custGeom>
              <a:avLst/>
              <a:gdLst/>
              <a:ahLst/>
              <a:cxnLst/>
              <a:rect l="l" t="t" r="r" b="b"/>
              <a:pathLst>
                <a:path w="2320" h="2320" extrusionOk="0">
                  <a:moveTo>
                    <a:pt x="0" y="1156"/>
                  </a:moveTo>
                  <a:cubicBezTo>
                    <a:pt x="0" y="515"/>
                    <a:pt x="523" y="0"/>
                    <a:pt x="1164" y="0"/>
                  </a:cubicBezTo>
                  <a:cubicBezTo>
                    <a:pt x="1796" y="0"/>
                    <a:pt x="2319" y="515"/>
                    <a:pt x="2319" y="1156"/>
                  </a:cubicBezTo>
                  <a:cubicBezTo>
                    <a:pt x="2319" y="1797"/>
                    <a:pt x="1796" y="2319"/>
                    <a:pt x="1164" y="2319"/>
                  </a:cubicBezTo>
                  <a:cubicBezTo>
                    <a:pt x="523" y="2319"/>
                    <a:pt x="0" y="1797"/>
                    <a:pt x="0" y="1156"/>
                  </a:cubicBezTo>
                  <a:close/>
                  <a:moveTo>
                    <a:pt x="455" y="447"/>
                  </a:moveTo>
                  <a:cubicBezTo>
                    <a:pt x="261" y="633"/>
                    <a:pt x="160" y="894"/>
                    <a:pt x="160" y="1156"/>
                  </a:cubicBezTo>
                  <a:cubicBezTo>
                    <a:pt x="160" y="1426"/>
                    <a:pt x="261" y="1679"/>
                    <a:pt x="455" y="1864"/>
                  </a:cubicBezTo>
                  <a:cubicBezTo>
                    <a:pt x="641" y="2050"/>
                    <a:pt x="894" y="2159"/>
                    <a:pt x="1164" y="2159"/>
                  </a:cubicBezTo>
                  <a:cubicBezTo>
                    <a:pt x="1425" y="2159"/>
                    <a:pt x="1678" y="2050"/>
                    <a:pt x="1864" y="1864"/>
                  </a:cubicBezTo>
                  <a:cubicBezTo>
                    <a:pt x="2058" y="1679"/>
                    <a:pt x="2159" y="1426"/>
                    <a:pt x="2159" y="1156"/>
                  </a:cubicBezTo>
                  <a:cubicBezTo>
                    <a:pt x="2159" y="894"/>
                    <a:pt x="2058" y="633"/>
                    <a:pt x="1864" y="447"/>
                  </a:cubicBezTo>
                  <a:cubicBezTo>
                    <a:pt x="1678" y="262"/>
                    <a:pt x="1425" y="152"/>
                    <a:pt x="1164" y="152"/>
                  </a:cubicBezTo>
                  <a:cubicBezTo>
                    <a:pt x="894" y="152"/>
                    <a:pt x="641" y="262"/>
                    <a:pt x="455" y="447"/>
                  </a:cubicBezTo>
                  <a:close/>
                </a:path>
              </a:pathLst>
            </a:custGeom>
            <a:solidFill>
              <a:srgbClr val="51AECC"/>
            </a:solidFill>
            <a:ln>
              <a:noFill/>
            </a:ln>
          </p:spPr>
          <p:txBody>
            <a:bodyPr spcFirstLastPara="1" wrap="square" lIns="121900" tIns="121900" rIns="121900" bIns="121900" anchor="ctr" anchorCtr="0">
              <a:noAutofit/>
            </a:bodyPr>
            <a:lstStyle/>
            <a:p>
              <a:endParaRPr sz="2400">
                <a:solidFill>
                  <a:srgbClr val="000000"/>
                </a:solidFill>
                <a:latin typeface="Arial"/>
              </a:endParaRPr>
            </a:p>
          </p:txBody>
        </p:sp>
      </p:grpSp>
      <p:sp>
        <p:nvSpPr>
          <p:cNvPr id="40" name="Google Shape;3807;p276">
            <a:extLst>
              <a:ext uri="{FF2B5EF4-FFF2-40B4-BE49-F238E27FC236}">
                <a16:creationId xmlns:a16="http://schemas.microsoft.com/office/drawing/2014/main" id="{766B6B86-E47F-1F2B-79C0-C9158A54F5F1}"/>
              </a:ext>
            </a:extLst>
          </p:cNvPr>
          <p:cNvSpPr txBox="1">
            <a:spLocks/>
          </p:cNvSpPr>
          <p:nvPr/>
        </p:nvSpPr>
        <p:spPr>
          <a:xfrm>
            <a:off x="972933" y="2407371"/>
            <a:ext cx="6484000" cy="436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2"/>
              </a:buClr>
              <a:buSzPts val="800"/>
              <a:buFont typeface="Roboto Mono"/>
              <a:buNone/>
              <a:defRPr sz="1067" b="0" i="0" u="none" strike="noStrike" cap="none">
                <a:solidFill>
                  <a:schemeClr val="dk2"/>
                </a:solidFill>
                <a:latin typeface="Roboto Mono"/>
                <a:ea typeface="Roboto Mono"/>
                <a:cs typeface="Roboto Mono"/>
                <a:sym typeface="Roboto Mono"/>
              </a:defRPr>
            </a:lvl1pPr>
            <a:lvl2pPr marR="0" lvl="1"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2pPr>
            <a:lvl3pPr marR="0" lvl="2"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3pPr>
            <a:lvl4pPr marR="0" lvl="3"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4pPr>
            <a:lvl5pPr marR="0" lvl="4"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5pPr>
            <a:lvl6pPr marR="0" lvl="5"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6pPr>
            <a:lvl7pPr marR="0" lvl="6"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7pPr>
            <a:lvl8pPr marR="0" lvl="7"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8pPr>
            <a:lvl9pPr marR="0" lvl="8" algn="l" rtl="0">
              <a:lnSpc>
                <a:spcPct val="80000"/>
              </a:lnSpc>
              <a:spcBef>
                <a:spcPts val="0"/>
              </a:spcBef>
              <a:spcAft>
                <a:spcPts val="0"/>
              </a:spcAft>
              <a:buClr>
                <a:schemeClr val="lt1"/>
              </a:buClr>
              <a:buSzPts val="800"/>
              <a:buFont typeface="Roboto Mono"/>
              <a:buNone/>
              <a:defRPr sz="1067" b="0" i="0" u="none" strike="noStrike" cap="none">
                <a:solidFill>
                  <a:schemeClr val="lt1"/>
                </a:solidFill>
                <a:latin typeface="Roboto Mono"/>
                <a:ea typeface="Roboto Mono"/>
                <a:cs typeface="Roboto Mono"/>
                <a:sym typeface="Roboto Mono"/>
              </a:defRPr>
            </a:lvl9pPr>
          </a:lstStyle>
          <a:p>
            <a:pPr marL="0" marR="0" lvl="0" indent="0" algn="l" defTabSz="914400" rtl="0" eaLnBrk="1" fontAlgn="auto" latinLnBrk="0" hangingPunct="1">
              <a:lnSpc>
                <a:spcPct val="80000"/>
              </a:lnSpc>
              <a:spcBef>
                <a:spcPts val="1600"/>
              </a:spcBef>
              <a:spcAft>
                <a:spcPts val="1600"/>
              </a:spcAft>
              <a:buClr>
                <a:srgbClr val="FFFFFF"/>
              </a:buClr>
              <a:buSzPts val="800"/>
              <a:buFont typeface="Roboto Mono"/>
              <a:buNone/>
              <a:tabLst/>
              <a:defRPr/>
            </a:pPr>
            <a:r>
              <a:rPr kumimoji="0" lang="en-US" sz="1333" b="1" i="0" u="none" strike="noStrike" kern="0" cap="none" spc="0" normalizeH="0" baseline="0" noProof="0">
                <a:ln>
                  <a:noFill/>
                </a:ln>
                <a:solidFill>
                  <a:srgbClr val="FFFFFF"/>
                </a:solidFill>
                <a:effectLst/>
                <a:uLnTx/>
                <a:uFillTx/>
                <a:latin typeface="Inter"/>
                <a:ea typeface="Inter"/>
                <a:cs typeface="Inter"/>
                <a:sym typeface="Inter"/>
              </a:rPr>
              <a:t>Code Review (in GitHub)</a:t>
            </a:r>
            <a:r>
              <a:rPr kumimoji="0" lang="en-US" sz="1333" b="0" i="0" u="none" strike="noStrike" kern="0" cap="none" spc="0" normalizeH="0" baseline="0" noProof="0">
                <a:ln>
                  <a:noFill/>
                </a:ln>
                <a:solidFill>
                  <a:srgbClr val="FFFFFF"/>
                </a:solidFill>
                <a:effectLst/>
                <a:uLnTx/>
                <a:uFillTx/>
                <a:latin typeface="Inter"/>
                <a:ea typeface="Inter"/>
                <a:cs typeface="Inter"/>
                <a:sym typeface="Inter"/>
              </a:rPr>
              <a:t>: </a:t>
            </a:r>
            <a:r>
              <a:rPr kumimoji="0" lang="en-US" sz="1333" b="0" i="0" u="none" strike="noStrike" kern="0" cap="none" spc="0" normalizeH="0" baseline="0" noProof="0">
                <a:ln>
                  <a:noFill/>
                </a:ln>
                <a:solidFill>
                  <a:srgbClr val="B1BAC4"/>
                </a:solidFill>
                <a:effectLst/>
                <a:uLnTx/>
                <a:uFillTx/>
                <a:latin typeface="Inter"/>
                <a:ea typeface="Inter"/>
                <a:cs typeface="Inter"/>
                <a:sym typeface="Inter"/>
              </a:rPr>
              <a:t>AI-powered code feedback during pull requests, accelerating reviews and enhancing code quality.</a:t>
            </a:r>
          </a:p>
        </p:txBody>
      </p:sp>
      <p:sp>
        <p:nvSpPr>
          <p:cNvPr id="41" name="Google Shape;3808;p276">
            <a:extLst>
              <a:ext uri="{FF2B5EF4-FFF2-40B4-BE49-F238E27FC236}">
                <a16:creationId xmlns:a16="http://schemas.microsoft.com/office/drawing/2014/main" id="{B1E7E826-6BC5-9169-A654-6B418C81807B}"/>
              </a:ext>
            </a:extLst>
          </p:cNvPr>
          <p:cNvSpPr/>
          <p:nvPr/>
        </p:nvSpPr>
        <p:spPr>
          <a:xfrm>
            <a:off x="5104533" y="2724517"/>
            <a:ext cx="935200" cy="237200"/>
          </a:xfrm>
          <a:prstGeom prst="roundRect">
            <a:avLst>
              <a:gd name="adj" fmla="val 50000"/>
            </a:avLst>
          </a:prstGeom>
          <a:no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Oct. 29</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42" name="Google Shape;3809;p276">
            <a:extLst>
              <a:ext uri="{FF2B5EF4-FFF2-40B4-BE49-F238E27FC236}">
                <a16:creationId xmlns:a16="http://schemas.microsoft.com/office/drawing/2014/main" id="{0E88B06C-5410-AD32-5F2B-F0F5903382E4}"/>
              </a:ext>
            </a:extLst>
          </p:cNvPr>
          <p:cNvSpPr/>
          <p:nvPr/>
        </p:nvSpPr>
        <p:spPr>
          <a:xfrm>
            <a:off x="6141333" y="2724533"/>
            <a:ext cx="1415200" cy="237200"/>
          </a:xfrm>
          <a:prstGeom prst="roundRect">
            <a:avLst>
              <a:gd name="adj" fmla="val 50000"/>
            </a:avLst>
          </a:prstGeom>
          <a:solidFill>
            <a:srgbClr val="5F00FF"/>
          </a:solidFill>
          <a:ln>
            <a:noFill/>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Public Preview</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43" name="Google Shape;3810;p276">
            <a:extLst>
              <a:ext uri="{FF2B5EF4-FFF2-40B4-BE49-F238E27FC236}">
                <a16:creationId xmlns:a16="http://schemas.microsoft.com/office/drawing/2014/main" id="{1A3EC88B-D640-D978-82E6-F0DE7667C085}"/>
              </a:ext>
            </a:extLst>
          </p:cNvPr>
          <p:cNvSpPr txBox="1">
            <a:spLocks/>
          </p:cNvSpPr>
          <p:nvPr/>
        </p:nvSpPr>
        <p:spPr>
          <a:xfrm>
            <a:off x="972933" y="3260200"/>
            <a:ext cx="6484000" cy="375200"/>
          </a:xfrm>
          <a:prstGeom prst="rect">
            <a:avLst/>
          </a:prstGeom>
          <a:noFill/>
          <a:ln>
            <a:noFill/>
          </a:ln>
        </p:spPr>
        <p:txBody>
          <a:bodyPr spcFirstLastPara="1" wrap="square" lIns="0" tIns="0" rIns="0" bIns="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ts val="1600"/>
              </a:spcBef>
              <a:spcAft>
                <a:spcPts val="1600"/>
              </a:spcAft>
              <a:buClr>
                <a:srgbClr val="000000"/>
              </a:buClr>
              <a:buSzPts val="1100"/>
              <a:buFont typeface="Wingdings" panose="05000000000000000000" pitchFamily="2" charset="2"/>
              <a:buChar char=""/>
              <a:tabLst/>
              <a:defRPr/>
            </a:pPr>
            <a:r>
              <a:rPr kumimoji="0" lang="en-US" sz="1467" b="1" i="0" u="none" strike="noStrike" kern="1200" cap="none" spc="0" normalizeH="0" baseline="0" noProof="0">
                <a:ln>
                  <a:noFill/>
                </a:ln>
                <a:solidFill>
                  <a:srgbClr val="FFFFFF"/>
                </a:solidFill>
                <a:effectLst/>
                <a:uLnTx/>
                <a:uFillTx/>
                <a:latin typeface="Inter"/>
                <a:ea typeface="Inter"/>
                <a:cs typeface="Inter"/>
                <a:sym typeface="Inter"/>
              </a:rPr>
              <a:t>Code review in VS Code</a:t>
            </a:r>
            <a:r>
              <a:rPr kumimoji="0" lang="en-US" sz="1467" b="0" i="0" u="none" strike="noStrike" kern="1200" cap="none" spc="0" normalizeH="0" baseline="0" noProof="0">
                <a:ln>
                  <a:noFill/>
                </a:ln>
                <a:solidFill>
                  <a:srgbClr val="FFFFFF"/>
                </a:solidFill>
                <a:effectLst/>
                <a:uLnTx/>
                <a:uFillTx/>
                <a:latin typeface="Inter"/>
                <a:ea typeface="Inter"/>
                <a:cs typeface="Inter"/>
                <a:sym typeface="Inter"/>
              </a:rPr>
              <a:t>: </a:t>
            </a:r>
            <a:r>
              <a:rPr kumimoji="0" lang="en-US" sz="1467" b="0" i="0" u="none" strike="noStrike" kern="1200" cap="none" spc="0" normalizeH="0" baseline="0" noProof="0">
                <a:ln>
                  <a:noFill/>
                </a:ln>
                <a:solidFill>
                  <a:srgbClr val="B1BAC4"/>
                </a:solidFill>
                <a:effectLst/>
                <a:uLnTx/>
                <a:uFillTx/>
                <a:latin typeface="Inter"/>
                <a:ea typeface="Inter"/>
                <a:cs typeface="Inter"/>
                <a:sym typeface="Inter"/>
              </a:rPr>
              <a:t>Real-time AI-powered code feedback as you code in VS Code.</a:t>
            </a:r>
            <a:endParaRPr kumimoji="0" lang="en-US" sz="1333" b="0" i="0" u="none" strike="noStrike" kern="1200" cap="none" spc="0" normalizeH="0" baseline="0" noProof="0">
              <a:ln>
                <a:noFill/>
              </a:ln>
              <a:solidFill>
                <a:srgbClr val="000000"/>
              </a:solidFill>
              <a:effectLst/>
              <a:uLnTx/>
              <a:uFillTx/>
              <a:latin typeface="Inter"/>
              <a:ea typeface="Inter"/>
              <a:cs typeface="Inter"/>
              <a:sym typeface="Inter"/>
            </a:endParaRPr>
          </a:p>
        </p:txBody>
      </p:sp>
      <p:sp>
        <p:nvSpPr>
          <p:cNvPr id="44" name="Google Shape;3811;p276">
            <a:extLst>
              <a:ext uri="{FF2B5EF4-FFF2-40B4-BE49-F238E27FC236}">
                <a16:creationId xmlns:a16="http://schemas.microsoft.com/office/drawing/2014/main" id="{D6C3A6F6-9D39-34FC-6BBE-FEE3C2D92150}"/>
              </a:ext>
            </a:extLst>
          </p:cNvPr>
          <p:cNvSpPr txBox="1">
            <a:spLocks/>
          </p:cNvSpPr>
          <p:nvPr/>
        </p:nvSpPr>
        <p:spPr>
          <a:xfrm>
            <a:off x="972933" y="4088133"/>
            <a:ext cx="6484000" cy="436800"/>
          </a:xfrm>
          <a:prstGeom prst="rect">
            <a:avLst/>
          </a:prstGeom>
          <a:noFill/>
          <a:ln>
            <a:noFill/>
          </a:ln>
        </p:spPr>
        <p:txBody>
          <a:bodyPr spcFirstLastPara="1" wrap="square" lIns="0" tIns="0" rIns="0" bIns="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ts val="1600"/>
              </a:spcBef>
              <a:spcAft>
                <a:spcPts val="1600"/>
              </a:spcAft>
              <a:buClr>
                <a:srgbClr val="000000"/>
              </a:buClr>
              <a:buSzPts val="1100"/>
              <a:buFont typeface="Wingdings" panose="05000000000000000000" pitchFamily="2" charset="2"/>
              <a:buChar char=""/>
              <a:tabLst/>
              <a:defRPr/>
            </a:pPr>
            <a:r>
              <a:rPr kumimoji="0" lang="en-US" sz="1467" b="1" i="0" u="none" strike="noStrike" kern="1200" cap="none" spc="0" normalizeH="0" baseline="0" noProof="0">
                <a:ln>
                  <a:noFill/>
                </a:ln>
                <a:solidFill>
                  <a:srgbClr val="FFFFFF"/>
                </a:solidFill>
                <a:effectLst/>
                <a:uLnTx/>
                <a:uFillTx/>
                <a:latin typeface="Inter"/>
                <a:ea typeface="Inter"/>
                <a:cs typeface="Inter"/>
                <a:sym typeface="Inter"/>
              </a:rPr>
              <a:t>Copilot Workspace</a:t>
            </a:r>
            <a:r>
              <a:rPr kumimoji="0" lang="en-US" sz="1467" b="0" i="0" u="none" strike="noStrike" kern="1200" cap="none" spc="0" normalizeH="0" baseline="0" noProof="0">
                <a:ln>
                  <a:noFill/>
                </a:ln>
                <a:solidFill>
                  <a:srgbClr val="FFFFFF"/>
                </a:solidFill>
                <a:effectLst/>
                <a:uLnTx/>
                <a:uFillTx/>
                <a:latin typeface="Inter"/>
                <a:ea typeface="Inter"/>
                <a:cs typeface="Inter"/>
                <a:sym typeface="Inter"/>
              </a:rPr>
              <a:t>: </a:t>
            </a:r>
            <a:r>
              <a:rPr kumimoji="0" lang="en-US" sz="1467" b="0" i="0" u="none" strike="noStrike" kern="1200" cap="none" spc="0" normalizeH="0" baseline="0" noProof="0">
                <a:ln>
                  <a:noFill/>
                </a:ln>
                <a:solidFill>
                  <a:srgbClr val="B1BAC4"/>
                </a:solidFill>
                <a:effectLst/>
                <a:uLnTx/>
                <a:uFillTx/>
                <a:latin typeface="Inter"/>
                <a:ea typeface="Inter"/>
                <a:cs typeface="Inter"/>
                <a:sym typeface="Inter"/>
              </a:rPr>
              <a:t>AI-powered development environment transforming natural language into code.</a:t>
            </a:r>
            <a:endParaRPr kumimoji="0" lang="en-US" sz="1333" b="0" i="0" u="none" strike="noStrike" kern="1200" cap="none" spc="0" normalizeH="0" baseline="0" noProof="0">
              <a:ln>
                <a:noFill/>
              </a:ln>
              <a:solidFill>
                <a:srgbClr val="B1BAC4"/>
              </a:solidFill>
              <a:effectLst/>
              <a:uLnTx/>
              <a:uFillTx/>
              <a:latin typeface="Inter"/>
              <a:ea typeface="Inter"/>
              <a:cs typeface="Inter"/>
              <a:sym typeface="Inter"/>
            </a:endParaRPr>
          </a:p>
        </p:txBody>
      </p:sp>
      <p:sp>
        <p:nvSpPr>
          <p:cNvPr id="45" name="Google Shape;3812;p276">
            <a:extLst>
              <a:ext uri="{FF2B5EF4-FFF2-40B4-BE49-F238E27FC236}">
                <a16:creationId xmlns:a16="http://schemas.microsoft.com/office/drawing/2014/main" id="{4D3571A3-245C-5879-20C3-9C0525F54B55}"/>
              </a:ext>
            </a:extLst>
          </p:cNvPr>
          <p:cNvSpPr/>
          <p:nvPr/>
        </p:nvSpPr>
        <p:spPr>
          <a:xfrm>
            <a:off x="4849733" y="4497533"/>
            <a:ext cx="935200" cy="237200"/>
          </a:xfrm>
          <a:prstGeom prst="roundRect">
            <a:avLst>
              <a:gd name="adj" fmla="val 50000"/>
            </a:avLst>
          </a:prstGeom>
          <a:no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Oct. 29</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46" name="Google Shape;3813;p276">
            <a:extLst>
              <a:ext uri="{FF2B5EF4-FFF2-40B4-BE49-F238E27FC236}">
                <a16:creationId xmlns:a16="http://schemas.microsoft.com/office/drawing/2014/main" id="{2EFA80F9-543E-B8C6-0960-879DB49AA3C9}"/>
              </a:ext>
            </a:extLst>
          </p:cNvPr>
          <p:cNvSpPr txBox="1">
            <a:spLocks/>
          </p:cNvSpPr>
          <p:nvPr/>
        </p:nvSpPr>
        <p:spPr>
          <a:xfrm>
            <a:off x="991733" y="5033800"/>
            <a:ext cx="6446400" cy="582800"/>
          </a:xfrm>
          <a:prstGeom prst="rect">
            <a:avLst/>
          </a:prstGeom>
          <a:noFill/>
          <a:ln>
            <a:noFill/>
          </a:ln>
        </p:spPr>
        <p:txBody>
          <a:bodyPr spcFirstLastPara="1" wrap="square" lIns="0" tIns="0" rIns="0" bIns="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ts val="1600"/>
              </a:spcBef>
              <a:spcAft>
                <a:spcPts val="1600"/>
              </a:spcAft>
              <a:buClr>
                <a:srgbClr val="000000"/>
              </a:buClr>
              <a:buSzPts val="1100"/>
              <a:buFont typeface="Wingdings" panose="05000000000000000000" pitchFamily="2" charset="2"/>
              <a:buChar char=""/>
              <a:tabLst/>
              <a:defRPr/>
            </a:pPr>
            <a:r>
              <a:rPr kumimoji="0" lang="en-US" sz="1333" b="1" i="0" u="none" strike="noStrike" kern="1200" cap="none" spc="0" normalizeH="0" baseline="0" noProof="0">
                <a:ln>
                  <a:noFill/>
                </a:ln>
                <a:solidFill>
                  <a:srgbClr val="FFFFFF"/>
                </a:solidFill>
                <a:effectLst/>
                <a:uLnTx/>
                <a:uFillTx/>
                <a:latin typeface="Inter"/>
                <a:ea typeface="Inter"/>
                <a:cs typeface="Inter"/>
                <a:sym typeface="Inter"/>
              </a:rPr>
              <a:t>Uplevel the IDE experience</a:t>
            </a:r>
            <a:r>
              <a:rPr kumimoji="0" lang="en-US" sz="1333" b="0" i="0" u="none" strike="noStrike" kern="1200" cap="none" spc="0" normalizeH="0" baseline="0" noProof="0">
                <a:ln>
                  <a:noFill/>
                </a:ln>
                <a:solidFill>
                  <a:srgbClr val="FFFFFF"/>
                </a:solidFill>
                <a:effectLst/>
                <a:uLnTx/>
                <a:uFillTx/>
                <a:latin typeface="Inter"/>
                <a:ea typeface="Inter"/>
                <a:cs typeface="Inter"/>
                <a:sym typeface="Inter"/>
              </a:rPr>
              <a:t>: </a:t>
            </a:r>
            <a:r>
              <a:rPr kumimoji="0" lang="en-US" sz="1333" b="0" i="0" u="none" strike="noStrike" kern="1200" cap="none" spc="0" normalizeH="0" baseline="0" noProof="0">
                <a:ln>
                  <a:noFill/>
                </a:ln>
                <a:solidFill>
                  <a:srgbClr val="B1BAC4"/>
                </a:solidFill>
                <a:effectLst/>
                <a:uLnTx/>
                <a:uFillTx/>
                <a:latin typeface="Inter"/>
                <a:ea typeface="Inter"/>
                <a:cs typeface="Inter"/>
                <a:sym typeface="Inter"/>
              </a:rPr>
              <a:t>AI-powered features for debugging, personalization with custom instructions, and more to elevate the IDE experience, which supports modernizing and refactoring code.</a:t>
            </a:r>
            <a:endParaRPr kumimoji="0" lang="en-US" sz="1200" b="0" i="0" u="none" strike="noStrike" kern="1200" cap="none" spc="0" normalizeH="0" baseline="0" noProof="0">
              <a:ln>
                <a:noFill/>
              </a:ln>
              <a:solidFill>
                <a:srgbClr val="B1BAC4"/>
              </a:solidFill>
              <a:effectLst/>
              <a:uLnTx/>
              <a:uFillTx/>
              <a:latin typeface="Inter"/>
              <a:ea typeface="Inter"/>
              <a:cs typeface="Inter"/>
              <a:sym typeface="Inter"/>
            </a:endParaRPr>
          </a:p>
        </p:txBody>
      </p:sp>
      <p:sp>
        <p:nvSpPr>
          <p:cNvPr id="47" name="Google Shape;3814;p276">
            <a:extLst>
              <a:ext uri="{FF2B5EF4-FFF2-40B4-BE49-F238E27FC236}">
                <a16:creationId xmlns:a16="http://schemas.microsoft.com/office/drawing/2014/main" id="{ACBF0026-E27C-2212-A6ED-E24F9026A8B1}"/>
              </a:ext>
            </a:extLst>
          </p:cNvPr>
          <p:cNvSpPr txBox="1">
            <a:spLocks/>
          </p:cNvSpPr>
          <p:nvPr/>
        </p:nvSpPr>
        <p:spPr>
          <a:xfrm>
            <a:off x="953233" y="6002333"/>
            <a:ext cx="6407600" cy="458800"/>
          </a:xfrm>
          <a:prstGeom prst="rect">
            <a:avLst/>
          </a:prstGeom>
          <a:noFill/>
          <a:ln>
            <a:noFill/>
          </a:ln>
        </p:spPr>
        <p:txBody>
          <a:bodyPr spcFirstLastPara="1" wrap="square" lIns="0" tIns="0" rIns="0" bIns="0" anchor="b"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ts val="1600"/>
              </a:spcBef>
              <a:spcAft>
                <a:spcPts val="1600"/>
              </a:spcAft>
              <a:buClrTx/>
              <a:buSzPct val="90000"/>
              <a:buFont typeface="Wingdings" panose="05000000000000000000" pitchFamily="2" charset="2"/>
              <a:buChar char=""/>
              <a:tabLst/>
              <a:defRPr/>
            </a:pPr>
            <a:r>
              <a:rPr kumimoji="0" lang="en-US" sz="1467" b="1" i="0" u="none" strike="noStrike" kern="1200" cap="none" spc="0" normalizeH="0" baseline="0" noProof="0">
                <a:ln>
                  <a:noFill/>
                </a:ln>
                <a:solidFill>
                  <a:srgbClr val="FFFFFF"/>
                </a:solidFill>
                <a:effectLst/>
                <a:uLnTx/>
                <a:uFillTx/>
                <a:latin typeface="Inter"/>
                <a:ea typeface="Inter"/>
                <a:cs typeface="Inter"/>
                <a:sym typeface="Inter"/>
              </a:rPr>
              <a:t>Copilot Extensions</a:t>
            </a:r>
            <a:r>
              <a:rPr kumimoji="0" lang="en-US" sz="1467" b="0" i="0" u="none" strike="noStrike" kern="1200" cap="none" spc="0" normalizeH="0" baseline="0" noProof="0">
                <a:ln>
                  <a:noFill/>
                </a:ln>
                <a:solidFill>
                  <a:srgbClr val="FFFFFF"/>
                </a:solidFill>
                <a:effectLst/>
                <a:uLnTx/>
                <a:uFillTx/>
                <a:latin typeface="Inter"/>
                <a:ea typeface="Inter"/>
                <a:cs typeface="Inter"/>
                <a:sym typeface="Inter"/>
              </a:rPr>
              <a:t>: </a:t>
            </a:r>
            <a:r>
              <a:rPr kumimoji="0" lang="en-US" sz="1467" b="0" i="0" u="none" strike="noStrike" kern="1200" cap="none" spc="0" normalizeH="0" baseline="0" noProof="0">
                <a:ln>
                  <a:noFill/>
                </a:ln>
                <a:solidFill>
                  <a:srgbClr val="B1BAC4"/>
                </a:solidFill>
                <a:effectLst/>
                <a:uLnTx/>
                <a:uFillTx/>
                <a:latin typeface="Inter"/>
                <a:ea typeface="Inter"/>
                <a:cs typeface="Inter"/>
                <a:sym typeface="Inter"/>
              </a:rPr>
              <a:t>Extend GitHub Copilot with tools to enhance coding experience and productivity.</a:t>
            </a:r>
          </a:p>
        </p:txBody>
      </p:sp>
      <p:sp>
        <p:nvSpPr>
          <p:cNvPr id="48" name="Google Shape;3815;p276">
            <a:extLst>
              <a:ext uri="{FF2B5EF4-FFF2-40B4-BE49-F238E27FC236}">
                <a16:creationId xmlns:a16="http://schemas.microsoft.com/office/drawing/2014/main" id="{942F72BD-F7AE-BAE0-265E-56DBC45AEEFB}"/>
              </a:ext>
            </a:extLst>
          </p:cNvPr>
          <p:cNvSpPr/>
          <p:nvPr/>
        </p:nvSpPr>
        <p:spPr>
          <a:xfrm>
            <a:off x="4891700" y="6445317"/>
            <a:ext cx="935200" cy="237200"/>
          </a:xfrm>
          <a:prstGeom prst="roundRect">
            <a:avLst>
              <a:gd name="adj" fmla="val 50000"/>
            </a:avLst>
          </a:prstGeom>
          <a:no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Dec 2024</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49" name="Google Shape;3816;p276">
            <a:extLst>
              <a:ext uri="{FF2B5EF4-FFF2-40B4-BE49-F238E27FC236}">
                <a16:creationId xmlns:a16="http://schemas.microsoft.com/office/drawing/2014/main" id="{EC9E751C-C624-C005-4B5D-89B1F05D8600}"/>
              </a:ext>
            </a:extLst>
          </p:cNvPr>
          <p:cNvSpPr/>
          <p:nvPr/>
        </p:nvSpPr>
        <p:spPr>
          <a:xfrm>
            <a:off x="5928933" y="6445317"/>
            <a:ext cx="1627600" cy="237200"/>
          </a:xfrm>
          <a:prstGeom prst="roundRect">
            <a:avLst>
              <a:gd name="adj" fmla="val 50000"/>
            </a:avLst>
          </a:prstGeom>
          <a:solidFill>
            <a:srgbClr val="33B3AE"/>
          </a:solidFill>
          <a:ln>
            <a:noFill/>
          </a:ln>
        </p:spPr>
        <p:txBody>
          <a:bodyPr spcFirstLastPara="1" wrap="square" lIns="0" tIns="0" rIns="0" bIns="0" anchor="ctr" anchorCtr="0">
            <a:noAutofit/>
          </a:bodyPr>
          <a:lstStyle/>
          <a:p>
            <a:pPr algn="ctr"/>
            <a:r>
              <a:rPr lang="en" sz="1067">
                <a:solidFill>
                  <a:srgbClr val="FFFFFF"/>
                </a:solidFill>
                <a:latin typeface="Roboto Mono Medium"/>
                <a:ea typeface="Roboto Mono Medium"/>
                <a:cs typeface="Roboto Mono Medium"/>
                <a:sym typeface="Roboto Mono Medium"/>
              </a:rPr>
              <a:t>GA Announcement</a:t>
            </a:r>
            <a:endParaRPr sz="1067">
              <a:solidFill>
                <a:srgbClr val="FFFFFF"/>
              </a:solidFill>
              <a:latin typeface="Roboto Mono Medium"/>
              <a:ea typeface="Roboto Mono Medium"/>
              <a:cs typeface="Roboto Mono Medium"/>
              <a:sym typeface="Roboto Mono Medium"/>
            </a:endParaRPr>
          </a:p>
        </p:txBody>
      </p:sp>
      <p:sp>
        <p:nvSpPr>
          <p:cNvPr id="50" name="Google Shape;3817;p276">
            <a:extLst>
              <a:ext uri="{FF2B5EF4-FFF2-40B4-BE49-F238E27FC236}">
                <a16:creationId xmlns:a16="http://schemas.microsoft.com/office/drawing/2014/main" id="{297993B1-E792-3424-13E7-956E34EE5320}"/>
              </a:ext>
            </a:extLst>
          </p:cNvPr>
          <p:cNvSpPr/>
          <p:nvPr/>
        </p:nvSpPr>
        <p:spPr>
          <a:xfrm>
            <a:off x="5870933" y="1902551"/>
            <a:ext cx="1685600" cy="237200"/>
          </a:xfrm>
          <a:prstGeom prst="roundRect">
            <a:avLst>
              <a:gd name="adj" fmla="val 50000"/>
            </a:avLst>
          </a:prstGeom>
          <a:solidFill>
            <a:srgbClr val="BC8CFF"/>
          </a:solidFill>
          <a:ln>
            <a:noFill/>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Technical Preview</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51" name="Google Shape;3818;p276">
            <a:extLst>
              <a:ext uri="{FF2B5EF4-FFF2-40B4-BE49-F238E27FC236}">
                <a16:creationId xmlns:a16="http://schemas.microsoft.com/office/drawing/2014/main" id="{B93F70D9-B9C4-03DA-C7EC-C012CC8BD8AD}"/>
              </a:ext>
            </a:extLst>
          </p:cNvPr>
          <p:cNvSpPr/>
          <p:nvPr/>
        </p:nvSpPr>
        <p:spPr>
          <a:xfrm>
            <a:off x="5104533" y="3554251"/>
            <a:ext cx="935200" cy="237200"/>
          </a:xfrm>
          <a:prstGeom prst="roundRect">
            <a:avLst>
              <a:gd name="adj" fmla="val 50000"/>
            </a:avLst>
          </a:prstGeom>
          <a:no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Pts val="1100"/>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Nov. 1</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52" name="Google Shape;3819;p276">
            <a:extLst>
              <a:ext uri="{FF2B5EF4-FFF2-40B4-BE49-F238E27FC236}">
                <a16:creationId xmlns:a16="http://schemas.microsoft.com/office/drawing/2014/main" id="{E0854995-F14E-EEB0-26EA-3F927CBD8F54}"/>
              </a:ext>
            </a:extLst>
          </p:cNvPr>
          <p:cNvSpPr/>
          <p:nvPr/>
        </p:nvSpPr>
        <p:spPr>
          <a:xfrm>
            <a:off x="6141333" y="3554251"/>
            <a:ext cx="1415200" cy="237200"/>
          </a:xfrm>
          <a:prstGeom prst="roundRect">
            <a:avLst>
              <a:gd name="adj" fmla="val 50000"/>
            </a:avLst>
          </a:prstGeom>
          <a:solidFill>
            <a:srgbClr val="5F00FF"/>
          </a:solidFill>
          <a:ln>
            <a:noFill/>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Public Preview</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53" name="Google Shape;3820;p276">
            <a:extLst>
              <a:ext uri="{FF2B5EF4-FFF2-40B4-BE49-F238E27FC236}">
                <a16:creationId xmlns:a16="http://schemas.microsoft.com/office/drawing/2014/main" id="{9BD0DE47-0749-3BB2-8E71-9520C81A753A}"/>
              </a:ext>
            </a:extLst>
          </p:cNvPr>
          <p:cNvSpPr/>
          <p:nvPr/>
        </p:nvSpPr>
        <p:spPr>
          <a:xfrm>
            <a:off x="5870933" y="4497533"/>
            <a:ext cx="1685600" cy="237200"/>
          </a:xfrm>
          <a:prstGeom prst="roundRect">
            <a:avLst>
              <a:gd name="adj" fmla="val 50000"/>
            </a:avLst>
          </a:prstGeom>
          <a:solidFill>
            <a:srgbClr val="BC8CFF"/>
          </a:solidFill>
          <a:ln>
            <a:noFill/>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Technical Preview</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54" name="Google Shape;3821;p276">
            <a:extLst>
              <a:ext uri="{FF2B5EF4-FFF2-40B4-BE49-F238E27FC236}">
                <a16:creationId xmlns:a16="http://schemas.microsoft.com/office/drawing/2014/main" id="{A546CEF1-8473-DA31-A4DA-6CE8C8CBD5EC}"/>
              </a:ext>
            </a:extLst>
          </p:cNvPr>
          <p:cNvSpPr/>
          <p:nvPr/>
        </p:nvSpPr>
        <p:spPr>
          <a:xfrm>
            <a:off x="4978867" y="5471448"/>
            <a:ext cx="935200" cy="237200"/>
          </a:xfrm>
          <a:prstGeom prst="roundRect">
            <a:avLst>
              <a:gd name="adj" fmla="val 50000"/>
            </a:avLst>
          </a:prstGeom>
          <a:no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Oct. 29</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55" name="Google Shape;3822;p276">
            <a:extLst>
              <a:ext uri="{FF2B5EF4-FFF2-40B4-BE49-F238E27FC236}">
                <a16:creationId xmlns:a16="http://schemas.microsoft.com/office/drawing/2014/main" id="{60A0D48C-739F-17CE-138A-CE9C40765228}"/>
              </a:ext>
            </a:extLst>
          </p:cNvPr>
          <p:cNvSpPr/>
          <p:nvPr/>
        </p:nvSpPr>
        <p:spPr>
          <a:xfrm>
            <a:off x="6003333" y="5471448"/>
            <a:ext cx="1553200" cy="237200"/>
          </a:xfrm>
          <a:prstGeom prst="roundRect">
            <a:avLst>
              <a:gd name="adj" fmla="val 50000"/>
            </a:avLst>
          </a:prstGeom>
          <a:solidFill>
            <a:srgbClr val="096BDE"/>
          </a:solidFill>
          <a:ln>
            <a:noFill/>
          </a:ln>
        </p:spPr>
        <p:txBody>
          <a:bodyPr spcFirstLastPara="1" wrap="square" lIns="0" tIns="0" rIns="0" bIns="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rPr>
              <a:t>Various Releases</a:t>
            </a:r>
            <a:endParaRPr kumimoji="0" sz="1067" b="0" i="0" u="none" strike="noStrike" kern="0" cap="none" spc="0" normalizeH="0" baseline="0" noProof="0">
              <a:ln>
                <a:noFill/>
              </a:ln>
              <a:solidFill>
                <a:srgbClr val="FFFFFF"/>
              </a:solidFill>
              <a:effectLst/>
              <a:uLnTx/>
              <a:uFillTx/>
              <a:latin typeface="Roboto Mono Medium"/>
              <a:ea typeface="Roboto Mono Medium"/>
              <a:cs typeface="Roboto Mono Medium"/>
              <a:sym typeface="Roboto Mono Medium"/>
            </a:endParaRPr>
          </a:p>
        </p:txBody>
      </p:sp>
      <p:sp>
        <p:nvSpPr>
          <p:cNvPr id="56" name="Google Shape;3823;p276">
            <a:extLst>
              <a:ext uri="{FF2B5EF4-FFF2-40B4-BE49-F238E27FC236}">
                <a16:creationId xmlns:a16="http://schemas.microsoft.com/office/drawing/2014/main" id="{6CC307B6-A95B-980F-2A90-598398DDEDA2}"/>
              </a:ext>
            </a:extLst>
          </p:cNvPr>
          <p:cNvSpPr txBox="1"/>
          <p:nvPr/>
        </p:nvSpPr>
        <p:spPr>
          <a:xfrm>
            <a:off x="607433" y="4421833"/>
            <a:ext cx="2846400" cy="492402"/>
          </a:xfrm>
          <a:prstGeom prst="rect">
            <a:avLst/>
          </a:prstGeom>
          <a:noFill/>
          <a:ln>
            <a:noFill/>
          </a:ln>
        </p:spPr>
        <p:txBody>
          <a:bodyPr spcFirstLastPara="1" wrap="square" lIns="121900" tIns="121900" rIns="121900" bIns="121900" anchor="t" anchorCtr="0">
            <a:spAutoFit/>
          </a:bodyPr>
          <a:lstStyle/>
          <a:p>
            <a:r>
              <a:rPr lang="en" sz="800" i="1">
                <a:solidFill>
                  <a:srgbClr val="FFFFFE"/>
                </a:solidFill>
                <a:latin typeface="Roboto Mono"/>
                <a:ea typeface="Roboto Mono"/>
                <a:cs typeface="Roboto Mono"/>
                <a:sym typeface="Roboto Mono"/>
              </a:rPr>
              <a:t>*Includes “Project Hadron”, which will be in Public Preview @ Universe.</a:t>
            </a:r>
            <a:endParaRPr sz="800">
              <a:solidFill>
                <a:srgbClr val="000000"/>
              </a:solidFill>
              <a:latin typeface="Roboto Mono"/>
              <a:ea typeface="Roboto Mono"/>
              <a:cs typeface="Roboto Mono"/>
              <a:sym typeface="Roboto Mono"/>
            </a:endParaRPr>
          </a:p>
        </p:txBody>
      </p:sp>
    </p:spTree>
    <p:extLst>
      <p:ext uri="{BB962C8B-B14F-4D97-AF65-F5344CB8AC3E}">
        <p14:creationId xmlns:p14="http://schemas.microsoft.com/office/powerpoint/2010/main" val="5845651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50E8E61-C0BF-98EB-7E36-23E0D2853607}"/>
              </a:ext>
            </a:extLst>
          </p:cNvPr>
          <p:cNvSpPr/>
          <p:nvPr/>
        </p:nvSpPr>
        <p:spPr>
          <a:xfrm>
            <a:off x="849288" y="4424815"/>
            <a:ext cx="516058" cy="1761425"/>
          </a:xfrm>
          <a:prstGeom prst="rect">
            <a:avLst/>
          </a:prstGeom>
          <a:gradFill flip="none" rotWithShape="1">
            <a:gsLst>
              <a:gs pos="0">
                <a:srgbClr val="EC2B8C">
                  <a:lumMod val="50000"/>
                  <a:alpha val="40000"/>
                </a:srgbClr>
              </a:gs>
              <a:gs pos="100000">
                <a:srgbClr val="6A37C7">
                  <a:alpha val="40000"/>
                </a:srgbClr>
              </a:gs>
            </a:gsLst>
            <a:lin ang="16200000" scaled="1"/>
            <a:tileRect/>
          </a:gradFill>
          <a:ln w="12700" cap="flat" cmpd="sng" algn="ctr">
            <a:noFill/>
            <a:prstDash val="solid"/>
            <a:miter lim="800000"/>
          </a:ln>
          <a:effectLst/>
        </p:spPr>
        <p:txBody>
          <a:bodyPr vert="vert270" rtlCol="0" anchor="ctr"/>
          <a:lstStyle/>
          <a:p>
            <a:pPr marL="0" marR="0" lvl="0" indent="0" algn="ctr" defTabSz="285304" rtl="0" eaLnBrk="1" fontAlgn="auto" latinLnBrk="0" hangingPunct="1">
              <a:lnSpc>
                <a:spcPct val="100000"/>
              </a:lnSpc>
              <a:spcBef>
                <a:spcPts val="0"/>
              </a:spcBef>
              <a:spcAft>
                <a:spcPts val="0"/>
              </a:spcAft>
              <a:buClrTx/>
              <a:buSzTx/>
              <a:buFontTx/>
              <a:buNone/>
              <a:tabLst/>
              <a:defRPr/>
            </a:pPr>
            <a:r>
              <a:rPr kumimoji="0" lang="en-US" sz="1498" b="1" i="0" u="none" strike="noStrike" kern="0" cap="none" spc="0" normalizeH="0" baseline="0" noProof="0">
                <a:ln>
                  <a:noFill/>
                </a:ln>
                <a:solidFill>
                  <a:prstClr val="white"/>
                </a:solidFill>
                <a:effectLst/>
                <a:uLnTx/>
                <a:uFillTx/>
                <a:latin typeface="Helvetica"/>
                <a:ea typeface="+mn-ea"/>
                <a:cs typeface="+mn-cs"/>
              </a:rPr>
              <a:t>SecOps</a:t>
            </a:r>
          </a:p>
        </p:txBody>
      </p:sp>
      <p:sp>
        <p:nvSpPr>
          <p:cNvPr id="3" name="Rectangle 73">
            <a:extLst>
              <a:ext uri="{FF2B5EF4-FFF2-40B4-BE49-F238E27FC236}">
                <a16:creationId xmlns:a16="http://schemas.microsoft.com/office/drawing/2014/main" id="{D6C61625-4C02-8BE6-489C-3D4225890D68}"/>
              </a:ext>
              <a:ext uri="{C183D7F6-B498-43B3-948B-1728B52AA6E4}">
                <adec:decorative xmlns:adec="http://schemas.microsoft.com/office/drawing/2017/decorative" val="1"/>
              </a:ext>
            </a:extLst>
          </p:cNvPr>
          <p:cNvSpPr>
            <a:spLocks/>
          </p:cNvSpPr>
          <p:nvPr/>
        </p:nvSpPr>
        <p:spPr bwMode="auto">
          <a:xfrm>
            <a:off x="1365345" y="4435662"/>
            <a:ext cx="9970717" cy="1734829"/>
          </a:xfrm>
          <a:custGeom>
            <a:avLst/>
            <a:gdLst>
              <a:gd name="connsiteX0" fmla="*/ 0 w 16012886"/>
              <a:gd name="connsiteY0" fmla="*/ 0 h 3235326"/>
              <a:gd name="connsiteX1" fmla="*/ 16012886 w 16012886"/>
              <a:gd name="connsiteY1" fmla="*/ 0 h 3235326"/>
              <a:gd name="connsiteX2" fmla="*/ 16012886 w 16012886"/>
              <a:gd name="connsiteY2" fmla="*/ 3235326 h 3235326"/>
              <a:gd name="connsiteX3" fmla="*/ 0 w 16012886"/>
              <a:gd name="connsiteY3" fmla="*/ 3235326 h 3235326"/>
              <a:gd name="connsiteX4" fmla="*/ 0 w 16012886"/>
              <a:gd name="connsiteY4" fmla="*/ 0 h 3235326"/>
              <a:gd name="connsiteX0" fmla="*/ 0 w 16012886"/>
              <a:gd name="connsiteY0" fmla="*/ 0 h 3235326"/>
              <a:gd name="connsiteX1" fmla="*/ 16012886 w 16012886"/>
              <a:gd name="connsiteY1" fmla="*/ 0 h 3235326"/>
              <a:gd name="connsiteX2" fmla="*/ 16012886 w 16012886"/>
              <a:gd name="connsiteY2" fmla="*/ 3235326 h 3235326"/>
              <a:gd name="connsiteX3" fmla="*/ 0 w 16012886"/>
              <a:gd name="connsiteY3" fmla="*/ 3235326 h 3235326"/>
              <a:gd name="connsiteX4" fmla="*/ 91440 w 16012886"/>
              <a:gd name="connsiteY4" fmla="*/ 91440 h 3235326"/>
              <a:gd name="connsiteX0" fmla="*/ 0 w 16012886"/>
              <a:gd name="connsiteY0" fmla="*/ 0 h 3235326"/>
              <a:gd name="connsiteX1" fmla="*/ 16012886 w 16012886"/>
              <a:gd name="connsiteY1" fmla="*/ 0 h 3235326"/>
              <a:gd name="connsiteX2" fmla="*/ 16012886 w 16012886"/>
              <a:gd name="connsiteY2" fmla="*/ 3235326 h 3235326"/>
              <a:gd name="connsiteX3" fmla="*/ 0 w 16012886"/>
              <a:gd name="connsiteY3" fmla="*/ 3235326 h 3235326"/>
            </a:gdLst>
            <a:ahLst/>
            <a:cxnLst>
              <a:cxn ang="0">
                <a:pos x="connsiteX0" y="connsiteY0"/>
              </a:cxn>
              <a:cxn ang="0">
                <a:pos x="connsiteX1" y="connsiteY1"/>
              </a:cxn>
              <a:cxn ang="0">
                <a:pos x="connsiteX2" y="connsiteY2"/>
              </a:cxn>
              <a:cxn ang="0">
                <a:pos x="connsiteX3" y="connsiteY3"/>
              </a:cxn>
            </a:cxnLst>
            <a:rect l="l" t="t" r="r" b="b"/>
            <a:pathLst>
              <a:path w="16012886" h="3235326">
                <a:moveTo>
                  <a:pt x="0" y="0"/>
                </a:moveTo>
                <a:lnTo>
                  <a:pt x="16012886" y="0"/>
                </a:lnTo>
                <a:lnTo>
                  <a:pt x="16012886" y="3235326"/>
                </a:lnTo>
                <a:lnTo>
                  <a:pt x="0" y="3235326"/>
                </a:lnTo>
              </a:path>
            </a:pathLst>
          </a:custGeom>
          <a:noFill/>
          <a:ln w="25400" cap="flat" cmpd="sng" algn="ctr">
            <a:solidFill>
              <a:sysClr val="window" lastClr="FFFFFF">
                <a:alpha val="15000"/>
              </a:sysClr>
            </a:solidFill>
            <a:prstDash val="solid"/>
            <a:headEnd type="none" w="med" len="med"/>
            <a:tailEnd type="none" w="med" len="med"/>
          </a:ln>
          <a:effectLst/>
        </p:spPr>
        <p:txBody>
          <a:bodyPr rot="0" spcFirstLastPara="0" vertOverflow="overflow" horzOverflow="overflow" vert="horz" wrap="square" lIns="182316" tIns="145852" rIns="182316" bIns="145852" numCol="1" spcCol="0" rtlCol="0" fromWordArt="0" anchor="t" anchorCtr="0" forceAA="0" compatLnSpc="1">
            <a:prstTxWarp prst="textNoShape">
              <a:avLst/>
            </a:prstTxWarp>
            <a:noAutofit/>
          </a:bodyPr>
          <a:lstStyle/>
          <a:p>
            <a:pPr marL="0" marR="0" lvl="0" indent="0" algn="l" defTabSz="929560" rtl="0" eaLnBrk="1" fontAlgn="base" latinLnBrk="0" hangingPunct="1">
              <a:lnSpc>
                <a:spcPct val="100000"/>
              </a:lnSpc>
              <a:spcBef>
                <a:spcPct val="0"/>
              </a:spcBef>
              <a:spcAft>
                <a:spcPct val="0"/>
              </a:spcAft>
              <a:buClr>
                <a:srgbClr val="000000"/>
              </a:buClr>
              <a:buSzTx/>
              <a:buFontTx/>
              <a:buNone/>
              <a:tabLst/>
              <a:defRPr/>
            </a:pPr>
            <a:endParaRPr kumimoji="0" lang="en-US" sz="1994" b="0" i="0" u="none" strike="noStrike" kern="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sym typeface="Arial"/>
            </a:endParaRPr>
          </a:p>
        </p:txBody>
      </p:sp>
      <p:sp>
        <p:nvSpPr>
          <p:cNvPr id="4" name="Rounded Rectangle 32">
            <a:extLst>
              <a:ext uri="{FF2B5EF4-FFF2-40B4-BE49-F238E27FC236}">
                <a16:creationId xmlns:a16="http://schemas.microsoft.com/office/drawing/2014/main" id="{73F8E109-2BC1-3EF3-9EBD-5317CEB9F102}"/>
              </a:ext>
              <a:ext uri="{C183D7F6-B498-43B3-948B-1728B52AA6E4}">
                <adec:decorative xmlns:adec="http://schemas.microsoft.com/office/drawing/2017/decorative" val="1"/>
              </a:ext>
            </a:extLst>
          </p:cNvPr>
          <p:cNvSpPr/>
          <p:nvPr/>
        </p:nvSpPr>
        <p:spPr bwMode="auto">
          <a:xfrm>
            <a:off x="9221137" y="4574466"/>
            <a:ext cx="2024063" cy="1446903"/>
          </a:xfrm>
          <a:prstGeom prst="rect">
            <a:avLst/>
          </a:prstGeom>
          <a:solidFill>
            <a:sysClr val="window" lastClr="FFFFFF">
              <a:alpha val="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316" tIns="145852" rIns="182316" bIns="145852" numCol="1" spcCol="0" rtlCol="0" fromWordArt="0" anchor="b"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endParaRPr kumimoji="0" lang="en-US" sz="1196" b="0" i="0" u="none" strike="noStrike" kern="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sp>
        <p:nvSpPr>
          <p:cNvPr id="5" name="Rounded Rectangle 32">
            <a:extLst>
              <a:ext uri="{FF2B5EF4-FFF2-40B4-BE49-F238E27FC236}">
                <a16:creationId xmlns:a16="http://schemas.microsoft.com/office/drawing/2014/main" id="{6522C884-0DCF-EE43-44E6-1DDEBE89246E}"/>
              </a:ext>
              <a:ext uri="{C183D7F6-B498-43B3-948B-1728B52AA6E4}">
                <adec:decorative xmlns:adec="http://schemas.microsoft.com/office/drawing/2017/decorative" val="1"/>
              </a:ext>
            </a:extLst>
          </p:cNvPr>
          <p:cNvSpPr/>
          <p:nvPr/>
        </p:nvSpPr>
        <p:spPr bwMode="auto">
          <a:xfrm>
            <a:off x="1560107" y="4574465"/>
            <a:ext cx="576459" cy="1446904"/>
          </a:xfrm>
          <a:prstGeom prst="rect">
            <a:avLst/>
          </a:prstGeom>
          <a:solidFill>
            <a:sysClr val="window" lastClr="FFFFFF">
              <a:alpha val="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316" tIns="145852" rIns="182316" bIns="145852" numCol="1" spcCol="0" rtlCol="0" fromWordArt="0" anchor="b"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endParaRPr kumimoji="0" lang="en-US" sz="1196" b="0" i="0" u="none" strike="noStrike" kern="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pic>
        <p:nvPicPr>
          <p:cNvPr id="6" name="Picture 2">
            <a:extLst>
              <a:ext uri="{FF2B5EF4-FFF2-40B4-BE49-F238E27FC236}">
                <a16:creationId xmlns:a16="http://schemas.microsoft.com/office/drawing/2014/main" id="{C9B19C9F-F3E5-D7CF-7F71-5D049C3B5B58}"/>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641722" y="4866668"/>
            <a:ext cx="413230" cy="413230"/>
          </a:xfrm>
          <a:prstGeom prst="rect">
            <a:avLst/>
          </a:prstGeom>
          <a:noFill/>
        </p:spPr>
      </p:pic>
      <p:sp>
        <p:nvSpPr>
          <p:cNvPr id="7" name="Rounded Rectangle 32">
            <a:extLst>
              <a:ext uri="{FF2B5EF4-FFF2-40B4-BE49-F238E27FC236}">
                <a16:creationId xmlns:a16="http://schemas.microsoft.com/office/drawing/2014/main" id="{97B1C43B-534B-4A75-B037-8649F97AD6C7}"/>
              </a:ext>
              <a:ext uri="{C183D7F6-B498-43B3-948B-1728B52AA6E4}">
                <adec:decorative xmlns:adec="http://schemas.microsoft.com/office/drawing/2017/decorative" val="1"/>
              </a:ext>
            </a:extLst>
          </p:cNvPr>
          <p:cNvSpPr>
            <a:spLocks/>
          </p:cNvSpPr>
          <p:nvPr/>
        </p:nvSpPr>
        <p:spPr bwMode="auto">
          <a:xfrm>
            <a:off x="3491211" y="4574465"/>
            <a:ext cx="1454993" cy="697230"/>
          </a:xfrm>
          <a:prstGeom prst="rect">
            <a:avLst/>
          </a:prstGeom>
          <a:solidFill>
            <a:sysClr val="window" lastClr="FFFFFF">
              <a:alpha val="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316" tIns="145852" rIns="182316" bIns="145852" numCol="1" spcCol="0" rtlCol="0" fromWordArt="0" anchor="b"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endParaRPr kumimoji="0" lang="en-US" sz="1196" b="0" i="0" u="none" strike="noStrike" kern="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sp>
        <p:nvSpPr>
          <p:cNvPr id="8" name="Rounded Rectangle 32">
            <a:extLst>
              <a:ext uri="{FF2B5EF4-FFF2-40B4-BE49-F238E27FC236}">
                <a16:creationId xmlns:a16="http://schemas.microsoft.com/office/drawing/2014/main" id="{F2927F20-F673-E99F-8DD0-966BF81F8859}"/>
              </a:ext>
              <a:ext uri="{C183D7F6-B498-43B3-948B-1728B52AA6E4}">
                <adec:decorative xmlns:adec="http://schemas.microsoft.com/office/drawing/2017/decorative" val="1"/>
              </a:ext>
            </a:extLst>
          </p:cNvPr>
          <p:cNvSpPr/>
          <p:nvPr/>
        </p:nvSpPr>
        <p:spPr bwMode="auto">
          <a:xfrm>
            <a:off x="3493988" y="5315124"/>
            <a:ext cx="1454993" cy="697230"/>
          </a:xfrm>
          <a:prstGeom prst="rect">
            <a:avLst/>
          </a:prstGeom>
          <a:solidFill>
            <a:sysClr val="window" lastClr="FFFFFF">
              <a:alpha val="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316" tIns="145852" rIns="182316" bIns="145852" numCol="1" spcCol="0" rtlCol="0" fromWordArt="0" anchor="b"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endParaRPr kumimoji="0" lang="en-US" sz="1196" b="0" i="0" u="none" strike="noStrike" kern="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sp>
        <p:nvSpPr>
          <p:cNvPr id="9" name="Rounded Rectangle 32">
            <a:extLst>
              <a:ext uri="{FF2B5EF4-FFF2-40B4-BE49-F238E27FC236}">
                <a16:creationId xmlns:a16="http://schemas.microsoft.com/office/drawing/2014/main" id="{5DEC63BF-BE60-3E2E-1A65-5D5632BA5E20}"/>
              </a:ext>
              <a:ext uri="{C183D7F6-B498-43B3-948B-1728B52AA6E4}">
                <adec:decorative xmlns:adec="http://schemas.microsoft.com/office/drawing/2017/decorative" val="1"/>
              </a:ext>
            </a:extLst>
          </p:cNvPr>
          <p:cNvSpPr/>
          <p:nvPr/>
        </p:nvSpPr>
        <p:spPr bwMode="auto">
          <a:xfrm>
            <a:off x="2210209" y="4582621"/>
            <a:ext cx="592559" cy="1430405"/>
          </a:xfrm>
          <a:prstGeom prst="rect">
            <a:avLst/>
          </a:prstGeom>
          <a:solidFill>
            <a:sysClr val="window" lastClr="FFFFFF">
              <a:alpha val="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316" tIns="145852" rIns="182316" bIns="145852" numCol="1" spcCol="0" rtlCol="0" fromWordArt="0" anchor="b"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endParaRPr kumimoji="0" lang="en-US" sz="1196" b="0" i="0" u="none" strike="noStrike" kern="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sp>
        <p:nvSpPr>
          <p:cNvPr id="10" name="Rounded Rectangle 32">
            <a:extLst>
              <a:ext uri="{FF2B5EF4-FFF2-40B4-BE49-F238E27FC236}">
                <a16:creationId xmlns:a16="http://schemas.microsoft.com/office/drawing/2014/main" id="{C594183D-720D-5A3E-C47E-620B476246E5}"/>
              </a:ext>
              <a:ext uri="{C183D7F6-B498-43B3-948B-1728B52AA6E4}">
                <adec:decorative xmlns:adec="http://schemas.microsoft.com/office/drawing/2017/decorative" val="1"/>
              </a:ext>
            </a:extLst>
          </p:cNvPr>
          <p:cNvSpPr/>
          <p:nvPr/>
        </p:nvSpPr>
        <p:spPr bwMode="auto">
          <a:xfrm>
            <a:off x="2847592" y="4574373"/>
            <a:ext cx="594360" cy="1446902"/>
          </a:xfrm>
          <a:prstGeom prst="rect">
            <a:avLst/>
          </a:prstGeom>
          <a:solidFill>
            <a:sysClr val="window" lastClr="FFFFFF">
              <a:alpha val="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316" tIns="145852" rIns="182316" bIns="145852" numCol="1" spcCol="0" rtlCol="0" fromWordArt="0" anchor="b"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endParaRPr kumimoji="0" lang="en-US" sz="1196" b="0" i="0" u="none" strike="noStrike" kern="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pic>
        <p:nvPicPr>
          <p:cNvPr id="11" name="Picture 2">
            <a:extLst>
              <a:ext uri="{FF2B5EF4-FFF2-40B4-BE49-F238E27FC236}">
                <a16:creationId xmlns:a16="http://schemas.microsoft.com/office/drawing/2014/main" id="{DCA17E1B-204D-AE53-9E6E-44BB6D552D7B}"/>
              </a:ext>
              <a:ext uri="{C183D7F6-B498-43B3-948B-1728B52AA6E4}">
                <adec:decorative xmlns:adec="http://schemas.microsoft.com/office/drawing/2017/decorative" val="1"/>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7208" r="18856" b="-8199"/>
          <a:stretch/>
        </p:blipFill>
        <p:spPr bwMode="auto">
          <a:xfrm>
            <a:off x="3538986" y="4775464"/>
            <a:ext cx="330144" cy="293319"/>
          </a:xfrm>
          <a:prstGeom prst="rect">
            <a:avLst/>
          </a:prstGeom>
          <a:noFill/>
        </p:spPr>
      </p:pic>
      <p:pic>
        <p:nvPicPr>
          <p:cNvPr id="12" name="Picture 2">
            <a:extLst>
              <a:ext uri="{FF2B5EF4-FFF2-40B4-BE49-F238E27FC236}">
                <a16:creationId xmlns:a16="http://schemas.microsoft.com/office/drawing/2014/main" id="{F15E9913-98FA-842A-9BDD-3CAD9EBAEC52}"/>
              </a:ext>
              <a:ext uri="{C183D7F6-B498-43B3-948B-1728B52AA6E4}">
                <adec:decorative xmlns:adec="http://schemas.microsoft.com/office/drawing/2017/decorative" val="1"/>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7208" r="18856" b="-8199"/>
          <a:stretch/>
        </p:blipFill>
        <p:spPr bwMode="auto">
          <a:xfrm>
            <a:off x="3530450" y="5521816"/>
            <a:ext cx="330144" cy="293319"/>
          </a:xfrm>
          <a:prstGeom prst="rect">
            <a:avLst/>
          </a:prstGeom>
          <a:noFill/>
        </p:spPr>
      </p:pic>
      <p:sp>
        <p:nvSpPr>
          <p:cNvPr id="13" name="Rounded Rectangle 32">
            <a:extLst>
              <a:ext uri="{FF2B5EF4-FFF2-40B4-BE49-F238E27FC236}">
                <a16:creationId xmlns:a16="http://schemas.microsoft.com/office/drawing/2014/main" id="{014E1847-95FE-39BC-02CD-E0738852C534}"/>
              </a:ext>
              <a:ext uri="{C183D7F6-B498-43B3-948B-1728B52AA6E4}">
                <adec:decorative xmlns:adec="http://schemas.microsoft.com/office/drawing/2017/decorative" val="1"/>
              </a:ext>
            </a:extLst>
          </p:cNvPr>
          <p:cNvSpPr/>
          <p:nvPr/>
        </p:nvSpPr>
        <p:spPr bwMode="auto">
          <a:xfrm>
            <a:off x="5060773" y="3244721"/>
            <a:ext cx="4031714" cy="1293795"/>
          </a:xfrm>
          <a:prstGeom prst="rect">
            <a:avLst/>
          </a:prstGeom>
          <a:solidFill>
            <a:srgbClr val="1A1C2F"/>
          </a:solidFill>
          <a:ln w="12700" cap="flat" cmpd="sng" algn="ctr">
            <a:noFill/>
            <a:prstDash val="solid"/>
            <a:miter lim="800000"/>
          </a:ln>
          <a:effectLst/>
        </p:spPr>
        <p:txBody>
          <a:bodyPr vert="vert270" rtlCol="0" anchor="ctr"/>
          <a:lstStyle/>
          <a:p>
            <a:pPr marL="0" marR="0" lvl="0" indent="0" algn="ctr" defTabSz="285304" rtl="0" eaLnBrk="1" fontAlgn="auto" latinLnBrk="0" hangingPunct="1">
              <a:lnSpc>
                <a:spcPct val="100000"/>
              </a:lnSpc>
              <a:spcBef>
                <a:spcPts val="0"/>
              </a:spcBef>
              <a:spcAft>
                <a:spcPts val="0"/>
              </a:spcAft>
              <a:buClrTx/>
              <a:buSzTx/>
              <a:buFontTx/>
              <a:buNone/>
              <a:tabLst/>
              <a:defRPr/>
            </a:pPr>
            <a:endParaRPr kumimoji="0" lang="en-US" sz="1498" b="1" i="0" u="none" strike="noStrike" kern="0" cap="none" spc="0" normalizeH="0" baseline="0" noProof="0">
              <a:ln>
                <a:noFill/>
              </a:ln>
              <a:solidFill>
                <a:prstClr val="white"/>
              </a:solidFill>
              <a:effectLst/>
              <a:uLnTx/>
              <a:uFillTx/>
              <a:latin typeface="Helvetica"/>
              <a:ea typeface="+mn-ea"/>
              <a:cs typeface="+mn-cs"/>
            </a:endParaRPr>
          </a:p>
        </p:txBody>
      </p:sp>
      <p:sp>
        <p:nvSpPr>
          <p:cNvPr id="14" name="TextBox 13">
            <a:extLst>
              <a:ext uri="{FF2B5EF4-FFF2-40B4-BE49-F238E27FC236}">
                <a16:creationId xmlns:a16="http://schemas.microsoft.com/office/drawing/2014/main" id="{1869FA0C-F94C-808B-D879-B8ECD2503353}"/>
              </a:ext>
            </a:extLst>
          </p:cNvPr>
          <p:cNvSpPr txBox="1"/>
          <p:nvPr/>
        </p:nvSpPr>
        <p:spPr>
          <a:xfrm>
            <a:off x="1441532" y="5421441"/>
            <a:ext cx="813608" cy="437940"/>
          </a:xfrm>
          <a:prstGeom prst="rect">
            <a:avLst/>
          </a:prstGeom>
          <a:noFill/>
        </p:spPr>
        <p:txBody>
          <a:bodyPr wrap="square">
            <a:sp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Azure </a:t>
            </a:r>
          </a:p>
          <a:p>
            <a:pPr marL="0" marR="0" lvl="0" indent="0" algn="ctr"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AD</a:t>
            </a:r>
          </a:p>
        </p:txBody>
      </p:sp>
      <p:sp>
        <p:nvSpPr>
          <p:cNvPr id="15" name="TextBox 14">
            <a:extLst>
              <a:ext uri="{FF2B5EF4-FFF2-40B4-BE49-F238E27FC236}">
                <a16:creationId xmlns:a16="http://schemas.microsoft.com/office/drawing/2014/main" id="{21B73067-4C72-5635-3673-F6E71D9E4628}"/>
              </a:ext>
            </a:extLst>
          </p:cNvPr>
          <p:cNvSpPr txBox="1"/>
          <p:nvPr/>
        </p:nvSpPr>
        <p:spPr>
          <a:xfrm>
            <a:off x="2069870" y="5449976"/>
            <a:ext cx="813608" cy="437940"/>
          </a:xfrm>
          <a:prstGeom prst="rect">
            <a:avLst/>
          </a:prstGeom>
          <a:noFill/>
        </p:spPr>
        <p:txBody>
          <a:bodyPr wrap="square">
            <a:sp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App Config</a:t>
            </a:r>
          </a:p>
        </p:txBody>
      </p:sp>
      <p:sp>
        <p:nvSpPr>
          <p:cNvPr id="16" name="TextBox 15">
            <a:extLst>
              <a:ext uri="{FF2B5EF4-FFF2-40B4-BE49-F238E27FC236}">
                <a16:creationId xmlns:a16="http://schemas.microsoft.com/office/drawing/2014/main" id="{87D5A610-DDB4-056D-5E52-F0AD96EBAF67}"/>
              </a:ext>
            </a:extLst>
          </p:cNvPr>
          <p:cNvSpPr txBox="1"/>
          <p:nvPr/>
        </p:nvSpPr>
        <p:spPr>
          <a:xfrm>
            <a:off x="2734273" y="5402936"/>
            <a:ext cx="814864" cy="437940"/>
          </a:xfrm>
          <a:prstGeom prst="rect">
            <a:avLst/>
          </a:prstGeom>
          <a:noFill/>
        </p:spPr>
        <p:txBody>
          <a:bodyPr wrap="square">
            <a:sp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Azure Monitor</a:t>
            </a:r>
          </a:p>
        </p:txBody>
      </p:sp>
      <p:sp>
        <p:nvSpPr>
          <p:cNvPr id="17" name="TextBox 16">
            <a:extLst>
              <a:ext uri="{FF2B5EF4-FFF2-40B4-BE49-F238E27FC236}">
                <a16:creationId xmlns:a16="http://schemas.microsoft.com/office/drawing/2014/main" id="{AFB76660-B6E6-C602-147D-685FA2FD44DB}"/>
              </a:ext>
            </a:extLst>
          </p:cNvPr>
          <p:cNvSpPr txBox="1"/>
          <p:nvPr/>
        </p:nvSpPr>
        <p:spPr>
          <a:xfrm>
            <a:off x="3889875" y="4704111"/>
            <a:ext cx="981688" cy="437940"/>
          </a:xfrm>
          <a:prstGeom prst="rect">
            <a:avLst/>
          </a:prstGeom>
          <a:noFill/>
        </p:spPr>
        <p:txBody>
          <a:bodyPr wrap="square" anchor="ctr">
            <a:spAutoFit/>
          </a:bodyPr>
          <a:lstStyle/>
          <a:p>
            <a:pPr marL="0" marR="0" lvl="0" indent="0" algn="l"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Secure Azure Policy</a:t>
            </a:r>
          </a:p>
        </p:txBody>
      </p:sp>
      <p:sp>
        <p:nvSpPr>
          <p:cNvPr id="18" name="TextBox 17">
            <a:extLst>
              <a:ext uri="{FF2B5EF4-FFF2-40B4-BE49-F238E27FC236}">
                <a16:creationId xmlns:a16="http://schemas.microsoft.com/office/drawing/2014/main" id="{42ED04B5-57A2-2785-148E-3089D9CFEF97}"/>
              </a:ext>
            </a:extLst>
          </p:cNvPr>
          <p:cNvSpPr txBox="1"/>
          <p:nvPr/>
        </p:nvSpPr>
        <p:spPr>
          <a:xfrm>
            <a:off x="3886414" y="5444770"/>
            <a:ext cx="985149" cy="437940"/>
          </a:xfrm>
          <a:prstGeom prst="rect">
            <a:avLst/>
          </a:prstGeom>
          <a:noFill/>
        </p:spPr>
        <p:txBody>
          <a:bodyPr wrap="square" anchor="ctr">
            <a:spAutoFit/>
          </a:bodyPr>
          <a:lstStyle/>
          <a:p>
            <a:pPr marL="0" marR="0" lvl="0" indent="0" algn="l"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Azure </a:t>
            </a:r>
            <a:br>
              <a:rPr kumimoji="0" lang="en-US" sz="1100"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br>
            <a:r>
              <a:rPr kumimoji="0" lang="en-US" sz="1100"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Key Vault</a:t>
            </a:r>
          </a:p>
        </p:txBody>
      </p:sp>
      <p:sp>
        <p:nvSpPr>
          <p:cNvPr id="19" name="Rounded Rectangle 32">
            <a:extLst>
              <a:ext uri="{FF2B5EF4-FFF2-40B4-BE49-F238E27FC236}">
                <a16:creationId xmlns:a16="http://schemas.microsoft.com/office/drawing/2014/main" id="{0448B5AF-3A33-AC47-1C5C-4AA674F3CEB2}"/>
              </a:ext>
            </a:extLst>
          </p:cNvPr>
          <p:cNvSpPr/>
          <p:nvPr/>
        </p:nvSpPr>
        <p:spPr bwMode="auto">
          <a:xfrm>
            <a:off x="5183271" y="5257356"/>
            <a:ext cx="1186593" cy="656303"/>
          </a:xfrm>
          <a:prstGeom prst="rect">
            <a:avLst/>
          </a:prstGeom>
          <a:solidFill>
            <a:sysClr val="window" lastClr="FFFFFF">
              <a:alpha val="1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316" tIns="145852" rIns="182316" bIns="145852" numCol="1" spcCol="0" rtlCol="0" fromWordArt="0" anchor="ctr"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Azure Secure Score</a:t>
            </a:r>
          </a:p>
        </p:txBody>
      </p:sp>
      <p:sp>
        <p:nvSpPr>
          <p:cNvPr id="20" name="Rounded Rectangle 32">
            <a:extLst>
              <a:ext uri="{FF2B5EF4-FFF2-40B4-BE49-F238E27FC236}">
                <a16:creationId xmlns:a16="http://schemas.microsoft.com/office/drawing/2014/main" id="{C54C2F5B-C8DE-D2FD-5F7D-97DAEE91882A}"/>
              </a:ext>
            </a:extLst>
          </p:cNvPr>
          <p:cNvSpPr/>
          <p:nvPr/>
        </p:nvSpPr>
        <p:spPr bwMode="auto">
          <a:xfrm>
            <a:off x="6513431" y="5254486"/>
            <a:ext cx="1196993" cy="656303"/>
          </a:xfrm>
          <a:prstGeom prst="rect">
            <a:avLst/>
          </a:prstGeom>
          <a:solidFill>
            <a:sysClr val="window" lastClr="FFFFFF">
              <a:alpha val="1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57150" tIns="145852" rIns="57150" bIns="145852" numCol="1" spcCol="0" rtlCol="0" fromWordArt="0" anchor="ctr"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Azure Security Benchmark</a:t>
            </a:r>
          </a:p>
        </p:txBody>
      </p:sp>
      <p:sp>
        <p:nvSpPr>
          <p:cNvPr id="21" name="Rounded Rectangle 32">
            <a:extLst>
              <a:ext uri="{FF2B5EF4-FFF2-40B4-BE49-F238E27FC236}">
                <a16:creationId xmlns:a16="http://schemas.microsoft.com/office/drawing/2014/main" id="{B0711293-87C8-872C-4031-C6FAFA00D214}"/>
              </a:ext>
            </a:extLst>
          </p:cNvPr>
          <p:cNvSpPr/>
          <p:nvPr/>
        </p:nvSpPr>
        <p:spPr bwMode="auto">
          <a:xfrm>
            <a:off x="7852278" y="5260105"/>
            <a:ext cx="1139404" cy="656303"/>
          </a:xfrm>
          <a:prstGeom prst="rect">
            <a:avLst/>
          </a:prstGeom>
          <a:solidFill>
            <a:sysClr val="window" lastClr="FFFFFF">
              <a:alpha val="1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316" tIns="145852" rIns="182316" bIns="145852" numCol="1" spcCol="0" rtlCol="0" fromWordArt="0" anchor="ctr"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WAF / DDoS</a:t>
            </a:r>
          </a:p>
        </p:txBody>
      </p:sp>
      <p:sp>
        <p:nvSpPr>
          <p:cNvPr id="22" name="Rounded Rectangle 32">
            <a:extLst>
              <a:ext uri="{FF2B5EF4-FFF2-40B4-BE49-F238E27FC236}">
                <a16:creationId xmlns:a16="http://schemas.microsoft.com/office/drawing/2014/main" id="{DB3386C9-1497-5F87-53E2-C1DB351D3618}"/>
              </a:ext>
            </a:extLst>
          </p:cNvPr>
          <p:cNvSpPr/>
          <p:nvPr/>
        </p:nvSpPr>
        <p:spPr bwMode="auto">
          <a:xfrm>
            <a:off x="5202725" y="4538516"/>
            <a:ext cx="1798685" cy="656303"/>
          </a:xfrm>
          <a:prstGeom prst="rect">
            <a:avLst/>
          </a:prstGeom>
          <a:solidFill>
            <a:sysClr val="window" lastClr="FFFFFF">
              <a:alpha val="1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5852" rIns="91440" bIns="145852" numCol="1" spcCol="0" rtlCol="0" fromWordArt="0" anchor="ctr"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Cloud Security </a:t>
            </a:r>
          </a:p>
          <a:p>
            <a:pPr marL="0" marR="0" lvl="0" indent="0" algn="ctr"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Posture Management</a:t>
            </a:r>
          </a:p>
        </p:txBody>
      </p:sp>
      <p:sp>
        <p:nvSpPr>
          <p:cNvPr id="23" name="TextBox 22">
            <a:extLst>
              <a:ext uri="{FF2B5EF4-FFF2-40B4-BE49-F238E27FC236}">
                <a16:creationId xmlns:a16="http://schemas.microsoft.com/office/drawing/2014/main" id="{01ED183A-1D66-9A18-9009-8A85F208D9BE}"/>
              </a:ext>
            </a:extLst>
          </p:cNvPr>
          <p:cNvSpPr txBox="1"/>
          <p:nvPr/>
        </p:nvSpPr>
        <p:spPr>
          <a:xfrm>
            <a:off x="9755186" y="5333809"/>
            <a:ext cx="994031" cy="437940"/>
          </a:xfrm>
          <a:prstGeom prst="rect">
            <a:avLst/>
          </a:prstGeom>
          <a:noFill/>
        </p:spPr>
        <p:txBody>
          <a:bodyPr wrap="square">
            <a:sp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Helvetica"/>
                <a:ea typeface="Segoe UI" pitchFamily="34" charset="0"/>
                <a:cs typeface="Segoe UI" pitchFamily="34" charset="0"/>
              </a:rPr>
              <a:t>Microsoft Sentinel</a:t>
            </a:r>
          </a:p>
        </p:txBody>
      </p:sp>
      <p:grpSp>
        <p:nvGrpSpPr>
          <p:cNvPr id="24" name="Group 23">
            <a:extLst>
              <a:ext uri="{FF2B5EF4-FFF2-40B4-BE49-F238E27FC236}">
                <a16:creationId xmlns:a16="http://schemas.microsoft.com/office/drawing/2014/main" id="{E70F65D8-88DC-195C-13C9-DD71BE9AC5E1}"/>
              </a:ext>
              <a:ext uri="{C183D7F6-B498-43B3-948B-1728B52AA6E4}">
                <adec:decorative xmlns:adec="http://schemas.microsoft.com/office/drawing/2017/decorative" val="1"/>
              </a:ext>
            </a:extLst>
          </p:cNvPr>
          <p:cNvGrpSpPr/>
          <p:nvPr/>
        </p:nvGrpSpPr>
        <p:grpSpPr>
          <a:xfrm>
            <a:off x="10089582" y="4939772"/>
            <a:ext cx="325238" cy="328446"/>
            <a:chOff x="899729" y="698628"/>
            <a:chExt cx="520381" cy="525514"/>
          </a:xfrm>
        </p:grpSpPr>
        <p:sp>
          <p:nvSpPr>
            <p:cNvPr id="25" name="Rectangle 11">
              <a:extLst>
                <a:ext uri="{FF2B5EF4-FFF2-40B4-BE49-F238E27FC236}">
                  <a16:creationId xmlns:a16="http://schemas.microsoft.com/office/drawing/2014/main" id="{FF60CD96-262B-5BD0-5D1D-BFEEBF598F74}"/>
                </a:ext>
                <a:ext uri="{C183D7F6-B498-43B3-948B-1728B52AA6E4}">
                  <adec:decorative xmlns:adec="http://schemas.microsoft.com/office/drawing/2017/decorative" val="1"/>
                </a:ext>
              </a:extLst>
            </p:cNvPr>
            <p:cNvSpPr>
              <a:spLocks noChangeArrowheads="1"/>
            </p:cNvSpPr>
            <p:nvPr/>
          </p:nvSpPr>
          <p:spPr bwMode="auto">
            <a:xfrm>
              <a:off x="899729" y="698628"/>
              <a:ext cx="247361" cy="250440"/>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7135" tIns="28568" rIns="57135" bIns="28568" numCol="1" anchor="t" anchorCtr="0" compatLnSpc="1">
              <a:prstTxWarp prst="textNoShape">
                <a:avLst/>
              </a:prstTxWarp>
            </a:bodyPr>
            <a:lstStyle/>
            <a:p>
              <a:pPr marL="0" marR="0" lvl="0" indent="0" algn="l" defTabSz="571275" rtl="0" eaLnBrk="1" fontAlgn="auto" latinLnBrk="0" hangingPunct="1">
                <a:lnSpc>
                  <a:spcPct val="100000"/>
                </a:lnSpc>
                <a:spcBef>
                  <a:spcPts val="0"/>
                </a:spcBef>
                <a:spcAft>
                  <a:spcPts val="0"/>
                </a:spcAft>
                <a:buClrTx/>
                <a:buSzTx/>
                <a:buFontTx/>
                <a:buNone/>
                <a:tabLst/>
                <a:defRPr/>
              </a:pPr>
              <a:endParaRPr kumimoji="0" lang="en-US" sz="1103" b="0" i="0" u="none" strike="noStrike" kern="1200" cap="none" spc="0" normalizeH="0" baseline="0" noProof="0">
                <a:ln>
                  <a:noFill/>
                </a:ln>
                <a:solidFill>
                  <a:srgbClr val="000000"/>
                </a:solidFill>
                <a:effectLst/>
                <a:uLnTx/>
                <a:uFillTx/>
                <a:latin typeface="Helvetica"/>
                <a:ea typeface="+mn-ea"/>
                <a:cs typeface="+mn-cs"/>
                <a:sym typeface="Segoe UI Semibold"/>
              </a:endParaRPr>
            </a:p>
          </p:txBody>
        </p:sp>
        <p:sp>
          <p:nvSpPr>
            <p:cNvPr id="26" name="Rectangle 12">
              <a:extLst>
                <a:ext uri="{FF2B5EF4-FFF2-40B4-BE49-F238E27FC236}">
                  <a16:creationId xmlns:a16="http://schemas.microsoft.com/office/drawing/2014/main" id="{8CAF6580-3CD8-E376-38BB-8BC2863BB297}"/>
                </a:ext>
                <a:ext uri="{C183D7F6-B498-43B3-948B-1728B52AA6E4}">
                  <adec:decorative xmlns:adec="http://schemas.microsoft.com/office/drawing/2017/decorative" val="1"/>
                </a:ext>
              </a:extLst>
            </p:cNvPr>
            <p:cNvSpPr>
              <a:spLocks noChangeArrowheads="1"/>
            </p:cNvSpPr>
            <p:nvPr/>
          </p:nvSpPr>
          <p:spPr bwMode="auto">
            <a:xfrm>
              <a:off x="1172749" y="698628"/>
              <a:ext cx="247361" cy="25044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7135" tIns="28568" rIns="57135" bIns="28568" numCol="1" anchor="t" anchorCtr="0" compatLnSpc="1">
              <a:prstTxWarp prst="textNoShape">
                <a:avLst/>
              </a:prstTxWarp>
            </a:bodyPr>
            <a:lstStyle/>
            <a:p>
              <a:pPr marL="0" marR="0" lvl="0" indent="0" algn="l" defTabSz="571275" rtl="0" eaLnBrk="1" fontAlgn="auto" latinLnBrk="0" hangingPunct="1">
                <a:lnSpc>
                  <a:spcPct val="100000"/>
                </a:lnSpc>
                <a:spcBef>
                  <a:spcPts val="0"/>
                </a:spcBef>
                <a:spcAft>
                  <a:spcPts val="0"/>
                </a:spcAft>
                <a:buClrTx/>
                <a:buSzTx/>
                <a:buFontTx/>
                <a:buNone/>
                <a:tabLst/>
                <a:defRPr/>
              </a:pPr>
              <a:endParaRPr kumimoji="0" lang="en-US" sz="1103" b="0" i="0" u="none" strike="noStrike" kern="1200" cap="none" spc="0" normalizeH="0" baseline="0" noProof="0">
                <a:ln>
                  <a:noFill/>
                </a:ln>
                <a:solidFill>
                  <a:srgbClr val="000000"/>
                </a:solidFill>
                <a:effectLst/>
                <a:uLnTx/>
                <a:uFillTx/>
                <a:latin typeface="Helvetica"/>
                <a:ea typeface="+mn-ea"/>
                <a:cs typeface="+mn-cs"/>
                <a:sym typeface="Segoe UI Semibold"/>
              </a:endParaRPr>
            </a:p>
          </p:txBody>
        </p:sp>
        <p:sp>
          <p:nvSpPr>
            <p:cNvPr id="27" name="Rectangle 13">
              <a:extLst>
                <a:ext uri="{FF2B5EF4-FFF2-40B4-BE49-F238E27FC236}">
                  <a16:creationId xmlns:a16="http://schemas.microsoft.com/office/drawing/2014/main" id="{DC3D5A7C-9D50-AB99-F3EA-6978C3FC2D94}"/>
                </a:ext>
                <a:ext uri="{C183D7F6-B498-43B3-948B-1728B52AA6E4}">
                  <adec:decorative xmlns:adec="http://schemas.microsoft.com/office/drawing/2017/decorative" val="1"/>
                </a:ext>
              </a:extLst>
            </p:cNvPr>
            <p:cNvSpPr>
              <a:spLocks noChangeArrowheads="1"/>
            </p:cNvSpPr>
            <p:nvPr/>
          </p:nvSpPr>
          <p:spPr bwMode="auto">
            <a:xfrm>
              <a:off x="899729" y="973702"/>
              <a:ext cx="247361" cy="25044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7135" tIns="28568" rIns="57135" bIns="28568" numCol="1" anchor="t" anchorCtr="0" compatLnSpc="1">
              <a:prstTxWarp prst="textNoShape">
                <a:avLst/>
              </a:prstTxWarp>
            </a:bodyPr>
            <a:lstStyle/>
            <a:p>
              <a:pPr marL="0" marR="0" lvl="0" indent="0" algn="l" defTabSz="571275" rtl="0" eaLnBrk="1" fontAlgn="auto" latinLnBrk="0" hangingPunct="1">
                <a:lnSpc>
                  <a:spcPct val="100000"/>
                </a:lnSpc>
                <a:spcBef>
                  <a:spcPts val="0"/>
                </a:spcBef>
                <a:spcAft>
                  <a:spcPts val="0"/>
                </a:spcAft>
                <a:buClrTx/>
                <a:buSzTx/>
                <a:buFontTx/>
                <a:buNone/>
                <a:tabLst/>
                <a:defRPr/>
              </a:pPr>
              <a:endParaRPr kumimoji="0" lang="en-US" sz="1103" b="0" i="0" u="none" strike="noStrike" kern="1200" cap="none" spc="0" normalizeH="0" baseline="0" noProof="0">
                <a:ln>
                  <a:noFill/>
                </a:ln>
                <a:solidFill>
                  <a:srgbClr val="000000"/>
                </a:solidFill>
                <a:effectLst/>
                <a:uLnTx/>
                <a:uFillTx/>
                <a:latin typeface="Helvetica"/>
                <a:ea typeface="+mn-ea"/>
                <a:cs typeface="+mn-cs"/>
                <a:sym typeface="Segoe UI Semibold"/>
              </a:endParaRPr>
            </a:p>
          </p:txBody>
        </p:sp>
        <p:sp>
          <p:nvSpPr>
            <p:cNvPr id="28" name="Rectangle 14">
              <a:extLst>
                <a:ext uri="{FF2B5EF4-FFF2-40B4-BE49-F238E27FC236}">
                  <a16:creationId xmlns:a16="http://schemas.microsoft.com/office/drawing/2014/main" id="{E2131D51-0F1F-BE5D-658A-DCBDC91A12DE}"/>
                </a:ext>
                <a:ext uri="{C183D7F6-B498-43B3-948B-1728B52AA6E4}">
                  <adec:decorative xmlns:adec="http://schemas.microsoft.com/office/drawing/2017/decorative" val="1"/>
                </a:ext>
              </a:extLst>
            </p:cNvPr>
            <p:cNvSpPr>
              <a:spLocks noChangeArrowheads="1"/>
            </p:cNvSpPr>
            <p:nvPr/>
          </p:nvSpPr>
          <p:spPr bwMode="auto">
            <a:xfrm>
              <a:off x="1172749" y="973702"/>
              <a:ext cx="247361" cy="250440"/>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57135" tIns="28568" rIns="57135" bIns="28568" numCol="1" anchor="t" anchorCtr="0" compatLnSpc="1">
              <a:prstTxWarp prst="textNoShape">
                <a:avLst/>
              </a:prstTxWarp>
            </a:bodyPr>
            <a:lstStyle/>
            <a:p>
              <a:pPr marL="0" marR="0" lvl="0" indent="0" algn="l" defTabSz="571275" rtl="0" eaLnBrk="1" fontAlgn="auto" latinLnBrk="0" hangingPunct="1">
                <a:lnSpc>
                  <a:spcPct val="100000"/>
                </a:lnSpc>
                <a:spcBef>
                  <a:spcPts val="0"/>
                </a:spcBef>
                <a:spcAft>
                  <a:spcPts val="0"/>
                </a:spcAft>
                <a:buClrTx/>
                <a:buSzTx/>
                <a:buFontTx/>
                <a:buNone/>
                <a:tabLst/>
                <a:defRPr/>
              </a:pPr>
              <a:endParaRPr kumimoji="0" lang="en-US" sz="1103" b="0" i="0" u="none" strike="noStrike" kern="1200" cap="none" spc="0" normalizeH="0" baseline="0" noProof="0">
                <a:ln>
                  <a:noFill/>
                </a:ln>
                <a:solidFill>
                  <a:srgbClr val="000000"/>
                </a:solidFill>
                <a:effectLst/>
                <a:uLnTx/>
                <a:uFillTx/>
                <a:latin typeface="Helvetica"/>
                <a:ea typeface="+mn-ea"/>
                <a:cs typeface="+mn-cs"/>
                <a:sym typeface="Segoe UI Semibold"/>
              </a:endParaRPr>
            </a:p>
          </p:txBody>
        </p:sp>
      </p:grpSp>
      <p:sp>
        <p:nvSpPr>
          <p:cNvPr id="29" name="Rounded Rectangle 32">
            <a:extLst>
              <a:ext uri="{FF2B5EF4-FFF2-40B4-BE49-F238E27FC236}">
                <a16:creationId xmlns:a16="http://schemas.microsoft.com/office/drawing/2014/main" id="{8CE558E9-C172-F933-6A1C-BA49F7890345}"/>
              </a:ext>
            </a:extLst>
          </p:cNvPr>
          <p:cNvSpPr/>
          <p:nvPr/>
        </p:nvSpPr>
        <p:spPr bwMode="auto">
          <a:xfrm>
            <a:off x="7097614" y="3566372"/>
            <a:ext cx="889733" cy="808014"/>
          </a:xfrm>
          <a:prstGeom prst="rect">
            <a:avLst/>
          </a:prstGeom>
          <a:solidFill>
            <a:sysClr val="window" lastClr="FFFFFF">
              <a:alpha val="1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57150" tIns="145852" rIns="57150" bIns="145852" numCol="1" spcCol="0" rtlCol="0" fromWordArt="0" anchor="ctr"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white"/>
                </a:solidFill>
                <a:effectLst/>
                <a:uLnTx/>
                <a:uFillTx/>
                <a:latin typeface="Helvetica"/>
                <a:ea typeface="+mn-ea"/>
                <a:cs typeface="Segoe UI" panose="020B0502040204020203" pitchFamily="34" charset="0"/>
              </a:rPr>
              <a:t>GitHub &amp; Azure DevOps Connectors</a:t>
            </a:r>
          </a:p>
        </p:txBody>
      </p:sp>
      <p:sp>
        <p:nvSpPr>
          <p:cNvPr id="30" name="Rectangle 4">
            <a:extLst>
              <a:ext uri="{FF2B5EF4-FFF2-40B4-BE49-F238E27FC236}">
                <a16:creationId xmlns:a16="http://schemas.microsoft.com/office/drawing/2014/main" id="{2C83A8B6-BD61-2F48-81D1-6E5D85594D8A}"/>
              </a:ext>
              <a:ext uri="{C183D7F6-B498-43B3-948B-1728B52AA6E4}">
                <adec:decorative xmlns:adec="http://schemas.microsoft.com/office/drawing/2017/decorative" val="1"/>
              </a:ext>
            </a:extLst>
          </p:cNvPr>
          <p:cNvSpPr>
            <a:spLocks/>
          </p:cNvSpPr>
          <p:nvPr/>
        </p:nvSpPr>
        <p:spPr bwMode="auto">
          <a:xfrm>
            <a:off x="1383003" y="1655926"/>
            <a:ext cx="9970716" cy="1737360"/>
          </a:xfrm>
          <a:custGeom>
            <a:avLst/>
            <a:gdLst>
              <a:gd name="connsiteX0" fmla="*/ 0 w 16012886"/>
              <a:gd name="connsiteY0" fmla="*/ 0 h 3251061"/>
              <a:gd name="connsiteX1" fmla="*/ 16012886 w 16012886"/>
              <a:gd name="connsiteY1" fmla="*/ 0 h 3251061"/>
              <a:gd name="connsiteX2" fmla="*/ 16012886 w 16012886"/>
              <a:gd name="connsiteY2" fmla="*/ 3251061 h 3251061"/>
              <a:gd name="connsiteX3" fmla="*/ 0 w 16012886"/>
              <a:gd name="connsiteY3" fmla="*/ 3251061 h 3251061"/>
              <a:gd name="connsiteX4" fmla="*/ 0 w 16012886"/>
              <a:gd name="connsiteY4" fmla="*/ 0 h 3251061"/>
              <a:gd name="connsiteX0" fmla="*/ 0 w 16012886"/>
              <a:gd name="connsiteY0" fmla="*/ 0 h 3251061"/>
              <a:gd name="connsiteX1" fmla="*/ 16012886 w 16012886"/>
              <a:gd name="connsiteY1" fmla="*/ 0 h 3251061"/>
              <a:gd name="connsiteX2" fmla="*/ 16012886 w 16012886"/>
              <a:gd name="connsiteY2" fmla="*/ 3251061 h 3251061"/>
              <a:gd name="connsiteX3" fmla="*/ 0 w 16012886"/>
              <a:gd name="connsiteY3" fmla="*/ 3251061 h 3251061"/>
              <a:gd name="connsiteX4" fmla="*/ 91440 w 16012886"/>
              <a:gd name="connsiteY4" fmla="*/ 91440 h 3251061"/>
              <a:gd name="connsiteX0" fmla="*/ 0 w 16012886"/>
              <a:gd name="connsiteY0" fmla="*/ 0 h 3251061"/>
              <a:gd name="connsiteX1" fmla="*/ 16012886 w 16012886"/>
              <a:gd name="connsiteY1" fmla="*/ 0 h 3251061"/>
              <a:gd name="connsiteX2" fmla="*/ 16012886 w 16012886"/>
              <a:gd name="connsiteY2" fmla="*/ 3251061 h 3251061"/>
              <a:gd name="connsiteX3" fmla="*/ 0 w 16012886"/>
              <a:gd name="connsiteY3" fmla="*/ 3251061 h 3251061"/>
            </a:gdLst>
            <a:ahLst/>
            <a:cxnLst>
              <a:cxn ang="0">
                <a:pos x="connsiteX0" y="connsiteY0"/>
              </a:cxn>
              <a:cxn ang="0">
                <a:pos x="connsiteX1" y="connsiteY1"/>
              </a:cxn>
              <a:cxn ang="0">
                <a:pos x="connsiteX2" y="connsiteY2"/>
              </a:cxn>
              <a:cxn ang="0">
                <a:pos x="connsiteX3" y="connsiteY3"/>
              </a:cxn>
            </a:cxnLst>
            <a:rect l="l" t="t" r="r" b="b"/>
            <a:pathLst>
              <a:path w="16012886" h="3251061">
                <a:moveTo>
                  <a:pt x="0" y="0"/>
                </a:moveTo>
                <a:lnTo>
                  <a:pt x="16012886" y="0"/>
                </a:lnTo>
                <a:lnTo>
                  <a:pt x="16012886" y="3251061"/>
                </a:lnTo>
                <a:lnTo>
                  <a:pt x="0" y="3251061"/>
                </a:lnTo>
              </a:path>
            </a:pathLst>
          </a:custGeom>
          <a:noFill/>
          <a:ln w="25400" cap="flat" cmpd="sng" algn="ctr">
            <a:solidFill>
              <a:sysClr val="window" lastClr="FFFFFF">
                <a:alpha val="15000"/>
              </a:sysClr>
            </a:solidFill>
            <a:prstDash val="solid"/>
            <a:headEnd type="none" w="med" len="med"/>
            <a:tailEnd type="none" w="med" len="med"/>
          </a:ln>
          <a:effectLst/>
        </p:spPr>
        <p:txBody>
          <a:bodyPr rot="0" spcFirstLastPara="0" vertOverflow="overflow" horzOverflow="overflow" vert="horz" wrap="square" lIns="182316" tIns="145852" rIns="182316" bIns="145852" numCol="1" spcCol="0" rtlCol="0" fromWordArt="0" anchor="t" anchorCtr="0" forceAA="0" compatLnSpc="1">
            <a:prstTxWarp prst="textNoShape">
              <a:avLst/>
            </a:prstTxWarp>
            <a:noAutofit/>
          </a:bodyPr>
          <a:lstStyle/>
          <a:p>
            <a:pPr marL="0" marR="0" lvl="0" indent="0" algn="l" defTabSz="929560" rtl="0" eaLnBrk="1" fontAlgn="base" latinLnBrk="0" hangingPunct="1">
              <a:lnSpc>
                <a:spcPct val="100000"/>
              </a:lnSpc>
              <a:spcBef>
                <a:spcPct val="0"/>
              </a:spcBef>
              <a:spcAft>
                <a:spcPct val="0"/>
              </a:spcAft>
              <a:buClr>
                <a:srgbClr val="000000"/>
              </a:buClr>
              <a:buSzTx/>
              <a:buFontTx/>
              <a:buNone/>
              <a:tabLst/>
              <a:defRPr/>
            </a:pPr>
            <a:endParaRPr kumimoji="0" lang="en-US" sz="1994" b="0" i="0" u="none" strike="noStrike" kern="0" cap="none" spc="0" normalizeH="0" baseline="0" noProof="0" err="1">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sym typeface="Arial"/>
            </a:endParaRPr>
          </a:p>
        </p:txBody>
      </p:sp>
      <p:sp>
        <p:nvSpPr>
          <p:cNvPr id="31" name="Rectangle 30">
            <a:extLst>
              <a:ext uri="{FF2B5EF4-FFF2-40B4-BE49-F238E27FC236}">
                <a16:creationId xmlns:a16="http://schemas.microsoft.com/office/drawing/2014/main" id="{97F4A7FE-5122-A2C4-FCAD-559055D1E98E}"/>
              </a:ext>
            </a:extLst>
          </p:cNvPr>
          <p:cNvSpPr/>
          <p:nvPr/>
        </p:nvSpPr>
        <p:spPr>
          <a:xfrm>
            <a:off x="866946" y="1641196"/>
            <a:ext cx="516058" cy="1760220"/>
          </a:xfrm>
          <a:prstGeom prst="rect">
            <a:avLst/>
          </a:prstGeom>
          <a:gradFill flip="none" rotWithShape="1">
            <a:gsLst>
              <a:gs pos="0">
                <a:srgbClr val="6A37C7">
                  <a:alpha val="40000"/>
                </a:srgbClr>
              </a:gs>
              <a:gs pos="100000">
                <a:srgbClr val="0070C0">
                  <a:alpha val="40000"/>
                </a:srgbClr>
              </a:gs>
            </a:gsLst>
            <a:lin ang="16200000" scaled="1"/>
            <a:tileRect/>
          </a:gradFill>
          <a:ln w="12700" cap="flat" cmpd="sng" algn="ctr">
            <a:noFill/>
            <a:prstDash val="solid"/>
            <a:miter lim="800000"/>
          </a:ln>
          <a:effectLst/>
        </p:spPr>
        <p:txBody>
          <a:bodyPr vert="vert270" rtlCol="0" anchor="ctr"/>
          <a:lstStyle/>
          <a:p>
            <a:pPr marL="0" marR="0" lvl="0" indent="0" algn="ctr" defTabSz="285304" rtl="0" eaLnBrk="1" fontAlgn="auto" latinLnBrk="0" hangingPunct="1">
              <a:lnSpc>
                <a:spcPct val="100000"/>
              </a:lnSpc>
              <a:spcBef>
                <a:spcPts val="0"/>
              </a:spcBef>
              <a:spcAft>
                <a:spcPts val="0"/>
              </a:spcAft>
              <a:buClrTx/>
              <a:buSzTx/>
              <a:buFontTx/>
              <a:buNone/>
              <a:tabLst/>
              <a:defRPr/>
            </a:pPr>
            <a:r>
              <a:rPr kumimoji="0" lang="en-US" sz="1498" b="1" i="0" u="none" strike="noStrike" kern="0" cap="none" spc="0" normalizeH="0" baseline="0" noProof="0">
                <a:ln>
                  <a:noFill/>
                </a:ln>
                <a:solidFill>
                  <a:prstClr val="white"/>
                </a:solidFill>
                <a:effectLst/>
                <a:uLnTx/>
                <a:uFillTx/>
                <a:latin typeface="Helvetica"/>
                <a:ea typeface="+mn-ea"/>
                <a:cs typeface="+mn-cs"/>
              </a:rPr>
              <a:t>Dev</a:t>
            </a:r>
          </a:p>
        </p:txBody>
      </p:sp>
      <p:sp>
        <p:nvSpPr>
          <p:cNvPr id="32" name="Rounded Rectangle 32">
            <a:extLst>
              <a:ext uri="{FF2B5EF4-FFF2-40B4-BE49-F238E27FC236}">
                <a16:creationId xmlns:a16="http://schemas.microsoft.com/office/drawing/2014/main" id="{54CA4867-6ACB-2750-03B2-B84C1D105F20}"/>
              </a:ext>
              <a:ext uri="{C183D7F6-B498-43B3-948B-1728B52AA6E4}">
                <adec:decorative xmlns:adec="http://schemas.microsoft.com/office/drawing/2017/decorative" val="1"/>
              </a:ext>
            </a:extLst>
          </p:cNvPr>
          <p:cNvSpPr/>
          <p:nvPr/>
        </p:nvSpPr>
        <p:spPr bwMode="auto">
          <a:xfrm>
            <a:off x="1483672" y="1785912"/>
            <a:ext cx="1417798" cy="708141"/>
          </a:xfrm>
          <a:prstGeom prst="rect">
            <a:avLst/>
          </a:prstGeom>
          <a:solidFill>
            <a:sysClr val="window" lastClr="FFFFFF">
              <a:alpha val="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316" tIns="145852" rIns="182316" bIns="145852" numCol="1" spcCol="0" rtlCol="0" fromWordArt="0" anchor="b"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endParaRPr kumimoji="0" lang="en-US" sz="1196" b="0" i="0" u="none" strike="noStrike" kern="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sp>
        <p:nvSpPr>
          <p:cNvPr id="33" name="Rounded Rectangle 32">
            <a:extLst>
              <a:ext uri="{FF2B5EF4-FFF2-40B4-BE49-F238E27FC236}">
                <a16:creationId xmlns:a16="http://schemas.microsoft.com/office/drawing/2014/main" id="{2C3E491D-4D0B-F711-1916-9A05B4ADCE81}"/>
              </a:ext>
              <a:ext uri="{C183D7F6-B498-43B3-948B-1728B52AA6E4}">
                <adec:decorative xmlns:adec="http://schemas.microsoft.com/office/drawing/2017/decorative" val="1"/>
              </a:ext>
            </a:extLst>
          </p:cNvPr>
          <p:cNvSpPr>
            <a:spLocks/>
          </p:cNvSpPr>
          <p:nvPr/>
        </p:nvSpPr>
        <p:spPr bwMode="auto">
          <a:xfrm>
            <a:off x="1483672" y="2575917"/>
            <a:ext cx="1417798" cy="661492"/>
          </a:xfrm>
          <a:prstGeom prst="rect">
            <a:avLst/>
          </a:prstGeom>
          <a:solidFill>
            <a:sysClr val="window" lastClr="FFFFFF">
              <a:alpha val="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316" tIns="145852" rIns="182316" bIns="145852" numCol="1" spcCol="0" rtlCol="0" fromWordArt="0" anchor="b"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endParaRPr kumimoji="0" lang="en-US" sz="1196" b="0" i="0" u="none" strike="noStrike" kern="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sp>
        <p:nvSpPr>
          <p:cNvPr id="34" name="Rounded Rectangle 32">
            <a:extLst>
              <a:ext uri="{FF2B5EF4-FFF2-40B4-BE49-F238E27FC236}">
                <a16:creationId xmlns:a16="http://schemas.microsoft.com/office/drawing/2014/main" id="{866C0178-8689-80CF-861A-D690037809B3}"/>
              </a:ext>
              <a:ext uri="{C183D7F6-B498-43B3-948B-1728B52AA6E4}">
                <adec:decorative xmlns:adec="http://schemas.microsoft.com/office/drawing/2017/decorative" val="1"/>
              </a:ext>
            </a:extLst>
          </p:cNvPr>
          <p:cNvSpPr/>
          <p:nvPr/>
        </p:nvSpPr>
        <p:spPr bwMode="auto">
          <a:xfrm>
            <a:off x="5066548" y="1790505"/>
            <a:ext cx="4060088" cy="1446903"/>
          </a:xfrm>
          <a:prstGeom prst="rect">
            <a:avLst/>
          </a:prstGeom>
          <a:gradFill flip="none" rotWithShape="1">
            <a:gsLst>
              <a:gs pos="0">
                <a:srgbClr val="6A37C7">
                  <a:alpha val="40000"/>
                </a:srgbClr>
              </a:gs>
              <a:gs pos="100000">
                <a:srgbClr val="0070C0">
                  <a:alpha val="40000"/>
                </a:srgbClr>
              </a:gs>
            </a:gsLst>
            <a:lin ang="13500000" scaled="1"/>
            <a:tileRect/>
          </a:gradFill>
          <a:ln w="12700" cap="flat" cmpd="sng" algn="ctr">
            <a:noFill/>
            <a:prstDash val="solid"/>
            <a:miter lim="800000"/>
          </a:ln>
          <a:effectLst/>
        </p:spPr>
        <p:txBody>
          <a:bodyPr vert="vert270" rtlCol="0" anchor="ctr"/>
          <a:lstStyle/>
          <a:p>
            <a:pPr marL="0" marR="0" lvl="0" indent="0" algn="ctr" defTabSz="285304" rtl="0" eaLnBrk="1" fontAlgn="auto" latinLnBrk="0" hangingPunct="1">
              <a:lnSpc>
                <a:spcPct val="100000"/>
              </a:lnSpc>
              <a:spcBef>
                <a:spcPts val="0"/>
              </a:spcBef>
              <a:spcAft>
                <a:spcPts val="0"/>
              </a:spcAft>
              <a:buClrTx/>
              <a:buSzTx/>
              <a:buFontTx/>
              <a:buNone/>
              <a:tabLst/>
              <a:defRPr/>
            </a:pPr>
            <a:endParaRPr kumimoji="0" lang="en-US" sz="1498" b="1" i="0" u="none" strike="noStrike" kern="0" cap="none" spc="0" normalizeH="0" baseline="0" noProof="0">
              <a:ln>
                <a:noFill/>
              </a:ln>
              <a:solidFill>
                <a:prstClr val="white"/>
              </a:solidFill>
              <a:effectLst/>
              <a:uLnTx/>
              <a:uFillTx/>
              <a:latin typeface="Helvetica"/>
              <a:ea typeface="+mn-ea"/>
              <a:cs typeface="+mn-cs"/>
            </a:endParaRPr>
          </a:p>
        </p:txBody>
      </p:sp>
      <p:sp>
        <p:nvSpPr>
          <p:cNvPr id="35" name="Rounded Rectangle 32">
            <a:extLst>
              <a:ext uri="{FF2B5EF4-FFF2-40B4-BE49-F238E27FC236}">
                <a16:creationId xmlns:a16="http://schemas.microsoft.com/office/drawing/2014/main" id="{70F090F5-D14E-284A-E310-9C8F9CD5368B}"/>
              </a:ext>
              <a:ext uri="{C183D7F6-B498-43B3-948B-1728B52AA6E4}">
                <adec:decorative xmlns:adec="http://schemas.microsoft.com/office/drawing/2017/decorative" val="1"/>
              </a:ext>
            </a:extLst>
          </p:cNvPr>
          <p:cNvSpPr/>
          <p:nvPr/>
        </p:nvSpPr>
        <p:spPr bwMode="auto">
          <a:xfrm>
            <a:off x="10694376" y="1790505"/>
            <a:ext cx="574179" cy="1446903"/>
          </a:xfrm>
          <a:prstGeom prst="rect">
            <a:avLst/>
          </a:prstGeom>
          <a:solidFill>
            <a:sysClr val="window" lastClr="FFFFFF">
              <a:alpha val="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316" tIns="145852" rIns="182316" bIns="145852" numCol="1" spcCol="0" rtlCol="0" fromWordArt="0" anchor="b"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endParaRPr kumimoji="0" lang="en-US" sz="1196" b="0" i="0" u="none" strike="noStrike" kern="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sp>
        <p:nvSpPr>
          <p:cNvPr id="36" name="Rounded Rectangle 32">
            <a:extLst>
              <a:ext uri="{FF2B5EF4-FFF2-40B4-BE49-F238E27FC236}">
                <a16:creationId xmlns:a16="http://schemas.microsoft.com/office/drawing/2014/main" id="{CE68BC7A-ECB3-86D0-605C-898BBDE385AE}"/>
              </a:ext>
              <a:ext uri="{C183D7F6-B498-43B3-948B-1728B52AA6E4}">
                <adec:decorative xmlns:adec="http://schemas.microsoft.com/office/drawing/2017/decorative" val="1"/>
              </a:ext>
            </a:extLst>
          </p:cNvPr>
          <p:cNvSpPr/>
          <p:nvPr/>
        </p:nvSpPr>
        <p:spPr bwMode="auto">
          <a:xfrm>
            <a:off x="9213912" y="1790505"/>
            <a:ext cx="662377" cy="1446904"/>
          </a:xfrm>
          <a:prstGeom prst="rect">
            <a:avLst/>
          </a:prstGeom>
          <a:solidFill>
            <a:sysClr val="window" lastClr="FFFFFF">
              <a:alpha val="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316" tIns="145852" rIns="182316" bIns="145852" numCol="1" spcCol="0" rtlCol="0" fromWordArt="0" anchor="b"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endParaRPr kumimoji="0" lang="en-US" sz="1196" b="0" i="0" u="none" strike="noStrike" kern="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pic>
        <p:nvPicPr>
          <p:cNvPr id="37" name="Picture 36">
            <a:extLst>
              <a:ext uri="{FF2B5EF4-FFF2-40B4-BE49-F238E27FC236}">
                <a16:creationId xmlns:a16="http://schemas.microsoft.com/office/drawing/2014/main" id="{617E48BE-C508-597A-9768-CF8505B56287}"/>
              </a:ext>
              <a:ext uri="{C183D7F6-B498-43B3-948B-1728B52AA6E4}">
                <adec:decorative xmlns:adec="http://schemas.microsoft.com/office/drawing/2017/decorative" val="1"/>
              </a:ext>
            </a:extLst>
          </p:cNvPr>
          <p:cNvPicPr>
            <a:picLocks noChangeAspect="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10716117" y="2090635"/>
            <a:ext cx="543795" cy="543795"/>
          </a:xfrm>
          <a:prstGeom prst="rect">
            <a:avLst/>
          </a:prstGeom>
        </p:spPr>
      </p:pic>
      <p:pic>
        <p:nvPicPr>
          <p:cNvPr id="38" name="Picture 37">
            <a:extLst>
              <a:ext uri="{FF2B5EF4-FFF2-40B4-BE49-F238E27FC236}">
                <a16:creationId xmlns:a16="http://schemas.microsoft.com/office/drawing/2014/main" id="{AE0F5B0D-E000-8A51-D0B8-BD1EE8777F3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532458" y="2712657"/>
            <a:ext cx="417805" cy="405144"/>
          </a:xfrm>
          <a:prstGeom prst="rect">
            <a:avLst/>
          </a:prstGeom>
        </p:spPr>
      </p:pic>
      <p:pic>
        <p:nvPicPr>
          <p:cNvPr id="39" name="Picture 2">
            <a:extLst>
              <a:ext uri="{FF2B5EF4-FFF2-40B4-BE49-F238E27FC236}">
                <a16:creationId xmlns:a16="http://schemas.microsoft.com/office/drawing/2014/main" id="{22CD5E09-EA18-1E83-5E7F-36FA1897D218}"/>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585821" y="1969994"/>
            <a:ext cx="302028" cy="302028"/>
          </a:xfrm>
          <a:prstGeom prst="rect">
            <a:avLst/>
          </a:prstGeom>
          <a:noFill/>
        </p:spPr>
      </p:pic>
      <p:pic>
        <p:nvPicPr>
          <p:cNvPr id="40" name="Picture 39">
            <a:extLst>
              <a:ext uri="{FF2B5EF4-FFF2-40B4-BE49-F238E27FC236}">
                <a16:creationId xmlns:a16="http://schemas.microsoft.com/office/drawing/2014/main" id="{795961CF-0B2A-9D16-E335-F83D9751D0CB}"/>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258223" y="2129940"/>
            <a:ext cx="563755" cy="469054"/>
          </a:xfrm>
          <a:prstGeom prst="rect">
            <a:avLst/>
          </a:prstGeom>
        </p:spPr>
      </p:pic>
      <p:sp>
        <p:nvSpPr>
          <p:cNvPr id="41" name="TextBox 40">
            <a:extLst>
              <a:ext uri="{FF2B5EF4-FFF2-40B4-BE49-F238E27FC236}">
                <a16:creationId xmlns:a16="http://schemas.microsoft.com/office/drawing/2014/main" id="{78C2C17B-2A5C-186F-093D-78C5958558B7}"/>
              </a:ext>
            </a:extLst>
          </p:cNvPr>
          <p:cNvSpPr txBox="1"/>
          <p:nvPr/>
        </p:nvSpPr>
        <p:spPr>
          <a:xfrm>
            <a:off x="1878848" y="1951395"/>
            <a:ext cx="1064243" cy="437940"/>
          </a:xfrm>
          <a:prstGeom prst="rect">
            <a:avLst/>
          </a:prstGeom>
          <a:noFill/>
        </p:spPr>
        <p:txBody>
          <a:bodyPr wrap="square">
            <a:spAutoFit/>
          </a:bodyPr>
          <a:lstStyle/>
          <a:p>
            <a:pPr marL="0" marR="0" lvl="0" indent="0" algn="l"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Visual Studio Code</a:t>
            </a:r>
          </a:p>
        </p:txBody>
      </p:sp>
      <p:sp>
        <p:nvSpPr>
          <p:cNvPr id="42" name="TextBox 41">
            <a:extLst>
              <a:ext uri="{FF2B5EF4-FFF2-40B4-BE49-F238E27FC236}">
                <a16:creationId xmlns:a16="http://schemas.microsoft.com/office/drawing/2014/main" id="{47FCA959-0311-4CB1-7BCB-1659DEDDEFF1}"/>
              </a:ext>
            </a:extLst>
          </p:cNvPr>
          <p:cNvSpPr txBox="1"/>
          <p:nvPr/>
        </p:nvSpPr>
        <p:spPr>
          <a:xfrm>
            <a:off x="1919314" y="2803573"/>
            <a:ext cx="1028102" cy="265137"/>
          </a:xfrm>
          <a:prstGeom prst="rect">
            <a:avLst/>
          </a:prstGeom>
          <a:noFill/>
        </p:spPr>
        <p:txBody>
          <a:bodyPr wrap="square">
            <a:spAutoFit/>
          </a:bodyPr>
          <a:lstStyle/>
          <a:p>
            <a:pPr marL="0" marR="0" lvl="0" indent="0" algn="l"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solidFill>
                  <a:prstClr val="white"/>
                </a:solidFill>
                <a:effectLst/>
                <a:uLnTx/>
                <a:uFillTx/>
                <a:latin typeface="Helvetica"/>
                <a:ea typeface="Segoe UI" panose="020B0502040204020203" pitchFamily="34" charset="0"/>
                <a:cs typeface="Segoe UI" panose="020B0502040204020203" pitchFamily="34" charset="0"/>
              </a:rPr>
              <a:t>Codespaces</a:t>
            </a:r>
            <a:endParaRPr kumimoji="0" lang="en-US" sz="1100"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endParaRPr>
          </a:p>
        </p:txBody>
      </p:sp>
      <p:sp>
        <p:nvSpPr>
          <p:cNvPr id="43" name="TextBox 42">
            <a:extLst>
              <a:ext uri="{FF2B5EF4-FFF2-40B4-BE49-F238E27FC236}">
                <a16:creationId xmlns:a16="http://schemas.microsoft.com/office/drawing/2014/main" id="{6E8EDD9B-80A0-7556-E132-2C3A0FCB4DE3}"/>
              </a:ext>
            </a:extLst>
          </p:cNvPr>
          <p:cNvSpPr txBox="1"/>
          <p:nvPr/>
        </p:nvSpPr>
        <p:spPr>
          <a:xfrm>
            <a:off x="9126974" y="2621157"/>
            <a:ext cx="814864" cy="610745"/>
          </a:xfrm>
          <a:prstGeom prst="rect">
            <a:avLst/>
          </a:prstGeom>
          <a:noFill/>
        </p:spPr>
        <p:txBody>
          <a:bodyPr wrap="square">
            <a:sp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Azure Container Registry</a:t>
            </a:r>
          </a:p>
        </p:txBody>
      </p:sp>
      <p:sp>
        <p:nvSpPr>
          <p:cNvPr id="44" name="TextBox 43">
            <a:extLst>
              <a:ext uri="{FF2B5EF4-FFF2-40B4-BE49-F238E27FC236}">
                <a16:creationId xmlns:a16="http://schemas.microsoft.com/office/drawing/2014/main" id="{1EFE4637-46DB-C5BF-C1A4-66FBCE6747AE}"/>
              </a:ext>
            </a:extLst>
          </p:cNvPr>
          <p:cNvSpPr txBox="1"/>
          <p:nvPr/>
        </p:nvSpPr>
        <p:spPr>
          <a:xfrm>
            <a:off x="10639916" y="2619553"/>
            <a:ext cx="660583" cy="265137"/>
          </a:xfrm>
          <a:prstGeom prst="rect">
            <a:avLst/>
          </a:prstGeom>
          <a:noFill/>
        </p:spPr>
        <p:txBody>
          <a:bodyPr wrap="square">
            <a:sp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Helvetica"/>
                <a:ea typeface="Segoe UI" pitchFamily="34" charset="0"/>
                <a:cs typeface="Segoe UI" pitchFamily="34" charset="0"/>
              </a:rPr>
              <a:t>Azure</a:t>
            </a:r>
          </a:p>
        </p:txBody>
      </p:sp>
      <p:sp>
        <p:nvSpPr>
          <p:cNvPr id="45" name="Rounded Rectangle 32">
            <a:extLst>
              <a:ext uri="{FF2B5EF4-FFF2-40B4-BE49-F238E27FC236}">
                <a16:creationId xmlns:a16="http://schemas.microsoft.com/office/drawing/2014/main" id="{10DDF2A8-4281-3268-36F9-7C92256153F0}"/>
              </a:ext>
              <a:ext uri="{C183D7F6-B498-43B3-948B-1728B52AA6E4}">
                <adec:decorative xmlns:adec="http://schemas.microsoft.com/office/drawing/2017/decorative" val="1"/>
              </a:ext>
            </a:extLst>
          </p:cNvPr>
          <p:cNvSpPr/>
          <p:nvPr/>
        </p:nvSpPr>
        <p:spPr bwMode="auto">
          <a:xfrm>
            <a:off x="2962873" y="2575917"/>
            <a:ext cx="985686" cy="665524"/>
          </a:xfrm>
          <a:prstGeom prst="rect">
            <a:avLst/>
          </a:prstGeom>
          <a:solidFill>
            <a:srgbClr val="FFFFFF">
              <a:alpha val="5000"/>
            </a:srgbClr>
          </a:solidFill>
          <a:ln w="9525" cap="flat" cmpd="sng" algn="ctr">
            <a:noFill/>
            <a:prstDash val="solid"/>
            <a:headEnd type="none" w="med" len="med"/>
            <a:tailEnd type="none" w="med" len="med"/>
          </a:ln>
          <a:effectLst/>
        </p:spPr>
        <p:txBody>
          <a:bodyPr rot="0" spcFirstLastPara="0" vertOverflow="overflow" horzOverflow="overflow" vert="horz" wrap="square" lIns="116216" tIns="92972" rIns="116216" bIns="92972" numCol="1" spcCol="0" rtlCol="0" fromWordArt="0" anchor="b" anchorCtr="0" forceAA="0" compatLnSpc="1">
            <a:prstTxWarp prst="textNoShape">
              <a:avLst/>
            </a:prstTxWarp>
            <a:noAutofit/>
          </a:bodyPr>
          <a:lstStyle/>
          <a:p>
            <a:pPr marL="0" marR="0" lvl="0" indent="0" algn="ctr" defTabSz="592501" rtl="0" eaLnBrk="1" fontAlgn="base" latinLnBrk="0" hangingPunct="1">
              <a:lnSpc>
                <a:spcPct val="100000"/>
              </a:lnSpc>
              <a:spcBef>
                <a:spcPct val="0"/>
              </a:spcBef>
              <a:spcAft>
                <a:spcPct val="0"/>
              </a:spcAft>
              <a:buClrTx/>
              <a:buSzTx/>
              <a:buFontTx/>
              <a:buNone/>
              <a:tabLst/>
              <a:defRPr/>
            </a:pPr>
            <a:endParaRPr kumimoji="0" lang="en-US" sz="763" b="0" i="0" u="none" strike="noStrike" kern="0" cap="none" spc="0" normalizeH="0" baseline="0" noProof="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46" name="Rounded Rectangle 32">
            <a:extLst>
              <a:ext uri="{FF2B5EF4-FFF2-40B4-BE49-F238E27FC236}">
                <a16:creationId xmlns:a16="http://schemas.microsoft.com/office/drawing/2014/main" id="{A7C60088-405F-24A5-C285-033ED0750B60}"/>
              </a:ext>
              <a:ext uri="{C183D7F6-B498-43B3-948B-1728B52AA6E4}">
                <adec:decorative xmlns:adec="http://schemas.microsoft.com/office/drawing/2017/decorative" val="1"/>
              </a:ext>
            </a:extLst>
          </p:cNvPr>
          <p:cNvSpPr/>
          <p:nvPr/>
        </p:nvSpPr>
        <p:spPr bwMode="auto">
          <a:xfrm>
            <a:off x="3987703" y="2575917"/>
            <a:ext cx="985686" cy="665524"/>
          </a:xfrm>
          <a:prstGeom prst="rect">
            <a:avLst/>
          </a:prstGeom>
          <a:solidFill>
            <a:srgbClr val="FFFFFF">
              <a:alpha val="5000"/>
            </a:srgbClr>
          </a:solidFill>
          <a:ln w="9525" cap="flat" cmpd="sng" algn="ctr">
            <a:noFill/>
            <a:prstDash val="solid"/>
            <a:headEnd type="none" w="med" len="med"/>
            <a:tailEnd type="none" w="med" len="med"/>
          </a:ln>
          <a:effectLst/>
        </p:spPr>
        <p:txBody>
          <a:bodyPr rot="0" spcFirstLastPara="0" vertOverflow="overflow" horzOverflow="overflow" vert="horz" wrap="square" lIns="116216" tIns="92972" rIns="116216" bIns="92972" numCol="1" spcCol="0" rtlCol="0" fromWordArt="0" anchor="b" anchorCtr="0" forceAA="0" compatLnSpc="1">
            <a:prstTxWarp prst="textNoShape">
              <a:avLst/>
            </a:prstTxWarp>
            <a:noAutofit/>
          </a:bodyPr>
          <a:lstStyle/>
          <a:p>
            <a:pPr marL="0" marR="0" lvl="0" indent="0" algn="ctr" defTabSz="592501" rtl="0" eaLnBrk="1" fontAlgn="base" latinLnBrk="0" hangingPunct="1">
              <a:lnSpc>
                <a:spcPct val="100000"/>
              </a:lnSpc>
              <a:spcBef>
                <a:spcPct val="0"/>
              </a:spcBef>
              <a:spcAft>
                <a:spcPct val="0"/>
              </a:spcAft>
              <a:buClrTx/>
              <a:buSzTx/>
              <a:buFontTx/>
              <a:buNone/>
              <a:tabLst/>
              <a:defRPr/>
            </a:pPr>
            <a:endParaRPr kumimoji="0" lang="en-US" sz="763" b="0" i="0" u="none" strike="noStrike" kern="0" cap="none" spc="0" normalizeH="0" baseline="0" noProof="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pic>
        <p:nvPicPr>
          <p:cNvPr id="47" name="Picture 46">
            <a:extLst>
              <a:ext uri="{FF2B5EF4-FFF2-40B4-BE49-F238E27FC236}">
                <a16:creationId xmlns:a16="http://schemas.microsoft.com/office/drawing/2014/main" id="{26C0DE1D-2E09-B309-7F35-7BC06137DDDB}"/>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032048" y="2686274"/>
            <a:ext cx="414297" cy="401744"/>
          </a:xfrm>
          <a:prstGeom prst="rect">
            <a:avLst/>
          </a:prstGeom>
        </p:spPr>
      </p:pic>
      <p:sp>
        <p:nvSpPr>
          <p:cNvPr id="48" name="TextBox 47">
            <a:extLst>
              <a:ext uri="{FF2B5EF4-FFF2-40B4-BE49-F238E27FC236}">
                <a16:creationId xmlns:a16="http://schemas.microsoft.com/office/drawing/2014/main" id="{66AC74E2-738F-9A24-8E95-D1376D972898}"/>
              </a:ext>
            </a:extLst>
          </p:cNvPr>
          <p:cNvSpPr txBox="1"/>
          <p:nvPr/>
        </p:nvSpPr>
        <p:spPr>
          <a:xfrm>
            <a:off x="4415692" y="2670949"/>
            <a:ext cx="690865" cy="437940"/>
          </a:xfrm>
          <a:prstGeom prst="rect">
            <a:avLst/>
          </a:prstGeom>
          <a:noFill/>
        </p:spPr>
        <p:txBody>
          <a:bodyPr wrap="square">
            <a:spAutoFit/>
          </a:bodyPr>
          <a:lstStyle>
            <a:defPPr>
              <a:defRPr lang="en-US"/>
            </a:defPPr>
            <a:lvl1pPr marR="0" lvl="0" indent="0" defTabSz="1487296" fontAlgn="base">
              <a:lnSpc>
                <a:spcPct val="100000"/>
              </a:lnSpc>
              <a:spcBef>
                <a:spcPct val="0"/>
              </a:spcBef>
              <a:spcAft>
                <a:spcPct val="0"/>
              </a:spcAft>
              <a:buClrTx/>
              <a:buSzTx/>
              <a:buFontTx/>
              <a:buNone/>
              <a:tabLst/>
              <a:defRPr kumimoji="0" sz="1797" b="0" i="0" u="none" strike="noStrike" cap="none" spc="0" normalizeH="0" baseline="0">
                <a:ln>
                  <a:noFill/>
                </a:ln>
                <a:solidFill>
                  <a:prstClr val="white"/>
                </a:solidFill>
                <a:effectLst/>
                <a:uLnTx/>
                <a:uFillTx/>
                <a:latin typeface="Helvetica"/>
                <a:ea typeface="Segoe UI" panose="020B0502040204020203" pitchFamily="34" charset="0"/>
                <a:cs typeface="Segoe UI" panose="020B0502040204020203" pitchFamily="34" charset="0"/>
              </a:defRPr>
            </a:lvl1pPr>
          </a:lstStyle>
          <a:p>
            <a:pPr marL="0" marR="0" lvl="0" indent="0" algn="l"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white"/>
                </a:solidFill>
                <a:effectLst/>
                <a:uLnTx/>
                <a:uFillTx/>
                <a:latin typeface="Helvetica"/>
                <a:cs typeface="Segoe UI" panose="020B0502040204020203" pitchFamily="34" charset="0"/>
              </a:rPr>
              <a:t>GitHub Actions</a:t>
            </a:r>
          </a:p>
        </p:txBody>
      </p:sp>
      <p:pic>
        <p:nvPicPr>
          <p:cNvPr id="49" name="Picture 48">
            <a:extLst>
              <a:ext uri="{FF2B5EF4-FFF2-40B4-BE49-F238E27FC236}">
                <a16:creationId xmlns:a16="http://schemas.microsoft.com/office/drawing/2014/main" id="{ADDA1DA2-7AC5-B12B-080D-D755779B8A6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2972710" y="2686274"/>
            <a:ext cx="414297" cy="401744"/>
          </a:xfrm>
          <a:prstGeom prst="rect">
            <a:avLst/>
          </a:prstGeom>
        </p:spPr>
      </p:pic>
      <p:sp>
        <p:nvSpPr>
          <p:cNvPr id="50" name="TextBox 49">
            <a:extLst>
              <a:ext uri="{FF2B5EF4-FFF2-40B4-BE49-F238E27FC236}">
                <a16:creationId xmlns:a16="http://schemas.microsoft.com/office/drawing/2014/main" id="{015B6C15-47D3-5E30-9E52-4BC83D8F2DE5}"/>
              </a:ext>
            </a:extLst>
          </p:cNvPr>
          <p:cNvSpPr txBox="1"/>
          <p:nvPr/>
        </p:nvSpPr>
        <p:spPr>
          <a:xfrm>
            <a:off x="3356353" y="2670949"/>
            <a:ext cx="690865" cy="437940"/>
          </a:xfrm>
          <a:prstGeom prst="rect">
            <a:avLst/>
          </a:prstGeom>
          <a:noFill/>
        </p:spPr>
        <p:txBody>
          <a:bodyPr wrap="square">
            <a:spAutoFit/>
          </a:bodyPr>
          <a:lstStyle>
            <a:defPPr>
              <a:defRPr lang="en-US"/>
            </a:defPPr>
            <a:lvl1pPr marR="0" lvl="0" indent="0" defTabSz="1487296" fontAlgn="base">
              <a:lnSpc>
                <a:spcPct val="100000"/>
              </a:lnSpc>
              <a:spcBef>
                <a:spcPct val="0"/>
              </a:spcBef>
              <a:spcAft>
                <a:spcPct val="0"/>
              </a:spcAft>
              <a:buClrTx/>
              <a:buSzTx/>
              <a:buFontTx/>
              <a:buNone/>
              <a:tabLst/>
              <a:defRPr kumimoji="0" sz="1797" b="0" i="0" u="none" strike="noStrike" cap="none" spc="0" normalizeH="0" baseline="0">
                <a:ln>
                  <a:noFill/>
                </a:ln>
                <a:solidFill>
                  <a:prstClr val="white"/>
                </a:solidFill>
                <a:effectLst/>
                <a:uLnTx/>
                <a:uFillTx/>
                <a:latin typeface="Helvetica"/>
                <a:ea typeface="Segoe UI" panose="020B0502040204020203" pitchFamily="34" charset="0"/>
                <a:cs typeface="Segoe UI" panose="020B0502040204020203" pitchFamily="34" charset="0"/>
              </a:defRPr>
            </a:lvl1pPr>
          </a:lstStyle>
          <a:p>
            <a:pPr marL="0" marR="0" lvl="0" indent="0" algn="l"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white"/>
                </a:solidFill>
                <a:effectLst/>
                <a:uLnTx/>
                <a:uFillTx/>
                <a:latin typeface="Helvetica"/>
                <a:cs typeface="Segoe UI" panose="020B0502040204020203" pitchFamily="34" charset="0"/>
              </a:rPr>
              <a:t>GitHub Repos</a:t>
            </a:r>
          </a:p>
        </p:txBody>
      </p:sp>
      <p:sp>
        <p:nvSpPr>
          <p:cNvPr id="51" name="Rounded Rectangle 32">
            <a:extLst>
              <a:ext uri="{FF2B5EF4-FFF2-40B4-BE49-F238E27FC236}">
                <a16:creationId xmlns:a16="http://schemas.microsoft.com/office/drawing/2014/main" id="{2ED0AF92-A671-0A04-80DD-5AE65189B2C8}"/>
              </a:ext>
              <a:ext uri="{C183D7F6-B498-43B3-948B-1728B52AA6E4}">
                <adec:decorative xmlns:adec="http://schemas.microsoft.com/office/drawing/2017/decorative" val="1"/>
              </a:ext>
            </a:extLst>
          </p:cNvPr>
          <p:cNvSpPr/>
          <p:nvPr/>
        </p:nvSpPr>
        <p:spPr bwMode="auto">
          <a:xfrm>
            <a:off x="2962873" y="1785912"/>
            <a:ext cx="985686" cy="703573"/>
          </a:xfrm>
          <a:prstGeom prst="rect">
            <a:avLst/>
          </a:prstGeom>
          <a:solidFill>
            <a:srgbClr val="FFFFFF">
              <a:alpha val="5000"/>
            </a:srgbClr>
          </a:solidFill>
          <a:ln w="9525" cap="flat" cmpd="sng" algn="ctr">
            <a:noFill/>
            <a:prstDash val="solid"/>
            <a:headEnd type="none" w="med" len="med"/>
            <a:tailEnd type="none" w="med" len="med"/>
          </a:ln>
          <a:effectLst/>
        </p:spPr>
        <p:txBody>
          <a:bodyPr rot="0" spcFirstLastPara="0" vertOverflow="overflow" horzOverflow="overflow" vert="horz" wrap="square" lIns="116216" tIns="92972" rIns="116216" bIns="92972" numCol="1" spcCol="0" rtlCol="0" fromWordArt="0" anchor="b" anchorCtr="0" forceAA="0" compatLnSpc="1">
            <a:prstTxWarp prst="textNoShape">
              <a:avLst/>
            </a:prstTxWarp>
            <a:noAutofit/>
          </a:bodyPr>
          <a:lstStyle/>
          <a:p>
            <a:pPr marL="0" marR="0" lvl="0" indent="0" algn="ctr" defTabSz="592501" rtl="0" eaLnBrk="1" fontAlgn="base" latinLnBrk="0" hangingPunct="1">
              <a:lnSpc>
                <a:spcPct val="100000"/>
              </a:lnSpc>
              <a:spcBef>
                <a:spcPct val="0"/>
              </a:spcBef>
              <a:spcAft>
                <a:spcPct val="0"/>
              </a:spcAft>
              <a:buClrTx/>
              <a:buSzTx/>
              <a:buFontTx/>
              <a:buNone/>
              <a:tabLst/>
              <a:defRPr/>
            </a:pPr>
            <a:endParaRPr kumimoji="0" lang="en-US" sz="763" b="0" i="0" u="none" strike="noStrike" kern="0" cap="none" spc="0" normalizeH="0" baseline="0" noProof="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2" name="Rounded Rectangle 32">
            <a:extLst>
              <a:ext uri="{FF2B5EF4-FFF2-40B4-BE49-F238E27FC236}">
                <a16:creationId xmlns:a16="http://schemas.microsoft.com/office/drawing/2014/main" id="{AE67F40D-FD09-B3AC-F4EA-1B16B370898F}"/>
              </a:ext>
              <a:ext uri="{C183D7F6-B498-43B3-948B-1728B52AA6E4}">
                <adec:decorative xmlns:adec="http://schemas.microsoft.com/office/drawing/2017/decorative" val="1"/>
              </a:ext>
            </a:extLst>
          </p:cNvPr>
          <p:cNvSpPr/>
          <p:nvPr/>
        </p:nvSpPr>
        <p:spPr bwMode="auto">
          <a:xfrm>
            <a:off x="3987703" y="1785912"/>
            <a:ext cx="985686" cy="703573"/>
          </a:xfrm>
          <a:prstGeom prst="rect">
            <a:avLst/>
          </a:prstGeom>
          <a:solidFill>
            <a:srgbClr val="FFFFFF">
              <a:alpha val="5000"/>
            </a:srgbClr>
          </a:solidFill>
          <a:ln w="9525" cap="flat" cmpd="sng" algn="ctr">
            <a:noFill/>
            <a:prstDash val="solid"/>
            <a:headEnd type="none" w="med" len="med"/>
            <a:tailEnd type="none" w="med" len="med"/>
          </a:ln>
          <a:effectLst/>
        </p:spPr>
        <p:txBody>
          <a:bodyPr rot="0" spcFirstLastPara="0" vertOverflow="overflow" horzOverflow="overflow" vert="horz" wrap="square" lIns="116216" tIns="92972" rIns="116216" bIns="92972" numCol="1" spcCol="0" rtlCol="0" fromWordArt="0" anchor="b" anchorCtr="0" forceAA="0" compatLnSpc="1">
            <a:prstTxWarp prst="textNoShape">
              <a:avLst/>
            </a:prstTxWarp>
            <a:noAutofit/>
          </a:bodyPr>
          <a:lstStyle/>
          <a:p>
            <a:pPr marL="0" marR="0" lvl="0" indent="0" algn="ctr" defTabSz="592501" rtl="0" eaLnBrk="1" fontAlgn="base" latinLnBrk="0" hangingPunct="1">
              <a:lnSpc>
                <a:spcPct val="100000"/>
              </a:lnSpc>
              <a:spcBef>
                <a:spcPct val="0"/>
              </a:spcBef>
              <a:spcAft>
                <a:spcPct val="0"/>
              </a:spcAft>
              <a:buClrTx/>
              <a:buSzTx/>
              <a:buFontTx/>
              <a:buNone/>
              <a:tabLst/>
              <a:defRPr/>
            </a:pPr>
            <a:endParaRPr kumimoji="0" lang="en-US" sz="763" b="0" i="0" u="none" strike="noStrike" kern="0" cap="none" spc="0" normalizeH="0" baseline="0" noProof="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53" name="TextBox 52">
            <a:extLst>
              <a:ext uri="{FF2B5EF4-FFF2-40B4-BE49-F238E27FC236}">
                <a16:creationId xmlns:a16="http://schemas.microsoft.com/office/drawing/2014/main" id="{4B1D1C4F-EAE3-73D5-4BF1-99F9403BF103}"/>
              </a:ext>
            </a:extLst>
          </p:cNvPr>
          <p:cNvSpPr txBox="1"/>
          <p:nvPr/>
        </p:nvSpPr>
        <p:spPr>
          <a:xfrm>
            <a:off x="4322220" y="1897684"/>
            <a:ext cx="795341" cy="437940"/>
          </a:xfrm>
          <a:prstGeom prst="rect">
            <a:avLst/>
          </a:prstGeom>
          <a:noFill/>
        </p:spPr>
        <p:txBody>
          <a:bodyPr wrap="square">
            <a:spAutoFit/>
          </a:bodyPr>
          <a:lstStyle>
            <a:defPPr>
              <a:defRPr lang="en-US"/>
            </a:defPPr>
            <a:lvl1pPr marR="0" lvl="0" indent="0" defTabSz="1487296" fontAlgn="base">
              <a:lnSpc>
                <a:spcPct val="100000"/>
              </a:lnSpc>
              <a:spcBef>
                <a:spcPct val="0"/>
              </a:spcBef>
              <a:spcAft>
                <a:spcPct val="0"/>
              </a:spcAft>
              <a:buClrTx/>
              <a:buSzTx/>
              <a:buFontTx/>
              <a:buNone/>
              <a:tabLst/>
              <a:defRPr kumimoji="0" sz="1797" b="0" i="0" u="none" strike="noStrike" cap="none" spc="0" normalizeH="0" baseline="0">
                <a:ln>
                  <a:noFill/>
                </a:ln>
                <a:solidFill>
                  <a:prstClr val="white"/>
                </a:solidFill>
                <a:effectLst/>
                <a:uLnTx/>
                <a:uFillTx/>
                <a:latin typeface="Helvetica"/>
                <a:ea typeface="Segoe UI" panose="020B0502040204020203" pitchFamily="34" charset="0"/>
                <a:cs typeface="Segoe UI" panose="020B0502040204020203" pitchFamily="34" charset="0"/>
              </a:defRPr>
            </a:lvl1pPr>
          </a:lstStyle>
          <a:p>
            <a:pPr marL="0" marR="0" lvl="0" indent="0" algn="l"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white"/>
                </a:solidFill>
                <a:effectLst/>
                <a:uLnTx/>
                <a:uFillTx/>
                <a:latin typeface="Helvetica"/>
                <a:cs typeface="Segoe UI" panose="020B0502040204020203" pitchFamily="34" charset="0"/>
              </a:rPr>
              <a:t>Azure Pipelines</a:t>
            </a:r>
          </a:p>
        </p:txBody>
      </p:sp>
      <p:sp>
        <p:nvSpPr>
          <p:cNvPr id="54" name="TextBox 53">
            <a:extLst>
              <a:ext uri="{FF2B5EF4-FFF2-40B4-BE49-F238E27FC236}">
                <a16:creationId xmlns:a16="http://schemas.microsoft.com/office/drawing/2014/main" id="{F0A0340C-F04A-F442-23B4-01DC90FC48D1}"/>
              </a:ext>
            </a:extLst>
          </p:cNvPr>
          <p:cNvSpPr txBox="1"/>
          <p:nvPr/>
        </p:nvSpPr>
        <p:spPr>
          <a:xfrm>
            <a:off x="3356353" y="1897684"/>
            <a:ext cx="690865" cy="437940"/>
          </a:xfrm>
          <a:prstGeom prst="rect">
            <a:avLst/>
          </a:prstGeom>
          <a:noFill/>
        </p:spPr>
        <p:txBody>
          <a:bodyPr wrap="square">
            <a:spAutoFit/>
          </a:bodyPr>
          <a:lstStyle>
            <a:defPPr>
              <a:defRPr lang="en-US"/>
            </a:defPPr>
            <a:lvl1pPr marR="0" lvl="0" indent="0" defTabSz="1487296" fontAlgn="base">
              <a:lnSpc>
                <a:spcPct val="100000"/>
              </a:lnSpc>
              <a:spcBef>
                <a:spcPct val="0"/>
              </a:spcBef>
              <a:spcAft>
                <a:spcPct val="0"/>
              </a:spcAft>
              <a:buClrTx/>
              <a:buSzTx/>
              <a:buFontTx/>
              <a:buNone/>
              <a:tabLst/>
              <a:defRPr kumimoji="0" sz="1797" b="0" i="0" u="none" strike="noStrike" cap="none" spc="0" normalizeH="0" baseline="0">
                <a:ln>
                  <a:noFill/>
                </a:ln>
                <a:solidFill>
                  <a:prstClr val="white"/>
                </a:solidFill>
                <a:effectLst/>
                <a:uLnTx/>
                <a:uFillTx/>
                <a:latin typeface="Helvetica"/>
                <a:ea typeface="Segoe UI" panose="020B0502040204020203" pitchFamily="34" charset="0"/>
                <a:cs typeface="Segoe UI" panose="020B0502040204020203" pitchFamily="34" charset="0"/>
              </a:defRPr>
            </a:lvl1pPr>
          </a:lstStyle>
          <a:p>
            <a:pPr marL="0" marR="0" lvl="0" indent="0" algn="l"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white"/>
                </a:solidFill>
                <a:effectLst/>
                <a:uLnTx/>
                <a:uFillTx/>
                <a:latin typeface="Helvetica"/>
                <a:cs typeface="Segoe UI" panose="020B0502040204020203" pitchFamily="34" charset="0"/>
              </a:rPr>
              <a:t>Azure Repos</a:t>
            </a:r>
          </a:p>
        </p:txBody>
      </p:sp>
      <p:pic>
        <p:nvPicPr>
          <p:cNvPr id="55" name="Picture 54">
            <a:extLst>
              <a:ext uri="{FF2B5EF4-FFF2-40B4-BE49-F238E27FC236}">
                <a16:creationId xmlns:a16="http://schemas.microsoft.com/office/drawing/2014/main" id="{38596341-A7E7-A580-86B3-79BDA2FF3119}"/>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990637" y="1942349"/>
            <a:ext cx="366550" cy="366551"/>
          </a:xfrm>
          <a:prstGeom prst="rect">
            <a:avLst/>
          </a:prstGeom>
        </p:spPr>
      </p:pic>
      <p:pic>
        <p:nvPicPr>
          <p:cNvPr id="56" name="Picture 55">
            <a:extLst>
              <a:ext uri="{FF2B5EF4-FFF2-40B4-BE49-F238E27FC236}">
                <a16:creationId xmlns:a16="http://schemas.microsoft.com/office/drawing/2014/main" id="{4947E6C9-523F-0858-5309-635D650DB0B9}"/>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014825" y="1966432"/>
            <a:ext cx="349952" cy="349953"/>
          </a:xfrm>
          <a:prstGeom prst="rect">
            <a:avLst/>
          </a:prstGeom>
        </p:spPr>
      </p:pic>
      <p:sp>
        <p:nvSpPr>
          <p:cNvPr id="57" name="Rounded Rectangle 32">
            <a:extLst>
              <a:ext uri="{FF2B5EF4-FFF2-40B4-BE49-F238E27FC236}">
                <a16:creationId xmlns:a16="http://schemas.microsoft.com/office/drawing/2014/main" id="{55357828-B078-C9D0-1D54-440664DE1DBF}"/>
              </a:ext>
              <a:ext uri="{C183D7F6-B498-43B3-948B-1728B52AA6E4}">
                <adec:decorative xmlns:adec="http://schemas.microsoft.com/office/drawing/2017/decorative" val="1"/>
              </a:ext>
            </a:extLst>
          </p:cNvPr>
          <p:cNvSpPr/>
          <p:nvPr/>
        </p:nvSpPr>
        <p:spPr bwMode="auto">
          <a:xfrm>
            <a:off x="9959646" y="1796996"/>
            <a:ext cx="674947" cy="711866"/>
          </a:xfrm>
          <a:prstGeom prst="rect">
            <a:avLst/>
          </a:prstGeom>
          <a:solidFill>
            <a:sysClr val="window" lastClr="FFFFFF">
              <a:alpha val="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316" tIns="145852" rIns="182316" bIns="145852" numCol="1" spcCol="0" rtlCol="0" fromWordArt="0" anchor="b"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endParaRPr kumimoji="0" lang="en-US" sz="1196" b="0" i="0" u="none" strike="noStrike" kern="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sp>
        <p:nvSpPr>
          <p:cNvPr id="58" name="Rounded Rectangle 32">
            <a:extLst>
              <a:ext uri="{FF2B5EF4-FFF2-40B4-BE49-F238E27FC236}">
                <a16:creationId xmlns:a16="http://schemas.microsoft.com/office/drawing/2014/main" id="{6ED9B7B7-9ABF-E40C-CDB7-B58C337865C0}"/>
              </a:ext>
              <a:ext uri="{C183D7F6-B498-43B3-948B-1728B52AA6E4}">
                <adec:decorative xmlns:adec="http://schemas.microsoft.com/office/drawing/2017/decorative" val="1"/>
              </a:ext>
            </a:extLst>
          </p:cNvPr>
          <p:cNvSpPr/>
          <p:nvPr/>
        </p:nvSpPr>
        <p:spPr bwMode="auto">
          <a:xfrm>
            <a:off x="9959646" y="2566019"/>
            <a:ext cx="674947" cy="691558"/>
          </a:xfrm>
          <a:prstGeom prst="rect">
            <a:avLst/>
          </a:prstGeom>
          <a:solidFill>
            <a:sysClr val="window" lastClr="FFFFFF">
              <a:alpha val="5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316" tIns="145852" rIns="182316" bIns="145852" numCol="1" spcCol="0" rtlCol="0" fromWordArt="0" anchor="b"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endParaRPr kumimoji="0" lang="en-US" sz="1196" b="0" i="0" u="none" strike="noStrike" kern="0" cap="none" spc="0" normalizeH="0" baseline="0" noProof="0">
              <a:ln>
                <a:noFill/>
              </a:ln>
              <a:gradFill>
                <a:gsLst>
                  <a:gs pos="0">
                    <a:srgbClr val="FFFFFF"/>
                  </a:gs>
                  <a:gs pos="100000">
                    <a:srgbClr val="FFFFFF"/>
                  </a:gs>
                </a:gsLst>
                <a:lin ang="5400000" scaled="0"/>
              </a:gradFill>
              <a:effectLst/>
              <a:uLnTx/>
              <a:uFillTx/>
              <a:latin typeface="Helvetica"/>
              <a:ea typeface="Segoe UI" pitchFamily="34" charset="0"/>
              <a:cs typeface="Segoe UI" pitchFamily="34" charset="0"/>
            </a:endParaRPr>
          </a:p>
        </p:txBody>
      </p:sp>
      <p:sp>
        <p:nvSpPr>
          <p:cNvPr id="59" name="TextBox 58">
            <a:extLst>
              <a:ext uri="{FF2B5EF4-FFF2-40B4-BE49-F238E27FC236}">
                <a16:creationId xmlns:a16="http://schemas.microsoft.com/office/drawing/2014/main" id="{005FA9B3-D331-AE8B-BA7A-D812BC6DD9C2}"/>
              </a:ext>
            </a:extLst>
          </p:cNvPr>
          <p:cNvSpPr txBox="1"/>
          <p:nvPr/>
        </p:nvSpPr>
        <p:spPr>
          <a:xfrm>
            <a:off x="9898721" y="2838332"/>
            <a:ext cx="814864" cy="437940"/>
          </a:xfrm>
          <a:prstGeom prst="rect">
            <a:avLst/>
          </a:prstGeom>
          <a:noFill/>
        </p:spPr>
        <p:txBody>
          <a:bodyPr wrap="square">
            <a:sp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solidFill>
                  <a:prstClr val="white"/>
                </a:solidFill>
                <a:effectLst/>
                <a:uLnTx/>
                <a:uFillTx/>
                <a:latin typeface="Helvetica"/>
                <a:ea typeface="Segoe UI" panose="020B0502040204020203" pitchFamily="34" charset="0"/>
                <a:cs typeface="Segoe UI" panose="020B0502040204020203" pitchFamily="34" charset="0"/>
              </a:rPr>
              <a:t>IaC</a:t>
            </a:r>
            <a:r>
              <a:rPr kumimoji="0" lang="en-US" sz="1100"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 Scanning</a:t>
            </a:r>
          </a:p>
        </p:txBody>
      </p:sp>
      <p:sp>
        <p:nvSpPr>
          <p:cNvPr id="60" name="TextBox 59">
            <a:extLst>
              <a:ext uri="{FF2B5EF4-FFF2-40B4-BE49-F238E27FC236}">
                <a16:creationId xmlns:a16="http://schemas.microsoft.com/office/drawing/2014/main" id="{BFCCEF5D-35E7-5BB5-33EF-A54218531299}"/>
              </a:ext>
            </a:extLst>
          </p:cNvPr>
          <p:cNvSpPr txBox="1"/>
          <p:nvPr/>
        </p:nvSpPr>
        <p:spPr>
          <a:xfrm>
            <a:off x="9898721" y="2105466"/>
            <a:ext cx="814864" cy="437940"/>
          </a:xfrm>
          <a:prstGeom prst="rect">
            <a:avLst/>
          </a:prstGeom>
          <a:noFill/>
        </p:spPr>
        <p:txBody>
          <a:bodyPr wrap="square">
            <a:sp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Container Scanning</a:t>
            </a:r>
          </a:p>
        </p:txBody>
      </p:sp>
      <p:sp>
        <p:nvSpPr>
          <p:cNvPr id="61" name="TextBox 60">
            <a:extLst>
              <a:ext uri="{FF2B5EF4-FFF2-40B4-BE49-F238E27FC236}">
                <a16:creationId xmlns:a16="http://schemas.microsoft.com/office/drawing/2014/main" id="{A8AD386B-5851-07C7-FC4E-351AF5D520E6}"/>
              </a:ext>
            </a:extLst>
          </p:cNvPr>
          <p:cNvSpPr txBox="1"/>
          <p:nvPr/>
        </p:nvSpPr>
        <p:spPr>
          <a:xfrm>
            <a:off x="5075698" y="1873959"/>
            <a:ext cx="4073469" cy="322845"/>
          </a:xfrm>
          <a:prstGeom prst="rect">
            <a:avLst/>
          </a:prstGeom>
          <a:noFill/>
        </p:spPr>
        <p:txBody>
          <a:bodyPr wrap="square" rtlCol="0">
            <a:spAutoFit/>
          </a:bodyPr>
          <a:lstStyle/>
          <a:p>
            <a:pPr marL="0" marR="0" lvl="0" indent="0" algn="ctr" defTabSz="285304" rtl="0" eaLnBrk="1" fontAlgn="auto" latinLnBrk="0" hangingPunct="1">
              <a:lnSpc>
                <a:spcPct val="100000"/>
              </a:lnSpc>
              <a:spcBef>
                <a:spcPts val="0"/>
              </a:spcBef>
              <a:spcAft>
                <a:spcPts val="0"/>
              </a:spcAft>
              <a:buClrTx/>
              <a:buSzTx/>
              <a:buFontTx/>
              <a:buNone/>
              <a:tabLst/>
              <a:defRPr/>
            </a:pPr>
            <a:r>
              <a:rPr kumimoji="0" lang="en-US" sz="1498" b="1" i="0" u="none" strike="noStrike" kern="1200" cap="none" spc="0" normalizeH="0" baseline="0" noProof="0">
                <a:ln>
                  <a:noFill/>
                </a:ln>
                <a:solidFill>
                  <a:prstClr val="white"/>
                </a:solidFill>
                <a:effectLst/>
                <a:uLnTx/>
                <a:uFillTx/>
                <a:latin typeface="Helvetica"/>
                <a:ea typeface="Segoe UI" panose="020B0502040204020203" pitchFamily="34" charset="0"/>
                <a:cs typeface="Segoe UI Semibold" panose="020B0502040204020203" pitchFamily="34" charset="0"/>
              </a:rPr>
              <a:t>GitHub Advanced Security</a:t>
            </a:r>
          </a:p>
        </p:txBody>
      </p:sp>
      <p:sp>
        <p:nvSpPr>
          <p:cNvPr id="62" name="Rounded Rectangle 32">
            <a:extLst>
              <a:ext uri="{FF2B5EF4-FFF2-40B4-BE49-F238E27FC236}">
                <a16:creationId xmlns:a16="http://schemas.microsoft.com/office/drawing/2014/main" id="{9122F7D4-00B1-AB17-4D20-6A3193766F6C}"/>
              </a:ext>
            </a:extLst>
          </p:cNvPr>
          <p:cNvSpPr/>
          <p:nvPr/>
        </p:nvSpPr>
        <p:spPr bwMode="auto">
          <a:xfrm>
            <a:off x="5202725" y="2364467"/>
            <a:ext cx="1198001" cy="656303"/>
          </a:xfrm>
          <a:prstGeom prst="rect">
            <a:avLst/>
          </a:prstGeom>
          <a:solidFill>
            <a:sysClr val="window" lastClr="FFFFFF">
              <a:alpha val="1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316" tIns="145852" rIns="182316" bIns="145852" numCol="1" spcCol="0" rtlCol="0" fromWordArt="0" anchor="ctr"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Code scanning</a:t>
            </a:r>
          </a:p>
        </p:txBody>
      </p:sp>
      <p:sp>
        <p:nvSpPr>
          <p:cNvPr id="63" name="Rounded Rectangle 32">
            <a:extLst>
              <a:ext uri="{FF2B5EF4-FFF2-40B4-BE49-F238E27FC236}">
                <a16:creationId xmlns:a16="http://schemas.microsoft.com/office/drawing/2014/main" id="{C5276B8E-05DD-2FF1-D7AA-A6A1362E8AC2}"/>
              </a:ext>
            </a:extLst>
          </p:cNvPr>
          <p:cNvSpPr/>
          <p:nvPr/>
        </p:nvSpPr>
        <p:spPr bwMode="auto">
          <a:xfrm>
            <a:off x="6513431" y="2364467"/>
            <a:ext cx="1198001" cy="656303"/>
          </a:xfrm>
          <a:prstGeom prst="rect">
            <a:avLst/>
          </a:prstGeom>
          <a:solidFill>
            <a:sysClr val="window" lastClr="FFFFFF">
              <a:alpha val="1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316" tIns="145852" rIns="182316" bIns="145852" numCol="1" spcCol="0" rtlCol="0" fromWordArt="0" anchor="ctr"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Secret scanning</a:t>
            </a:r>
          </a:p>
        </p:txBody>
      </p:sp>
      <p:sp>
        <p:nvSpPr>
          <p:cNvPr id="64" name="Rounded Rectangle 32">
            <a:extLst>
              <a:ext uri="{FF2B5EF4-FFF2-40B4-BE49-F238E27FC236}">
                <a16:creationId xmlns:a16="http://schemas.microsoft.com/office/drawing/2014/main" id="{E969AA12-6170-F397-8B31-B18F645CC74C}"/>
              </a:ext>
            </a:extLst>
          </p:cNvPr>
          <p:cNvSpPr/>
          <p:nvPr/>
        </p:nvSpPr>
        <p:spPr bwMode="auto">
          <a:xfrm>
            <a:off x="7824138" y="2364467"/>
            <a:ext cx="1198001" cy="656303"/>
          </a:xfrm>
          <a:prstGeom prst="rect">
            <a:avLst/>
          </a:prstGeom>
          <a:solidFill>
            <a:sysClr val="window" lastClr="FFFFFF">
              <a:alpha val="1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316" tIns="145852" rIns="182316" bIns="145852" numCol="1" spcCol="0" rtlCol="0" fromWordArt="0" anchor="ctr"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Dependency review</a:t>
            </a:r>
          </a:p>
        </p:txBody>
      </p:sp>
      <p:pic>
        <p:nvPicPr>
          <p:cNvPr id="65" name="グラフィックス 85">
            <a:extLst>
              <a:ext uri="{FF2B5EF4-FFF2-40B4-BE49-F238E27FC236}">
                <a16:creationId xmlns:a16="http://schemas.microsoft.com/office/drawing/2014/main" id="{BA67D7E4-69D7-1F47-FD24-97AE7A079A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127880" y="1854153"/>
            <a:ext cx="338478" cy="257538"/>
          </a:xfrm>
          <a:prstGeom prst="rect">
            <a:avLst/>
          </a:prstGeom>
        </p:spPr>
      </p:pic>
      <p:pic>
        <p:nvPicPr>
          <p:cNvPr id="66" name="Picture 2">
            <a:extLst>
              <a:ext uri="{FF2B5EF4-FFF2-40B4-BE49-F238E27FC236}">
                <a16:creationId xmlns:a16="http://schemas.microsoft.com/office/drawing/2014/main" id="{8E1311DD-4776-546C-137D-67F90D96EFDB}"/>
              </a:ext>
              <a:ext uri="{C183D7F6-B498-43B3-948B-1728B52AA6E4}">
                <adec:decorative xmlns:adec="http://schemas.microsoft.com/office/drawing/2017/decorative" val="1"/>
              </a:ext>
            </a:extLst>
          </p:cNvPr>
          <p:cNvPicPr>
            <a:picLocks noChangeAspect="1" noChangeArrowheads="1"/>
          </p:cNvPicPr>
          <p:nvPr/>
        </p:nvPicPr>
        <p:blipFill>
          <a:blip r:embed="rId12"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10161927" y="2605955"/>
            <a:ext cx="270704" cy="270704"/>
          </a:xfrm>
          <a:prstGeom prst="rect">
            <a:avLst/>
          </a:prstGeom>
          <a:noFill/>
        </p:spPr>
      </p:pic>
      <p:grpSp>
        <p:nvGrpSpPr>
          <p:cNvPr id="67" name="Group 66">
            <a:extLst>
              <a:ext uri="{FF2B5EF4-FFF2-40B4-BE49-F238E27FC236}">
                <a16:creationId xmlns:a16="http://schemas.microsoft.com/office/drawing/2014/main" id="{A87B6F39-9DD2-AE04-4644-84DDF48BA47F}"/>
              </a:ext>
            </a:extLst>
          </p:cNvPr>
          <p:cNvGrpSpPr/>
          <p:nvPr/>
        </p:nvGrpSpPr>
        <p:grpSpPr>
          <a:xfrm>
            <a:off x="2924650" y="4847638"/>
            <a:ext cx="432258" cy="450186"/>
            <a:chOff x="2924650" y="4847638"/>
            <a:chExt cx="432258" cy="450186"/>
          </a:xfrm>
        </p:grpSpPr>
        <p:sp>
          <p:nvSpPr>
            <p:cNvPr id="68" name="AutoShape 78">
              <a:extLst>
                <a:ext uri="{FF2B5EF4-FFF2-40B4-BE49-F238E27FC236}">
                  <a16:creationId xmlns:a16="http://schemas.microsoft.com/office/drawing/2014/main" id="{C16ACD6F-BD47-12A2-CAA1-E407C03A9896}"/>
                </a:ext>
                <a:ext uri="{C183D7F6-B498-43B3-948B-1728B52AA6E4}">
                  <adec:decorative xmlns:adec="http://schemas.microsoft.com/office/drawing/2017/decorative" val="1"/>
                </a:ext>
              </a:extLst>
            </p:cNvPr>
            <p:cNvSpPr>
              <a:spLocks noChangeAspect="1" noChangeArrowheads="1" noTextEdit="1"/>
            </p:cNvSpPr>
            <p:nvPr/>
          </p:nvSpPr>
          <p:spPr bwMode="auto">
            <a:xfrm>
              <a:off x="2970863" y="4918998"/>
              <a:ext cx="378826" cy="37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sp>
          <p:nvSpPr>
            <p:cNvPr id="69" name="Oval 80">
              <a:extLst>
                <a:ext uri="{FF2B5EF4-FFF2-40B4-BE49-F238E27FC236}">
                  <a16:creationId xmlns:a16="http://schemas.microsoft.com/office/drawing/2014/main" id="{4B7AF0F6-5AC8-15F5-AD7E-3CBA7B28E852}"/>
                </a:ext>
                <a:ext uri="{C183D7F6-B498-43B3-948B-1728B52AA6E4}">
                  <adec:decorative xmlns:adec="http://schemas.microsoft.com/office/drawing/2017/decorative" val="1"/>
                </a:ext>
              </a:extLst>
            </p:cNvPr>
            <p:cNvSpPr>
              <a:spLocks noChangeArrowheads="1"/>
            </p:cNvSpPr>
            <p:nvPr/>
          </p:nvSpPr>
          <p:spPr bwMode="auto">
            <a:xfrm>
              <a:off x="2924650" y="4847638"/>
              <a:ext cx="47222" cy="4722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sp>
          <p:nvSpPr>
            <p:cNvPr id="70" name="Oval 81">
              <a:extLst>
                <a:ext uri="{FF2B5EF4-FFF2-40B4-BE49-F238E27FC236}">
                  <a16:creationId xmlns:a16="http://schemas.microsoft.com/office/drawing/2014/main" id="{84E8FF0C-C877-A907-6B13-3792C4DE43F4}"/>
                </a:ext>
                <a:ext uri="{C183D7F6-B498-43B3-948B-1728B52AA6E4}">
                  <adec:decorative xmlns:adec="http://schemas.microsoft.com/office/drawing/2017/decorative" val="1"/>
                </a:ext>
              </a:extLst>
            </p:cNvPr>
            <p:cNvSpPr>
              <a:spLocks noChangeArrowheads="1"/>
            </p:cNvSpPr>
            <p:nvPr/>
          </p:nvSpPr>
          <p:spPr bwMode="auto">
            <a:xfrm>
              <a:off x="2995483" y="4847638"/>
              <a:ext cx="50854" cy="4722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sp>
          <p:nvSpPr>
            <p:cNvPr id="71" name="Oval 82">
              <a:extLst>
                <a:ext uri="{FF2B5EF4-FFF2-40B4-BE49-F238E27FC236}">
                  <a16:creationId xmlns:a16="http://schemas.microsoft.com/office/drawing/2014/main" id="{4FBFCC79-D184-3D22-2063-6916C2CAD48A}"/>
                </a:ext>
                <a:ext uri="{C183D7F6-B498-43B3-948B-1728B52AA6E4}">
                  <adec:decorative xmlns:adec="http://schemas.microsoft.com/office/drawing/2017/decorative" val="1"/>
                </a:ext>
              </a:extLst>
            </p:cNvPr>
            <p:cNvSpPr>
              <a:spLocks noChangeArrowheads="1"/>
            </p:cNvSpPr>
            <p:nvPr/>
          </p:nvSpPr>
          <p:spPr bwMode="auto">
            <a:xfrm>
              <a:off x="3069946" y="4847638"/>
              <a:ext cx="47222" cy="4722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sp>
          <p:nvSpPr>
            <p:cNvPr id="72" name="Oval 83">
              <a:extLst>
                <a:ext uri="{FF2B5EF4-FFF2-40B4-BE49-F238E27FC236}">
                  <a16:creationId xmlns:a16="http://schemas.microsoft.com/office/drawing/2014/main" id="{2275DC23-0BA4-D3A0-0D19-AD4FDCA43F8B}"/>
                </a:ext>
                <a:ext uri="{C183D7F6-B498-43B3-948B-1728B52AA6E4}">
                  <adec:decorative xmlns:adec="http://schemas.microsoft.com/office/drawing/2017/decorative" val="1"/>
                </a:ext>
              </a:extLst>
            </p:cNvPr>
            <p:cNvSpPr>
              <a:spLocks noChangeArrowheads="1"/>
            </p:cNvSpPr>
            <p:nvPr/>
          </p:nvSpPr>
          <p:spPr bwMode="auto">
            <a:xfrm>
              <a:off x="3140778" y="4847638"/>
              <a:ext cx="47222" cy="4722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sp>
          <p:nvSpPr>
            <p:cNvPr id="73" name="Oval 84">
              <a:extLst>
                <a:ext uri="{FF2B5EF4-FFF2-40B4-BE49-F238E27FC236}">
                  <a16:creationId xmlns:a16="http://schemas.microsoft.com/office/drawing/2014/main" id="{9F27D868-189B-06A1-9F14-5F6F4346B13D}"/>
                </a:ext>
                <a:ext uri="{C183D7F6-B498-43B3-948B-1728B52AA6E4}">
                  <adec:decorative xmlns:adec="http://schemas.microsoft.com/office/drawing/2017/decorative" val="1"/>
                </a:ext>
              </a:extLst>
            </p:cNvPr>
            <p:cNvSpPr>
              <a:spLocks noChangeArrowheads="1"/>
            </p:cNvSpPr>
            <p:nvPr/>
          </p:nvSpPr>
          <p:spPr bwMode="auto">
            <a:xfrm>
              <a:off x="3211610" y="4847638"/>
              <a:ext cx="47222" cy="4722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sp>
          <p:nvSpPr>
            <p:cNvPr id="74" name="Oval 85">
              <a:extLst>
                <a:ext uri="{FF2B5EF4-FFF2-40B4-BE49-F238E27FC236}">
                  <a16:creationId xmlns:a16="http://schemas.microsoft.com/office/drawing/2014/main" id="{71B28F34-4160-7A89-FAF7-BAEA30224A15}"/>
                </a:ext>
                <a:ext uri="{C183D7F6-B498-43B3-948B-1728B52AA6E4}">
                  <adec:decorative xmlns:adec="http://schemas.microsoft.com/office/drawing/2017/decorative" val="1"/>
                </a:ext>
              </a:extLst>
            </p:cNvPr>
            <p:cNvSpPr>
              <a:spLocks noChangeArrowheads="1"/>
            </p:cNvSpPr>
            <p:nvPr/>
          </p:nvSpPr>
          <p:spPr bwMode="auto">
            <a:xfrm>
              <a:off x="3286075" y="4847638"/>
              <a:ext cx="47222" cy="4722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sp>
          <p:nvSpPr>
            <p:cNvPr id="75" name="Oval 86">
              <a:extLst>
                <a:ext uri="{FF2B5EF4-FFF2-40B4-BE49-F238E27FC236}">
                  <a16:creationId xmlns:a16="http://schemas.microsoft.com/office/drawing/2014/main" id="{93A2896A-CC42-204B-FCF7-E120B46DE92D}"/>
                </a:ext>
                <a:ext uri="{C183D7F6-B498-43B3-948B-1728B52AA6E4}">
                  <adec:decorative xmlns:adec="http://schemas.microsoft.com/office/drawing/2017/decorative" val="1"/>
                </a:ext>
              </a:extLst>
            </p:cNvPr>
            <p:cNvSpPr>
              <a:spLocks noChangeArrowheads="1"/>
            </p:cNvSpPr>
            <p:nvPr/>
          </p:nvSpPr>
          <p:spPr bwMode="auto">
            <a:xfrm>
              <a:off x="2924650" y="4918471"/>
              <a:ext cx="47222" cy="4722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sp>
          <p:nvSpPr>
            <p:cNvPr id="76" name="Oval 87">
              <a:extLst>
                <a:ext uri="{FF2B5EF4-FFF2-40B4-BE49-F238E27FC236}">
                  <a16:creationId xmlns:a16="http://schemas.microsoft.com/office/drawing/2014/main" id="{01C8896A-9C7F-A450-BF06-0E471F324A3E}"/>
                </a:ext>
                <a:ext uri="{C183D7F6-B498-43B3-948B-1728B52AA6E4}">
                  <adec:decorative xmlns:adec="http://schemas.microsoft.com/office/drawing/2017/decorative" val="1"/>
                </a:ext>
              </a:extLst>
            </p:cNvPr>
            <p:cNvSpPr>
              <a:spLocks noChangeArrowheads="1"/>
            </p:cNvSpPr>
            <p:nvPr/>
          </p:nvSpPr>
          <p:spPr bwMode="auto">
            <a:xfrm>
              <a:off x="3286075" y="4918471"/>
              <a:ext cx="47222" cy="4722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sp>
          <p:nvSpPr>
            <p:cNvPr id="77" name="Oval 88">
              <a:extLst>
                <a:ext uri="{FF2B5EF4-FFF2-40B4-BE49-F238E27FC236}">
                  <a16:creationId xmlns:a16="http://schemas.microsoft.com/office/drawing/2014/main" id="{F18C5E94-069B-0687-F87E-1E4FE178A2A0}"/>
                </a:ext>
                <a:ext uri="{C183D7F6-B498-43B3-948B-1728B52AA6E4}">
                  <adec:decorative xmlns:adec="http://schemas.microsoft.com/office/drawing/2017/decorative" val="1"/>
                </a:ext>
              </a:extLst>
            </p:cNvPr>
            <p:cNvSpPr>
              <a:spLocks noChangeArrowheads="1"/>
            </p:cNvSpPr>
            <p:nvPr/>
          </p:nvSpPr>
          <p:spPr bwMode="auto">
            <a:xfrm>
              <a:off x="2924650" y="4992934"/>
              <a:ext cx="47222" cy="4722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sp>
          <p:nvSpPr>
            <p:cNvPr id="78" name="Oval 89">
              <a:extLst>
                <a:ext uri="{FF2B5EF4-FFF2-40B4-BE49-F238E27FC236}">
                  <a16:creationId xmlns:a16="http://schemas.microsoft.com/office/drawing/2014/main" id="{D2EA076F-2AA1-0790-60EB-8FC4DB4C6743}"/>
                </a:ext>
                <a:ext uri="{C183D7F6-B498-43B3-948B-1728B52AA6E4}">
                  <adec:decorative xmlns:adec="http://schemas.microsoft.com/office/drawing/2017/decorative" val="1"/>
                </a:ext>
              </a:extLst>
            </p:cNvPr>
            <p:cNvSpPr>
              <a:spLocks noChangeArrowheads="1"/>
            </p:cNvSpPr>
            <p:nvPr/>
          </p:nvSpPr>
          <p:spPr bwMode="auto">
            <a:xfrm>
              <a:off x="3069944" y="4992934"/>
              <a:ext cx="47222" cy="4722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sp>
          <p:nvSpPr>
            <p:cNvPr id="79" name="Oval 90">
              <a:extLst>
                <a:ext uri="{FF2B5EF4-FFF2-40B4-BE49-F238E27FC236}">
                  <a16:creationId xmlns:a16="http://schemas.microsoft.com/office/drawing/2014/main" id="{36188C41-8976-0845-22EF-D907F4C3BF37}"/>
                </a:ext>
                <a:ext uri="{C183D7F6-B498-43B3-948B-1728B52AA6E4}">
                  <adec:decorative xmlns:adec="http://schemas.microsoft.com/office/drawing/2017/decorative" val="1"/>
                </a:ext>
              </a:extLst>
            </p:cNvPr>
            <p:cNvSpPr>
              <a:spLocks noChangeArrowheads="1"/>
            </p:cNvSpPr>
            <p:nvPr/>
          </p:nvSpPr>
          <p:spPr bwMode="auto">
            <a:xfrm>
              <a:off x="3140778" y="4992934"/>
              <a:ext cx="47222" cy="4722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sp>
          <p:nvSpPr>
            <p:cNvPr id="80" name="Oval 79">
              <a:extLst>
                <a:ext uri="{FF2B5EF4-FFF2-40B4-BE49-F238E27FC236}">
                  <a16:creationId xmlns:a16="http://schemas.microsoft.com/office/drawing/2014/main" id="{DB0A9074-42CA-950F-3E34-06051E62C83A}"/>
                </a:ext>
                <a:ext uri="{C183D7F6-B498-43B3-948B-1728B52AA6E4}">
                  <adec:decorative xmlns:adec="http://schemas.microsoft.com/office/drawing/2017/decorative" val="1"/>
                </a:ext>
              </a:extLst>
            </p:cNvPr>
            <p:cNvSpPr>
              <a:spLocks noChangeArrowheads="1"/>
            </p:cNvSpPr>
            <p:nvPr/>
          </p:nvSpPr>
          <p:spPr bwMode="auto">
            <a:xfrm>
              <a:off x="3286075" y="4992934"/>
              <a:ext cx="47222" cy="4722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sp>
          <p:nvSpPr>
            <p:cNvPr id="81" name="Oval 80">
              <a:extLst>
                <a:ext uri="{FF2B5EF4-FFF2-40B4-BE49-F238E27FC236}">
                  <a16:creationId xmlns:a16="http://schemas.microsoft.com/office/drawing/2014/main" id="{1DFF0688-014D-6924-7C7B-8E7220C2DA2B}"/>
                </a:ext>
                <a:ext uri="{C183D7F6-B498-43B3-948B-1728B52AA6E4}">
                  <adec:decorative xmlns:adec="http://schemas.microsoft.com/office/drawing/2017/decorative" val="1"/>
                </a:ext>
              </a:extLst>
            </p:cNvPr>
            <p:cNvSpPr>
              <a:spLocks noChangeArrowheads="1"/>
            </p:cNvSpPr>
            <p:nvPr/>
          </p:nvSpPr>
          <p:spPr bwMode="auto">
            <a:xfrm>
              <a:off x="2924650" y="5063767"/>
              <a:ext cx="49038" cy="4722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sp>
          <p:nvSpPr>
            <p:cNvPr id="82" name="Oval 93">
              <a:extLst>
                <a:ext uri="{FF2B5EF4-FFF2-40B4-BE49-F238E27FC236}">
                  <a16:creationId xmlns:a16="http://schemas.microsoft.com/office/drawing/2014/main" id="{6C284FD5-59D6-2696-894A-49FD04563A2D}"/>
                </a:ext>
                <a:ext uri="{C183D7F6-B498-43B3-948B-1728B52AA6E4}">
                  <adec:decorative xmlns:adec="http://schemas.microsoft.com/office/drawing/2017/decorative" val="1"/>
                </a:ext>
              </a:extLst>
            </p:cNvPr>
            <p:cNvSpPr>
              <a:spLocks noChangeArrowheads="1"/>
            </p:cNvSpPr>
            <p:nvPr/>
          </p:nvSpPr>
          <p:spPr bwMode="auto">
            <a:xfrm>
              <a:off x="3069946" y="5063767"/>
              <a:ext cx="47222" cy="4722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sp>
          <p:nvSpPr>
            <p:cNvPr id="83" name="Oval 94">
              <a:extLst>
                <a:ext uri="{FF2B5EF4-FFF2-40B4-BE49-F238E27FC236}">
                  <a16:creationId xmlns:a16="http://schemas.microsoft.com/office/drawing/2014/main" id="{7A92F666-939B-55DB-EDD5-3AC8730A52AD}"/>
                </a:ext>
                <a:ext uri="{C183D7F6-B498-43B3-948B-1728B52AA6E4}">
                  <adec:decorative xmlns:adec="http://schemas.microsoft.com/office/drawing/2017/decorative" val="1"/>
                </a:ext>
              </a:extLst>
            </p:cNvPr>
            <p:cNvSpPr>
              <a:spLocks noChangeArrowheads="1"/>
            </p:cNvSpPr>
            <p:nvPr/>
          </p:nvSpPr>
          <p:spPr bwMode="auto">
            <a:xfrm>
              <a:off x="2924650" y="5134598"/>
              <a:ext cx="49038" cy="5085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sp>
          <p:nvSpPr>
            <p:cNvPr id="84" name="Oval 95">
              <a:extLst>
                <a:ext uri="{FF2B5EF4-FFF2-40B4-BE49-F238E27FC236}">
                  <a16:creationId xmlns:a16="http://schemas.microsoft.com/office/drawing/2014/main" id="{28657287-AD9C-B678-5435-1DECBD9914E0}"/>
                </a:ext>
                <a:ext uri="{C183D7F6-B498-43B3-948B-1728B52AA6E4}">
                  <adec:decorative xmlns:adec="http://schemas.microsoft.com/office/drawing/2017/decorative" val="1"/>
                </a:ext>
              </a:extLst>
            </p:cNvPr>
            <p:cNvSpPr>
              <a:spLocks noChangeArrowheads="1"/>
            </p:cNvSpPr>
            <p:nvPr/>
          </p:nvSpPr>
          <p:spPr bwMode="auto">
            <a:xfrm>
              <a:off x="2924650" y="5209063"/>
              <a:ext cx="49038" cy="4722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sp>
          <p:nvSpPr>
            <p:cNvPr id="85" name="Oval 96">
              <a:extLst>
                <a:ext uri="{FF2B5EF4-FFF2-40B4-BE49-F238E27FC236}">
                  <a16:creationId xmlns:a16="http://schemas.microsoft.com/office/drawing/2014/main" id="{679EB276-5664-A97A-5921-D17BF38739CC}"/>
                </a:ext>
                <a:ext uri="{C183D7F6-B498-43B3-948B-1728B52AA6E4}">
                  <adec:decorative xmlns:adec="http://schemas.microsoft.com/office/drawing/2017/decorative" val="1"/>
                </a:ext>
              </a:extLst>
            </p:cNvPr>
            <p:cNvSpPr>
              <a:spLocks noChangeArrowheads="1"/>
            </p:cNvSpPr>
            <p:nvPr/>
          </p:nvSpPr>
          <p:spPr bwMode="auto">
            <a:xfrm>
              <a:off x="2999115" y="5209063"/>
              <a:ext cx="47222" cy="4722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sp>
          <p:nvSpPr>
            <p:cNvPr id="86" name="Oval 97">
              <a:extLst>
                <a:ext uri="{FF2B5EF4-FFF2-40B4-BE49-F238E27FC236}">
                  <a16:creationId xmlns:a16="http://schemas.microsoft.com/office/drawing/2014/main" id="{41754AD0-7551-EC42-EADC-1D93394CB235}"/>
                </a:ext>
                <a:ext uri="{C183D7F6-B498-43B3-948B-1728B52AA6E4}">
                  <adec:decorative xmlns:adec="http://schemas.microsoft.com/office/drawing/2017/decorative" val="1"/>
                </a:ext>
              </a:extLst>
            </p:cNvPr>
            <p:cNvSpPr>
              <a:spLocks noChangeArrowheads="1"/>
            </p:cNvSpPr>
            <p:nvPr/>
          </p:nvSpPr>
          <p:spPr bwMode="auto">
            <a:xfrm>
              <a:off x="3069946" y="5209063"/>
              <a:ext cx="47222" cy="4722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sp>
          <p:nvSpPr>
            <p:cNvPr id="87" name="Freeform 98">
              <a:extLst>
                <a:ext uri="{FF2B5EF4-FFF2-40B4-BE49-F238E27FC236}">
                  <a16:creationId xmlns:a16="http://schemas.microsoft.com/office/drawing/2014/main" id="{D949BA7E-12E0-54E1-2D2C-16BB077AF663}"/>
                </a:ext>
                <a:ext uri="{C183D7F6-B498-43B3-948B-1728B52AA6E4}">
                  <adec:decorative xmlns:adec="http://schemas.microsoft.com/office/drawing/2017/decorative" val="1"/>
                </a:ext>
              </a:extLst>
            </p:cNvPr>
            <p:cNvSpPr>
              <a:spLocks noEditPoints="1"/>
            </p:cNvSpPr>
            <p:nvPr/>
          </p:nvSpPr>
          <p:spPr bwMode="auto">
            <a:xfrm>
              <a:off x="3140779" y="5063767"/>
              <a:ext cx="216129" cy="21612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sp>
          <p:nvSpPr>
            <p:cNvPr id="88" name="Freeform 99">
              <a:extLst>
                <a:ext uri="{FF2B5EF4-FFF2-40B4-BE49-F238E27FC236}">
                  <a16:creationId xmlns:a16="http://schemas.microsoft.com/office/drawing/2014/main" id="{66E16498-EE02-2025-AB4B-803D3FDBD8A8}"/>
                </a:ext>
                <a:ext uri="{C183D7F6-B498-43B3-948B-1728B52AA6E4}">
                  <adec:decorative xmlns:adec="http://schemas.microsoft.com/office/drawing/2017/decorative" val="1"/>
                </a:ext>
              </a:extLst>
            </p:cNvPr>
            <p:cNvSpPr>
              <a:spLocks/>
            </p:cNvSpPr>
            <p:nvPr/>
          </p:nvSpPr>
          <p:spPr bwMode="auto">
            <a:xfrm>
              <a:off x="2999115" y="4918471"/>
              <a:ext cx="94442" cy="98075"/>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sp>
          <p:nvSpPr>
            <p:cNvPr id="89" name="Freeform 100">
              <a:extLst>
                <a:ext uri="{FF2B5EF4-FFF2-40B4-BE49-F238E27FC236}">
                  <a16:creationId xmlns:a16="http://schemas.microsoft.com/office/drawing/2014/main" id="{2453BC32-C224-65E7-0092-FF6FD837A63F}"/>
                </a:ext>
                <a:ext uri="{C183D7F6-B498-43B3-948B-1728B52AA6E4}">
                  <adec:decorative xmlns:adec="http://schemas.microsoft.com/office/drawing/2017/decorative" val="1"/>
                </a:ext>
              </a:extLst>
            </p:cNvPr>
            <p:cNvSpPr>
              <a:spLocks/>
            </p:cNvSpPr>
            <p:nvPr/>
          </p:nvSpPr>
          <p:spPr bwMode="auto">
            <a:xfrm>
              <a:off x="2995483" y="5087377"/>
              <a:ext cx="98075" cy="98075"/>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sp>
          <p:nvSpPr>
            <p:cNvPr id="90" name="Freeform 101">
              <a:extLst>
                <a:ext uri="{FF2B5EF4-FFF2-40B4-BE49-F238E27FC236}">
                  <a16:creationId xmlns:a16="http://schemas.microsoft.com/office/drawing/2014/main" id="{91E1644C-285A-E10B-5E09-49729D805A62}"/>
                </a:ext>
                <a:ext uri="{C183D7F6-B498-43B3-948B-1728B52AA6E4}">
                  <adec:decorative xmlns:adec="http://schemas.microsoft.com/office/drawing/2017/decorative" val="1"/>
                </a:ext>
              </a:extLst>
            </p:cNvPr>
            <p:cNvSpPr>
              <a:spLocks/>
            </p:cNvSpPr>
            <p:nvPr/>
          </p:nvSpPr>
          <p:spPr bwMode="auto">
            <a:xfrm>
              <a:off x="3164389" y="4918471"/>
              <a:ext cx="94442" cy="98075"/>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299" tIns="45649" rIns="91299" bIns="45649" numCol="1" anchor="t" anchorCtr="0" compatLnSpc="1">
              <a:prstTxWarp prst="textNoShape">
                <a:avLst/>
              </a:prstTxWarp>
            </a:bodyPr>
            <a:lstStyle/>
            <a:p>
              <a:pPr marL="0" marR="0" lvl="0" indent="0" algn="l" defTabSz="285750" rtl="0" eaLnBrk="1" fontAlgn="auto" latinLnBrk="0" hangingPunct="1">
                <a:lnSpc>
                  <a:spcPct val="100000"/>
                </a:lnSpc>
                <a:spcBef>
                  <a:spcPts val="0"/>
                </a:spcBef>
                <a:spcAft>
                  <a:spcPts val="0"/>
                </a:spcAft>
                <a:buClrTx/>
                <a:buSzTx/>
                <a:buFontTx/>
                <a:buNone/>
                <a:tabLst/>
                <a:defRPr/>
              </a:pPr>
              <a:endParaRPr kumimoji="0" lang="en-US" sz="1798" b="0" i="0" u="none" strike="noStrike" kern="1200" cap="none" spc="0" normalizeH="0" baseline="0" noProof="0">
                <a:ln>
                  <a:noFill/>
                </a:ln>
                <a:solidFill>
                  <a:prstClr val="black"/>
                </a:solidFill>
                <a:effectLst/>
                <a:uLnTx/>
                <a:uFillTx/>
                <a:latin typeface="Helvetica"/>
                <a:ea typeface="+mn-ea"/>
                <a:cs typeface="+mn-cs"/>
              </a:endParaRPr>
            </a:p>
          </p:txBody>
        </p:sp>
      </p:grpSp>
      <p:grpSp>
        <p:nvGrpSpPr>
          <p:cNvPr id="91" name="Group 90">
            <a:extLst>
              <a:ext uri="{FF2B5EF4-FFF2-40B4-BE49-F238E27FC236}">
                <a16:creationId xmlns:a16="http://schemas.microsoft.com/office/drawing/2014/main" id="{5DDF4C57-FBA3-47CF-CBAC-44A8B0CA5FCD}"/>
              </a:ext>
            </a:extLst>
          </p:cNvPr>
          <p:cNvGrpSpPr/>
          <p:nvPr/>
        </p:nvGrpSpPr>
        <p:grpSpPr>
          <a:xfrm>
            <a:off x="2287568" y="4847639"/>
            <a:ext cx="420580" cy="420577"/>
            <a:chOff x="2287568" y="4847639"/>
            <a:chExt cx="420580" cy="420577"/>
          </a:xfrm>
        </p:grpSpPr>
        <p:sp>
          <p:nvSpPr>
            <p:cNvPr id="92" name="Rectangle 458">
              <a:extLst>
                <a:ext uri="{FF2B5EF4-FFF2-40B4-BE49-F238E27FC236}">
                  <a16:creationId xmlns:a16="http://schemas.microsoft.com/office/drawing/2014/main" id="{DCFD3750-5F86-83B0-4A1D-1694F1D10C11}"/>
                </a:ext>
                <a:ext uri="{C183D7F6-B498-43B3-948B-1728B52AA6E4}">
                  <adec:decorative xmlns:adec="http://schemas.microsoft.com/office/drawing/2017/decorative" val="1"/>
                </a:ext>
              </a:extLst>
            </p:cNvPr>
            <p:cNvSpPr>
              <a:spLocks noChangeArrowheads="1"/>
            </p:cNvSpPr>
            <p:nvPr/>
          </p:nvSpPr>
          <p:spPr bwMode="auto">
            <a:xfrm>
              <a:off x="2287568" y="4847639"/>
              <a:ext cx="420580" cy="435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03" tIns="44752" rIns="89503" bIns="44752" numCol="1" anchor="t" anchorCtr="0" compatLnSpc="1">
              <a:prstTxWarp prst="textNoShape">
                <a:avLst/>
              </a:prstTxWarp>
            </a:bodyPr>
            <a:lstStyle/>
            <a:p>
              <a:pPr marL="0" marR="0" lvl="0" indent="0" algn="ctr" defTabSz="894986" rtl="0" eaLnBrk="1" fontAlgn="base"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505050"/>
                </a:solidFill>
                <a:effectLst/>
                <a:uLnTx/>
                <a:uFillTx/>
                <a:latin typeface="Segoe UI"/>
                <a:ea typeface="+mn-ea"/>
                <a:cs typeface="+mn-cs"/>
              </a:endParaRPr>
            </a:p>
          </p:txBody>
        </p:sp>
        <p:sp>
          <p:nvSpPr>
            <p:cNvPr id="93" name="Rectangle 459">
              <a:extLst>
                <a:ext uri="{FF2B5EF4-FFF2-40B4-BE49-F238E27FC236}">
                  <a16:creationId xmlns:a16="http://schemas.microsoft.com/office/drawing/2014/main" id="{A94C766D-8F4F-8A16-95A2-1CD5F20B8320}"/>
                </a:ext>
                <a:ext uri="{C183D7F6-B498-43B3-948B-1728B52AA6E4}">
                  <adec:decorative xmlns:adec="http://schemas.microsoft.com/office/drawing/2017/decorative" val="1"/>
                </a:ext>
              </a:extLst>
            </p:cNvPr>
            <p:cNvSpPr>
              <a:spLocks noChangeArrowheads="1"/>
            </p:cNvSpPr>
            <p:nvPr/>
          </p:nvSpPr>
          <p:spPr bwMode="auto">
            <a:xfrm>
              <a:off x="2287568" y="4891147"/>
              <a:ext cx="420580" cy="154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03" tIns="44752" rIns="89503" bIns="44752" numCol="1" anchor="t" anchorCtr="0" compatLnSpc="1">
              <a:prstTxWarp prst="textNoShape">
                <a:avLst/>
              </a:prstTxWarp>
            </a:bodyPr>
            <a:lstStyle/>
            <a:p>
              <a:pPr marL="0" marR="0" lvl="0" indent="0" algn="ctr" defTabSz="894986" rtl="0" eaLnBrk="1" fontAlgn="base"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505050"/>
                </a:solidFill>
                <a:effectLst/>
                <a:uLnTx/>
                <a:uFillTx/>
                <a:latin typeface="Segoe UI"/>
                <a:ea typeface="+mn-ea"/>
                <a:cs typeface="+mn-cs"/>
              </a:endParaRPr>
            </a:p>
          </p:txBody>
        </p:sp>
        <p:sp>
          <p:nvSpPr>
            <p:cNvPr id="94" name="Rectangle 460">
              <a:extLst>
                <a:ext uri="{FF2B5EF4-FFF2-40B4-BE49-F238E27FC236}">
                  <a16:creationId xmlns:a16="http://schemas.microsoft.com/office/drawing/2014/main" id="{E1E719BB-6CBF-9E5A-44BF-700A2E9C6D5A}"/>
                </a:ext>
                <a:ext uri="{C183D7F6-B498-43B3-948B-1728B52AA6E4}">
                  <adec:decorative xmlns:adec="http://schemas.microsoft.com/office/drawing/2017/decorative" val="1"/>
                </a:ext>
              </a:extLst>
            </p:cNvPr>
            <p:cNvSpPr>
              <a:spLocks noChangeArrowheads="1"/>
            </p:cNvSpPr>
            <p:nvPr/>
          </p:nvSpPr>
          <p:spPr bwMode="auto">
            <a:xfrm>
              <a:off x="2287568" y="5068402"/>
              <a:ext cx="88629" cy="886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03" tIns="44752" rIns="89503" bIns="44752" numCol="1" anchor="t" anchorCtr="0" compatLnSpc="1">
              <a:prstTxWarp prst="textNoShape">
                <a:avLst/>
              </a:prstTxWarp>
            </a:bodyPr>
            <a:lstStyle/>
            <a:p>
              <a:pPr marL="0" marR="0" lvl="0" indent="0" algn="ctr" defTabSz="894986" rtl="0" eaLnBrk="1" fontAlgn="base"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505050"/>
                </a:solidFill>
                <a:effectLst/>
                <a:uLnTx/>
                <a:uFillTx/>
                <a:latin typeface="Segoe UI"/>
                <a:ea typeface="+mn-ea"/>
                <a:cs typeface="+mn-cs"/>
              </a:endParaRPr>
            </a:p>
          </p:txBody>
        </p:sp>
        <p:sp>
          <p:nvSpPr>
            <p:cNvPr id="95" name="Rectangle 461">
              <a:extLst>
                <a:ext uri="{FF2B5EF4-FFF2-40B4-BE49-F238E27FC236}">
                  <a16:creationId xmlns:a16="http://schemas.microsoft.com/office/drawing/2014/main" id="{9B33CEB2-4F67-75D8-EE56-6F0DF9089B4B}"/>
                </a:ext>
                <a:ext uri="{C183D7F6-B498-43B3-948B-1728B52AA6E4}">
                  <adec:decorative xmlns:adec="http://schemas.microsoft.com/office/drawing/2017/decorative" val="1"/>
                </a:ext>
              </a:extLst>
            </p:cNvPr>
            <p:cNvSpPr>
              <a:spLocks noChangeArrowheads="1"/>
            </p:cNvSpPr>
            <p:nvPr/>
          </p:nvSpPr>
          <p:spPr bwMode="auto">
            <a:xfrm>
              <a:off x="2398755" y="5068401"/>
              <a:ext cx="87017" cy="886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03" tIns="44752" rIns="89503" bIns="44752" numCol="1" anchor="t" anchorCtr="0" compatLnSpc="1">
              <a:prstTxWarp prst="textNoShape">
                <a:avLst/>
              </a:prstTxWarp>
            </a:bodyPr>
            <a:lstStyle/>
            <a:p>
              <a:pPr marL="0" marR="0" lvl="0" indent="0" algn="ctr" defTabSz="894986" rtl="0" eaLnBrk="1" fontAlgn="base"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505050"/>
                </a:solidFill>
                <a:effectLst/>
                <a:uLnTx/>
                <a:uFillTx/>
                <a:latin typeface="Segoe UI"/>
                <a:ea typeface="+mn-ea"/>
                <a:cs typeface="+mn-cs"/>
              </a:endParaRPr>
            </a:p>
          </p:txBody>
        </p:sp>
        <p:sp>
          <p:nvSpPr>
            <p:cNvPr id="96" name="Rectangle 462">
              <a:extLst>
                <a:ext uri="{FF2B5EF4-FFF2-40B4-BE49-F238E27FC236}">
                  <a16:creationId xmlns:a16="http://schemas.microsoft.com/office/drawing/2014/main" id="{8F514D7B-72D0-66FC-B114-B9142A334B1E}"/>
                </a:ext>
                <a:ext uri="{C183D7F6-B498-43B3-948B-1728B52AA6E4}">
                  <adec:decorative xmlns:adec="http://schemas.microsoft.com/office/drawing/2017/decorative" val="1"/>
                </a:ext>
              </a:extLst>
            </p:cNvPr>
            <p:cNvSpPr>
              <a:spLocks noChangeArrowheads="1"/>
            </p:cNvSpPr>
            <p:nvPr/>
          </p:nvSpPr>
          <p:spPr bwMode="auto">
            <a:xfrm>
              <a:off x="2508331" y="5068402"/>
              <a:ext cx="88629" cy="8862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03" tIns="44752" rIns="89503" bIns="44752" numCol="1" anchor="t" anchorCtr="0" compatLnSpc="1">
              <a:prstTxWarp prst="textNoShape">
                <a:avLst/>
              </a:prstTxWarp>
            </a:bodyPr>
            <a:lstStyle/>
            <a:p>
              <a:pPr marL="0" marR="0" lvl="0" indent="0" algn="ctr" defTabSz="894986" rtl="0" eaLnBrk="1" fontAlgn="base"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505050"/>
                </a:solidFill>
                <a:effectLst/>
                <a:uLnTx/>
                <a:uFillTx/>
                <a:latin typeface="Segoe UI"/>
                <a:ea typeface="+mn-ea"/>
                <a:cs typeface="+mn-cs"/>
              </a:endParaRPr>
            </a:p>
          </p:txBody>
        </p:sp>
        <p:sp>
          <p:nvSpPr>
            <p:cNvPr id="97" name="Rectangle 463">
              <a:extLst>
                <a:ext uri="{FF2B5EF4-FFF2-40B4-BE49-F238E27FC236}">
                  <a16:creationId xmlns:a16="http://schemas.microsoft.com/office/drawing/2014/main" id="{0F92AC24-C757-5B7B-5E97-D15A5384268F}"/>
                </a:ext>
                <a:ext uri="{C183D7F6-B498-43B3-948B-1728B52AA6E4}">
                  <adec:decorative xmlns:adec="http://schemas.microsoft.com/office/drawing/2017/decorative" val="1"/>
                </a:ext>
              </a:extLst>
            </p:cNvPr>
            <p:cNvSpPr>
              <a:spLocks noChangeArrowheads="1"/>
            </p:cNvSpPr>
            <p:nvPr/>
          </p:nvSpPr>
          <p:spPr bwMode="auto">
            <a:xfrm>
              <a:off x="2619519" y="5068402"/>
              <a:ext cx="88629" cy="8862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03" tIns="44752" rIns="89503" bIns="44752" numCol="1" anchor="t" anchorCtr="0" compatLnSpc="1">
              <a:prstTxWarp prst="textNoShape">
                <a:avLst/>
              </a:prstTxWarp>
            </a:bodyPr>
            <a:lstStyle/>
            <a:p>
              <a:pPr marL="0" marR="0" lvl="0" indent="0" algn="ctr" defTabSz="894986" rtl="0" eaLnBrk="1" fontAlgn="base"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505050"/>
                </a:solidFill>
                <a:effectLst/>
                <a:uLnTx/>
                <a:uFillTx/>
                <a:latin typeface="Segoe UI"/>
                <a:ea typeface="+mn-ea"/>
                <a:cs typeface="+mn-cs"/>
              </a:endParaRPr>
            </a:p>
          </p:txBody>
        </p:sp>
        <p:sp>
          <p:nvSpPr>
            <p:cNvPr id="98" name="Rectangle 464">
              <a:extLst>
                <a:ext uri="{FF2B5EF4-FFF2-40B4-BE49-F238E27FC236}">
                  <a16:creationId xmlns:a16="http://schemas.microsoft.com/office/drawing/2014/main" id="{7BD3FF5A-917C-D73F-D562-CBA199FABD93}"/>
                </a:ext>
                <a:ext uri="{C183D7F6-B498-43B3-948B-1728B52AA6E4}">
                  <adec:decorative xmlns:adec="http://schemas.microsoft.com/office/drawing/2017/decorative" val="1"/>
                </a:ext>
              </a:extLst>
            </p:cNvPr>
            <p:cNvSpPr>
              <a:spLocks noChangeArrowheads="1"/>
            </p:cNvSpPr>
            <p:nvPr/>
          </p:nvSpPr>
          <p:spPr bwMode="auto">
            <a:xfrm>
              <a:off x="2287568" y="5179587"/>
              <a:ext cx="198204" cy="886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03" tIns="44752" rIns="89503" bIns="44752" numCol="1" anchor="t" anchorCtr="0" compatLnSpc="1">
              <a:prstTxWarp prst="textNoShape">
                <a:avLst/>
              </a:prstTxWarp>
            </a:bodyPr>
            <a:lstStyle/>
            <a:p>
              <a:pPr marL="0" marR="0" lvl="0" indent="0" algn="ctr" defTabSz="894986" rtl="0" eaLnBrk="1" fontAlgn="base"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505050"/>
                </a:solidFill>
                <a:effectLst/>
                <a:uLnTx/>
                <a:uFillTx/>
                <a:latin typeface="Segoe UI"/>
                <a:ea typeface="+mn-ea"/>
                <a:cs typeface="+mn-cs"/>
              </a:endParaRPr>
            </a:p>
          </p:txBody>
        </p:sp>
        <p:sp>
          <p:nvSpPr>
            <p:cNvPr id="99" name="Rectangle 465">
              <a:extLst>
                <a:ext uri="{FF2B5EF4-FFF2-40B4-BE49-F238E27FC236}">
                  <a16:creationId xmlns:a16="http://schemas.microsoft.com/office/drawing/2014/main" id="{C2531C92-89BA-1C9F-0972-E501065DBB24}"/>
                </a:ext>
                <a:ext uri="{C183D7F6-B498-43B3-948B-1728B52AA6E4}">
                  <adec:decorative xmlns:adec="http://schemas.microsoft.com/office/drawing/2017/decorative" val="1"/>
                </a:ext>
              </a:extLst>
            </p:cNvPr>
            <p:cNvSpPr>
              <a:spLocks noChangeArrowheads="1"/>
            </p:cNvSpPr>
            <p:nvPr/>
          </p:nvSpPr>
          <p:spPr bwMode="auto">
            <a:xfrm>
              <a:off x="2508331" y="5179588"/>
              <a:ext cx="199815" cy="8862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03" tIns="44752" rIns="89503" bIns="44752" numCol="1" anchor="t" anchorCtr="0" compatLnSpc="1">
              <a:prstTxWarp prst="textNoShape">
                <a:avLst/>
              </a:prstTxWarp>
            </a:bodyPr>
            <a:lstStyle/>
            <a:p>
              <a:pPr marL="0" marR="0" lvl="0" indent="0" algn="ctr" defTabSz="894986" rtl="0" eaLnBrk="1" fontAlgn="base"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505050"/>
                </a:solidFill>
                <a:effectLst/>
                <a:uLnTx/>
                <a:uFillTx/>
                <a:latin typeface="Segoe UI"/>
                <a:ea typeface="+mn-ea"/>
                <a:cs typeface="+mn-cs"/>
              </a:endParaRPr>
            </a:p>
          </p:txBody>
        </p:sp>
      </p:grpSp>
      <p:sp>
        <p:nvSpPr>
          <p:cNvPr id="100" name="Rectangle 99">
            <a:extLst>
              <a:ext uri="{FF2B5EF4-FFF2-40B4-BE49-F238E27FC236}">
                <a16:creationId xmlns:a16="http://schemas.microsoft.com/office/drawing/2014/main" id="{47648628-9C9A-13B0-FB0A-5053F843078C}"/>
              </a:ext>
            </a:extLst>
          </p:cNvPr>
          <p:cNvSpPr/>
          <p:nvPr/>
        </p:nvSpPr>
        <p:spPr>
          <a:xfrm>
            <a:off x="5080144" y="3250886"/>
            <a:ext cx="4002902" cy="161458"/>
          </a:xfrm>
          <a:prstGeom prst="rect">
            <a:avLst/>
          </a:prstGeom>
          <a:solidFill>
            <a:srgbClr val="1A1C2F"/>
          </a:solidFill>
          <a:ln w="12700" cap="flat" cmpd="sng" algn="ctr">
            <a:noFill/>
            <a:prstDash val="solid"/>
            <a:miter lim="800000"/>
          </a:ln>
          <a:effectLst/>
        </p:spPr>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prstClr val="white"/>
              </a:solidFill>
              <a:effectLst/>
              <a:uLnTx/>
              <a:uFillTx/>
              <a:latin typeface="Helvetica"/>
              <a:ea typeface="+mn-ea"/>
              <a:cs typeface="+mn-cs"/>
            </a:endParaRPr>
          </a:p>
        </p:txBody>
      </p:sp>
      <p:sp>
        <p:nvSpPr>
          <p:cNvPr id="101" name="Rectangle 100">
            <a:extLst>
              <a:ext uri="{FF2B5EF4-FFF2-40B4-BE49-F238E27FC236}">
                <a16:creationId xmlns:a16="http://schemas.microsoft.com/office/drawing/2014/main" id="{16AFCE1A-63B5-B807-9F5F-23EC5B9B3393}"/>
              </a:ext>
            </a:extLst>
          </p:cNvPr>
          <p:cNvSpPr/>
          <p:nvPr/>
        </p:nvSpPr>
        <p:spPr>
          <a:xfrm>
            <a:off x="5044723" y="1790504"/>
            <a:ext cx="4073468" cy="4221848"/>
          </a:xfrm>
          <a:prstGeom prst="rect">
            <a:avLst/>
          </a:prstGeom>
          <a:noFill/>
          <a:ln w="76200" cap="flat" cmpd="sng" algn="ctr">
            <a:gradFill>
              <a:gsLst>
                <a:gs pos="0">
                  <a:srgbClr val="153D68"/>
                </a:gs>
                <a:gs pos="38000">
                  <a:srgbClr val="3C3071"/>
                </a:gs>
                <a:gs pos="73000">
                  <a:srgbClr val="3A286D"/>
                </a:gs>
                <a:gs pos="95000">
                  <a:srgbClr val="431A40"/>
                </a:gs>
              </a:gsLst>
              <a:lin ang="4200000" scaled="0"/>
            </a:gradFill>
            <a:prstDash val="solid"/>
            <a:miter lim="800000"/>
          </a:ln>
          <a:effectLst/>
        </p:spPr>
        <p:txBody>
          <a:bodyPr rtlCol="0" anchor="ctr"/>
          <a:lstStyle/>
          <a:p>
            <a:pPr marL="0" marR="0" lvl="0" indent="0" algn="ctr" defTabSz="285750" rtl="0" eaLnBrk="1" fontAlgn="auto" latinLnBrk="0" hangingPunct="1">
              <a:lnSpc>
                <a:spcPct val="100000"/>
              </a:lnSpc>
              <a:spcBef>
                <a:spcPts val="0"/>
              </a:spcBef>
              <a:spcAft>
                <a:spcPts val="0"/>
              </a:spcAft>
              <a:buClrTx/>
              <a:buSzTx/>
              <a:buFontTx/>
              <a:buNone/>
              <a:tabLst/>
              <a:defRPr/>
            </a:pPr>
            <a:endParaRPr kumimoji="0" lang="en-US" sz="1125" b="0" i="0" u="none" strike="noStrike" kern="0" cap="none" spc="0" normalizeH="0" baseline="0" noProof="0">
              <a:ln>
                <a:noFill/>
              </a:ln>
              <a:solidFill>
                <a:prstClr val="white"/>
              </a:solidFill>
              <a:effectLst/>
              <a:uLnTx/>
              <a:uFillTx/>
              <a:latin typeface="Helvetica"/>
              <a:ea typeface="+mn-ea"/>
              <a:cs typeface="+mn-cs"/>
            </a:endParaRPr>
          </a:p>
        </p:txBody>
      </p:sp>
      <p:sp>
        <p:nvSpPr>
          <p:cNvPr id="102" name="TextBox 101">
            <a:extLst>
              <a:ext uri="{FF2B5EF4-FFF2-40B4-BE49-F238E27FC236}">
                <a16:creationId xmlns:a16="http://schemas.microsoft.com/office/drawing/2014/main" id="{D7ED5C3C-6F69-CDE7-A77B-9D3465920F43}"/>
              </a:ext>
            </a:extLst>
          </p:cNvPr>
          <p:cNvSpPr txBox="1"/>
          <p:nvPr/>
        </p:nvSpPr>
        <p:spPr>
          <a:xfrm>
            <a:off x="5132048" y="3608438"/>
            <a:ext cx="910920" cy="692497"/>
          </a:xfrm>
          <a:prstGeom prst="rect">
            <a:avLst/>
          </a:prstGeom>
          <a:solidFill>
            <a:srgbClr val="1A1C2F"/>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gradFill flip="none" rotWithShape="1">
                  <a:gsLst>
                    <a:gs pos="29000">
                      <a:srgbClr val="3884D8"/>
                    </a:gs>
                    <a:gs pos="0">
                      <a:srgbClr val="82B2E6"/>
                    </a:gs>
                    <a:gs pos="73000">
                      <a:srgbClr val="8A79C9"/>
                    </a:gs>
                  </a:gsLst>
                  <a:lin ang="2700000" scaled="1"/>
                  <a:tileRect/>
                </a:gradFill>
                <a:effectLst/>
                <a:uLnTx/>
                <a:uFillTx/>
                <a:latin typeface="Helvetica"/>
                <a:ea typeface="+mn-ea"/>
                <a:cs typeface="+mn-cs"/>
              </a:rPr>
              <a:t>Defender for DevOps</a:t>
            </a:r>
          </a:p>
        </p:txBody>
      </p:sp>
      <p:sp>
        <p:nvSpPr>
          <p:cNvPr id="103" name="TextBox 102">
            <a:extLst>
              <a:ext uri="{FF2B5EF4-FFF2-40B4-BE49-F238E27FC236}">
                <a16:creationId xmlns:a16="http://schemas.microsoft.com/office/drawing/2014/main" id="{58813517-1BCE-E427-2822-C6180479A03E}"/>
              </a:ext>
            </a:extLst>
          </p:cNvPr>
          <p:cNvSpPr txBox="1"/>
          <p:nvPr/>
        </p:nvSpPr>
        <p:spPr>
          <a:xfrm>
            <a:off x="5061507" y="3235922"/>
            <a:ext cx="4073469" cy="322845"/>
          </a:xfrm>
          <a:prstGeom prst="rect">
            <a:avLst/>
          </a:prstGeom>
          <a:noFill/>
        </p:spPr>
        <p:txBody>
          <a:bodyPr wrap="square" rtlCol="0">
            <a:spAutoFit/>
          </a:bodyPr>
          <a:lstStyle/>
          <a:p>
            <a:pPr marL="0" marR="0" lvl="0" indent="0" algn="ctr" defTabSz="285304" rtl="0" eaLnBrk="1" fontAlgn="auto" latinLnBrk="0" hangingPunct="1">
              <a:lnSpc>
                <a:spcPct val="100000"/>
              </a:lnSpc>
              <a:spcBef>
                <a:spcPts val="0"/>
              </a:spcBef>
              <a:spcAft>
                <a:spcPts val="0"/>
              </a:spcAft>
              <a:buClrTx/>
              <a:buSzTx/>
              <a:buFontTx/>
              <a:buNone/>
              <a:tabLst/>
              <a:defRPr/>
            </a:pPr>
            <a:r>
              <a:rPr kumimoji="0" lang="en-US" sz="1498" b="1" i="0" u="none" strike="noStrike" kern="1200" cap="none" spc="0" normalizeH="0" baseline="0" noProof="0">
                <a:ln>
                  <a:noFill/>
                </a:ln>
                <a:solidFill>
                  <a:prstClr val="white"/>
                </a:solidFill>
                <a:effectLst/>
                <a:uLnTx/>
                <a:uFillTx/>
                <a:latin typeface="Helvetica"/>
                <a:ea typeface="Segoe UI" panose="020B0502040204020203" pitchFamily="34" charset="0"/>
                <a:cs typeface="Segoe UI Semibold" panose="020B0502040204020203" pitchFamily="34" charset="0"/>
              </a:rPr>
              <a:t>Microsoft Defender for Cloud</a:t>
            </a:r>
          </a:p>
        </p:txBody>
      </p:sp>
      <p:sp>
        <p:nvSpPr>
          <p:cNvPr id="104" name="Rounded Rectangle 32">
            <a:extLst>
              <a:ext uri="{FF2B5EF4-FFF2-40B4-BE49-F238E27FC236}">
                <a16:creationId xmlns:a16="http://schemas.microsoft.com/office/drawing/2014/main" id="{55E92314-86B6-EF3A-6FF2-0B79B2A286B0}"/>
              </a:ext>
            </a:extLst>
          </p:cNvPr>
          <p:cNvSpPr/>
          <p:nvPr/>
        </p:nvSpPr>
        <p:spPr bwMode="auto">
          <a:xfrm>
            <a:off x="7186574" y="4538516"/>
            <a:ext cx="1783997" cy="656303"/>
          </a:xfrm>
          <a:prstGeom prst="rect">
            <a:avLst/>
          </a:prstGeom>
          <a:solidFill>
            <a:sysClr val="window" lastClr="FFFFFF">
              <a:alpha val="1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316" tIns="145852" rIns="182316" bIns="145852" numCol="1" spcCol="0" rtlCol="0" fromWordArt="0" anchor="ctr"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white"/>
                </a:solidFill>
                <a:effectLst/>
                <a:uLnTx/>
                <a:uFillTx/>
                <a:latin typeface="Helvetica"/>
                <a:ea typeface="Segoe UI" panose="020B0502040204020203" pitchFamily="34" charset="0"/>
                <a:cs typeface="Segoe UI" panose="020B0502040204020203" pitchFamily="34" charset="0"/>
              </a:rPr>
              <a:t>Threat Protection</a:t>
            </a:r>
          </a:p>
        </p:txBody>
      </p:sp>
      <p:sp>
        <p:nvSpPr>
          <p:cNvPr id="105" name="Rectangle 104">
            <a:extLst>
              <a:ext uri="{FF2B5EF4-FFF2-40B4-BE49-F238E27FC236}">
                <a16:creationId xmlns:a16="http://schemas.microsoft.com/office/drawing/2014/main" id="{54B41182-8CC4-DCFC-7698-DA526D01D10C}"/>
              </a:ext>
            </a:extLst>
          </p:cNvPr>
          <p:cNvSpPr/>
          <p:nvPr/>
        </p:nvSpPr>
        <p:spPr>
          <a:xfrm>
            <a:off x="6111678" y="3566080"/>
            <a:ext cx="889733" cy="811111"/>
          </a:xfrm>
          <a:prstGeom prst="rect">
            <a:avLst/>
          </a:prstGeom>
          <a:solidFill>
            <a:sysClr val="window" lastClr="FFFFFF">
              <a:alpha val="1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57150" tIns="145852" rIns="57150" bIns="145852" numCol="1" spcCol="0" rtlCol="0" fromWordArt="0" anchor="ctr"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white"/>
                </a:solidFill>
                <a:effectLst/>
                <a:uLnTx/>
                <a:uFillTx/>
                <a:latin typeface="Helvetica"/>
                <a:ea typeface="+mn-ea"/>
                <a:cs typeface="Segoe UI" panose="020B0502040204020203" pitchFamily="34" charset="0"/>
              </a:rPr>
              <a:t>DevOps Security Mgmt.</a:t>
            </a:r>
          </a:p>
        </p:txBody>
      </p:sp>
      <p:sp>
        <p:nvSpPr>
          <p:cNvPr id="106" name="Rectangle 105">
            <a:extLst>
              <a:ext uri="{FF2B5EF4-FFF2-40B4-BE49-F238E27FC236}">
                <a16:creationId xmlns:a16="http://schemas.microsoft.com/office/drawing/2014/main" id="{00A9BA87-4F9B-EBE9-3DFC-B4CB9547C657}"/>
              </a:ext>
            </a:extLst>
          </p:cNvPr>
          <p:cNvSpPr/>
          <p:nvPr/>
        </p:nvSpPr>
        <p:spPr>
          <a:xfrm>
            <a:off x="8080838" y="3566080"/>
            <a:ext cx="889733" cy="811111"/>
          </a:xfrm>
          <a:prstGeom prst="rect">
            <a:avLst/>
          </a:prstGeom>
          <a:solidFill>
            <a:sysClr val="window" lastClr="FFFFFF">
              <a:alpha val="10000"/>
            </a:sysClr>
          </a:solidFill>
          <a:ln w="6350" cap="flat" cmpd="sng" algn="ctr">
            <a:noFill/>
            <a:prstDash val="solid"/>
            <a:miter lim="800000"/>
            <a:headEnd type="none" w="med" len="med"/>
            <a:tailEnd type="none" w="med" len="med"/>
          </a:ln>
          <a:effectLst/>
        </p:spPr>
        <p:txBody>
          <a:bodyPr rot="0" spcFirstLastPara="0" vertOverflow="overflow" horzOverflow="overflow" vert="horz" wrap="square" lIns="91440" tIns="145852" rIns="91440" bIns="145852" numCol="1" spcCol="0" rtlCol="0" fromWordArt="0" anchor="ctr" anchorCtr="0" forceAA="0" compatLnSpc="1">
            <a:prstTxWarp prst="textNoShape">
              <a:avLst/>
            </a:prstTxWarp>
            <a:noAutofit/>
          </a:bodyPr>
          <a:lstStyle/>
          <a:p>
            <a:pPr marL="0" marR="0" lvl="0" indent="0" algn="ctr" defTabSz="929560"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prstClr val="white"/>
                </a:solidFill>
                <a:effectLst/>
                <a:uLnTx/>
                <a:uFillTx/>
                <a:latin typeface="Helvetica"/>
                <a:ea typeface="+mn-ea"/>
                <a:cs typeface="Segoe UI" panose="020B0502040204020203" pitchFamily="34" charset="0"/>
              </a:rPr>
              <a:t>Code to Cloud Context</a:t>
            </a:r>
          </a:p>
        </p:txBody>
      </p:sp>
      <p:sp>
        <p:nvSpPr>
          <p:cNvPr id="107" name="Title 2">
            <a:extLst>
              <a:ext uri="{FF2B5EF4-FFF2-40B4-BE49-F238E27FC236}">
                <a16:creationId xmlns:a16="http://schemas.microsoft.com/office/drawing/2014/main" id="{995BF29B-4CC1-957E-5299-3712ADD0B69E}"/>
              </a:ext>
            </a:extLst>
          </p:cNvPr>
          <p:cNvSpPr txBox="1">
            <a:spLocks/>
          </p:cNvSpPr>
          <p:nvPr/>
        </p:nvSpPr>
        <p:spPr>
          <a:xfrm>
            <a:off x="858717" y="457200"/>
            <a:ext cx="11018520" cy="954107"/>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gradFill>
                  <a:gsLst>
                    <a:gs pos="0">
                      <a:srgbClr val="50E6FF"/>
                    </a:gs>
                    <a:gs pos="100000">
                      <a:srgbClr val="8661C5"/>
                    </a:gs>
                  </a:gsLst>
                  <a:lin ang="2700000" scaled="1"/>
                </a:gradFill>
                <a:effectLst/>
                <a:uLnTx/>
                <a:uFillTx/>
                <a:latin typeface="Segoe UI Semibold"/>
                <a:ea typeface="+mn-ea"/>
                <a:cs typeface="Segoe UI" pitchFamily="34" charset="0"/>
              </a:rPr>
              <a:t>Microsoft provides a unified solution</a:t>
            </a:r>
            <a:br>
              <a:rPr kumimoji="0" lang="en-US" sz="3500" b="1" i="0" u="none" strike="noStrike" kern="1200" cap="none" spc="-50" normalizeH="0" baseline="0" noProof="0">
                <a:ln w="3175">
                  <a:noFill/>
                </a:ln>
                <a:gradFill>
                  <a:gsLst>
                    <a:gs pos="0">
                      <a:srgbClr val="50E6FF"/>
                    </a:gs>
                    <a:gs pos="100000">
                      <a:srgbClr val="8661C5"/>
                    </a:gs>
                  </a:gsLst>
                  <a:lin ang="2700000" scaled="1"/>
                </a:gradFill>
                <a:effectLst/>
                <a:uLnTx/>
                <a:uFillTx/>
                <a:latin typeface="Segoe UI Semibold"/>
                <a:ea typeface="+mn-ea"/>
                <a:cs typeface="Segoe UI" pitchFamily="34" charset="0"/>
              </a:rPr>
            </a:br>
            <a:r>
              <a:rPr kumimoji="0" lang="en-US" sz="2600" b="1" i="0" u="none" strike="noStrike" kern="1200" cap="none" spc="-50" normalizeH="0" baseline="0" noProof="0">
                <a:ln w="3175">
                  <a:noFill/>
                </a:ln>
                <a:solidFill>
                  <a:srgbClr val="FFFFFF"/>
                </a:solidFill>
                <a:effectLst/>
                <a:uLnTx/>
                <a:uFillTx/>
                <a:latin typeface="Segoe UI Semibold"/>
                <a:ea typeface="+mn-ea"/>
                <a:cs typeface="Segoe UI" pitchFamily="34" charset="0"/>
              </a:rPr>
              <a:t>to help you accelerate and secure code-to-cloud development</a:t>
            </a:r>
            <a:endParaRPr kumimoji="0" lang="en-US" sz="2600" b="1"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66924753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0D0EFF8-5D15-AEC8-090C-7612F862F3FB}"/>
              </a:ext>
            </a:extLst>
          </p:cNvPr>
          <p:cNvGrpSpPr/>
          <p:nvPr/>
        </p:nvGrpSpPr>
        <p:grpSpPr>
          <a:xfrm>
            <a:off x="7755949" y="1401097"/>
            <a:ext cx="4168527" cy="1541576"/>
            <a:chOff x="7755949" y="1409189"/>
            <a:chExt cx="4168527" cy="1541576"/>
          </a:xfrm>
        </p:grpSpPr>
        <p:grpSp>
          <p:nvGrpSpPr>
            <p:cNvPr id="9" name="Group 8">
              <a:extLst>
                <a:ext uri="{FF2B5EF4-FFF2-40B4-BE49-F238E27FC236}">
                  <a16:creationId xmlns:a16="http://schemas.microsoft.com/office/drawing/2014/main" id="{2346D4E1-EF06-11A2-A16D-A20CBF366991}"/>
                </a:ext>
              </a:extLst>
            </p:cNvPr>
            <p:cNvGrpSpPr/>
            <p:nvPr/>
          </p:nvGrpSpPr>
          <p:grpSpPr>
            <a:xfrm>
              <a:off x="7880663" y="1409189"/>
              <a:ext cx="4043813" cy="1541576"/>
              <a:chOff x="7853449" y="2858586"/>
              <a:chExt cx="4043813" cy="1541576"/>
            </a:xfrm>
          </p:grpSpPr>
          <p:sp>
            <p:nvSpPr>
              <p:cNvPr id="223" name="Rectangle 222">
                <a:extLst>
                  <a:ext uri="{FF2B5EF4-FFF2-40B4-BE49-F238E27FC236}">
                    <a16:creationId xmlns:a16="http://schemas.microsoft.com/office/drawing/2014/main" id="{5994495F-88EB-3278-F016-CBBF2935FA93}"/>
                  </a:ext>
                </a:extLst>
              </p:cNvPr>
              <p:cNvSpPr/>
              <p:nvPr/>
            </p:nvSpPr>
            <p:spPr bwMode="auto">
              <a:xfrm>
                <a:off x="7853449" y="2858586"/>
                <a:ext cx="4043813" cy="1541576"/>
              </a:xfrm>
              <a:prstGeom prst="rect">
                <a:avLst/>
              </a:prstGeom>
              <a:solidFill>
                <a:srgbClr val="000000"/>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4" name="TextBox 223">
                <a:extLst>
                  <a:ext uri="{FF2B5EF4-FFF2-40B4-BE49-F238E27FC236}">
                    <a16:creationId xmlns:a16="http://schemas.microsoft.com/office/drawing/2014/main" id="{A2BBC7F7-B55C-CCA8-5B33-D8427DFBF208}"/>
                  </a:ext>
                </a:extLst>
              </p:cNvPr>
              <p:cNvSpPr txBox="1"/>
              <p:nvPr/>
            </p:nvSpPr>
            <p:spPr>
              <a:xfrm>
                <a:off x="8758255" y="2963943"/>
                <a:ext cx="2234201"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dirty="0">
                    <a:ln>
                      <a:noFill/>
                    </a:ln>
                    <a:solidFill>
                      <a:srgbClr val="50E6FF"/>
                    </a:solidFill>
                    <a:effectLst/>
                    <a:uLnTx/>
                    <a:uFillTx/>
                    <a:latin typeface="Segoe UI Semibold"/>
                    <a:ea typeface="+mn-ea"/>
                    <a:cs typeface="+mn-cs"/>
                  </a:rPr>
                  <a:t>AI</a:t>
                </a:r>
              </a:p>
            </p:txBody>
          </p:sp>
        </p:grpSp>
        <p:sp>
          <p:nvSpPr>
            <p:cNvPr id="10" name="Content Placeholder 6">
              <a:extLst>
                <a:ext uri="{FF2B5EF4-FFF2-40B4-BE49-F238E27FC236}">
                  <a16:creationId xmlns:a16="http://schemas.microsoft.com/office/drawing/2014/main" id="{E51A865F-5056-5B2E-EA69-C29200140CB8}"/>
                </a:ext>
              </a:extLst>
            </p:cNvPr>
            <p:cNvSpPr txBox="1">
              <a:spLocks/>
            </p:cNvSpPr>
            <p:nvPr/>
          </p:nvSpPr>
          <p:spPr>
            <a:xfrm>
              <a:off x="8431852" y="2290651"/>
              <a:ext cx="1463040" cy="25217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895870" rtl="0" eaLnBrk="1" fontAlgn="auto" latinLnBrk="0" hangingPunct="1">
                <a:lnSpc>
                  <a:spcPct val="90000"/>
                </a:lnSpc>
                <a:spcBef>
                  <a:spcPts val="0"/>
                </a:spcBef>
                <a:spcAft>
                  <a:spcPts val="588"/>
                </a:spcAft>
                <a:buClrTx/>
                <a:buSzTx/>
                <a:buFont typeface="Wingdings" panose="05000000000000000000" pitchFamily="2" charset="2"/>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Segoe UI" panose="020B0502040204020203" pitchFamily="34" charset="0"/>
                </a:rPr>
                <a:t>Speech</a:t>
              </a:r>
            </a:p>
          </p:txBody>
        </p:sp>
        <p:grpSp>
          <p:nvGrpSpPr>
            <p:cNvPr id="11" name="SPEECH">
              <a:extLst>
                <a:ext uri="{FF2B5EF4-FFF2-40B4-BE49-F238E27FC236}">
                  <a16:creationId xmlns:a16="http://schemas.microsoft.com/office/drawing/2014/main" id="{754329BE-7219-376D-E17E-BA985C9CAB43}"/>
                </a:ext>
                <a:ext uri="{C183D7F6-B498-43B3-948B-1728B52AA6E4}">
                  <adec:decorative xmlns:adec="http://schemas.microsoft.com/office/drawing/2017/decorative" val="1"/>
                </a:ext>
              </a:extLst>
            </p:cNvPr>
            <p:cNvGrpSpPr>
              <a:grpSpLocks noChangeAspect="1"/>
            </p:cNvGrpSpPr>
            <p:nvPr/>
          </p:nvGrpSpPr>
          <p:grpSpPr>
            <a:xfrm>
              <a:off x="8970605" y="1865445"/>
              <a:ext cx="385517" cy="322234"/>
              <a:chOff x="3586883" y="1492557"/>
              <a:chExt cx="1531563" cy="1280160"/>
            </a:xfrm>
            <a:solidFill>
              <a:srgbClr val="64DEFC"/>
            </a:solidFill>
          </p:grpSpPr>
          <p:sp>
            <p:nvSpPr>
              <p:cNvPr id="214" name="Rectangle: Rounded Corners 213">
                <a:extLst>
                  <a:ext uri="{FF2B5EF4-FFF2-40B4-BE49-F238E27FC236}">
                    <a16:creationId xmlns:a16="http://schemas.microsoft.com/office/drawing/2014/main" id="{2C2BF052-01A3-17CE-D2E2-BDD35763928C}"/>
                  </a:ext>
                  <a:ext uri="{C183D7F6-B498-43B3-948B-1728B52AA6E4}">
                    <adec:decorative xmlns:adec="http://schemas.microsoft.com/office/drawing/2017/decorative" val="1"/>
                  </a:ext>
                </a:extLst>
              </p:cNvPr>
              <p:cNvSpPr/>
              <p:nvPr/>
            </p:nvSpPr>
            <p:spPr bwMode="auto">
              <a:xfrm>
                <a:off x="4143878" y="1741946"/>
                <a:ext cx="61192" cy="77724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ectangle: Rounded Corners 214">
                <a:extLst>
                  <a:ext uri="{FF2B5EF4-FFF2-40B4-BE49-F238E27FC236}">
                    <a16:creationId xmlns:a16="http://schemas.microsoft.com/office/drawing/2014/main" id="{23FFAD6C-49F9-3752-3A49-36F508292D12}"/>
                  </a:ext>
                  <a:ext uri="{C183D7F6-B498-43B3-948B-1728B52AA6E4}">
                    <adec:decorative xmlns:adec="http://schemas.microsoft.com/office/drawing/2017/decorative" val="1"/>
                  </a:ext>
                </a:extLst>
              </p:cNvPr>
              <p:cNvSpPr/>
              <p:nvPr/>
            </p:nvSpPr>
            <p:spPr bwMode="auto">
              <a:xfrm>
                <a:off x="4323662" y="1492557"/>
                <a:ext cx="61192" cy="128016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Rounded Corners 215">
                <a:extLst>
                  <a:ext uri="{FF2B5EF4-FFF2-40B4-BE49-F238E27FC236}">
                    <a16:creationId xmlns:a16="http://schemas.microsoft.com/office/drawing/2014/main" id="{ECF67B1E-B1AE-8CE2-D824-5F1F951CE9B5}"/>
                  </a:ext>
                  <a:ext uri="{C183D7F6-B498-43B3-948B-1728B52AA6E4}">
                    <adec:decorative xmlns:adec="http://schemas.microsoft.com/office/drawing/2017/decorative" val="1"/>
                  </a:ext>
                </a:extLst>
              </p:cNvPr>
              <p:cNvSpPr/>
              <p:nvPr/>
            </p:nvSpPr>
            <p:spPr bwMode="auto">
              <a:xfrm>
                <a:off x="4505673" y="1741946"/>
                <a:ext cx="61192" cy="77724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ectangle: Rounded Corners 216">
                <a:extLst>
                  <a:ext uri="{FF2B5EF4-FFF2-40B4-BE49-F238E27FC236}">
                    <a16:creationId xmlns:a16="http://schemas.microsoft.com/office/drawing/2014/main" id="{3DE0A251-391D-2B76-457C-0009D4B07718}"/>
                  </a:ext>
                  <a:ext uri="{C183D7F6-B498-43B3-948B-1728B52AA6E4}">
                    <adec:decorative xmlns:adec="http://schemas.microsoft.com/office/drawing/2017/decorative" val="1"/>
                  </a:ext>
                </a:extLst>
              </p:cNvPr>
              <p:cNvSpPr/>
              <p:nvPr/>
            </p:nvSpPr>
            <p:spPr bwMode="auto">
              <a:xfrm>
                <a:off x="3586883" y="2075321"/>
                <a:ext cx="64008" cy="13716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ectangle: Rounded Corners 217">
                <a:extLst>
                  <a:ext uri="{FF2B5EF4-FFF2-40B4-BE49-F238E27FC236}">
                    <a16:creationId xmlns:a16="http://schemas.microsoft.com/office/drawing/2014/main" id="{9775C8B2-37D6-5504-1A03-71377E405A96}"/>
                  </a:ext>
                  <a:ext uri="{C183D7F6-B498-43B3-948B-1728B52AA6E4}">
                    <adec:decorative xmlns:adec="http://schemas.microsoft.com/office/drawing/2017/decorative" val="1"/>
                  </a:ext>
                </a:extLst>
              </p:cNvPr>
              <p:cNvSpPr/>
              <p:nvPr/>
            </p:nvSpPr>
            <p:spPr bwMode="auto">
              <a:xfrm>
                <a:off x="3771647" y="2029601"/>
                <a:ext cx="61192" cy="22860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ectangle: Rounded Corners 218">
                <a:extLst>
                  <a:ext uri="{FF2B5EF4-FFF2-40B4-BE49-F238E27FC236}">
                    <a16:creationId xmlns:a16="http://schemas.microsoft.com/office/drawing/2014/main" id="{DE78D15E-BBA3-F769-C93A-E7FB7F8DA7AF}"/>
                  </a:ext>
                  <a:ext uri="{C183D7F6-B498-43B3-948B-1728B52AA6E4}">
                    <adec:decorative xmlns:adec="http://schemas.microsoft.com/office/drawing/2017/decorative" val="1"/>
                  </a:ext>
                </a:extLst>
              </p:cNvPr>
              <p:cNvSpPr/>
              <p:nvPr/>
            </p:nvSpPr>
            <p:spPr bwMode="auto">
              <a:xfrm>
                <a:off x="3953595" y="1938161"/>
                <a:ext cx="61192" cy="41148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ectangle: Rounded Corners 219">
                <a:extLst>
                  <a:ext uri="{FF2B5EF4-FFF2-40B4-BE49-F238E27FC236}">
                    <a16:creationId xmlns:a16="http://schemas.microsoft.com/office/drawing/2014/main" id="{BB56A515-4D89-DFE4-D113-AA07227910F5}"/>
                  </a:ext>
                  <a:ext uri="{C183D7F6-B498-43B3-948B-1728B52AA6E4}">
                    <adec:decorative xmlns:adec="http://schemas.microsoft.com/office/drawing/2017/decorative" val="1"/>
                  </a:ext>
                </a:extLst>
              </p:cNvPr>
              <p:cNvSpPr/>
              <p:nvPr/>
            </p:nvSpPr>
            <p:spPr bwMode="auto">
              <a:xfrm>
                <a:off x="4697735" y="1938161"/>
                <a:ext cx="61192" cy="41148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ectangle: Rounded Corners 220">
                <a:extLst>
                  <a:ext uri="{FF2B5EF4-FFF2-40B4-BE49-F238E27FC236}">
                    <a16:creationId xmlns:a16="http://schemas.microsoft.com/office/drawing/2014/main" id="{B846F758-4260-C2EE-80C0-C3B2669E3E0D}"/>
                  </a:ext>
                  <a:ext uri="{C183D7F6-B498-43B3-948B-1728B52AA6E4}">
                    <adec:decorative xmlns:adec="http://schemas.microsoft.com/office/drawing/2017/decorative" val="1"/>
                  </a:ext>
                </a:extLst>
              </p:cNvPr>
              <p:cNvSpPr/>
              <p:nvPr/>
            </p:nvSpPr>
            <p:spPr bwMode="auto">
              <a:xfrm>
                <a:off x="4859201" y="2029601"/>
                <a:ext cx="61192" cy="22860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ectangle: Rounded Corners 221">
                <a:extLst>
                  <a:ext uri="{FF2B5EF4-FFF2-40B4-BE49-F238E27FC236}">
                    <a16:creationId xmlns:a16="http://schemas.microsoft.com/office/drawing/2014/main" id="{0091B117-CD3D-1CB0-DBED-BDC470DA7034}"/>
                  </a:ext>
                  <a:ext uri="{C183D7F6-B498-43B3-948B-1728B52AA6E4}">
                    <adec:decorative xmlns:adec="http://schemas.microsoft.com/office/drawing/2017/decorative" val="1"/>
                  </a:ext>
                </a:extLst>
              </p:cNvPr>
              <p:cNvSpPr/>
              <p:nvPr/>
            </p:nvSpPr>
            <p:spPr bwMode="auto">
              <a:xfrm>
                <a:off x="5054438" y="2075321"/>
                <a:ext cx="64008" cy="13716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 name="Content Placeholder 7">
              <a:extLst>
                <a:ext uri="{FF2B5EF4-FFF2-40B4-BE49-F238E27FC236}">
                  <a16:creationId xmlns:a16="http://schemas.microsoft.com/office/drawing/2014/main" id="{61E4E259-E169-07D5-0489-FA5C1AD37872}"/>
                </a:ext>
              </a:extLst>
            </p:cNvPr>
            <p:cNvSpPr txBox="1">
              <a:spLocks/>
            </p:cNvSpPr>
            <p:nvPr/>
          </p:nvSpPr>
          <p:spPr>
            <a:xfrm>
              <a:off x="9161568" y="2290512"/>
              <a:ext cx="1463040" cy="251853"/>
            </a:xfrm>
            <a:prstGeom prst="rect">
              <a:avLst/>
            </a:prstGeom>
          </p:spPr>
          <p:txBody>
            <a:bodyPr/>
            <a:lstStyle>
              <a:defPPr>
                <a:defRPr lang="en-US"/>
              </a:defPPr>
              <a:lvl1pPr marR="0" indent="0" algn="ctr" defTabSz="895870" fontAlgn="auto">
                <a:lnSpc>
                  <a:spcPct val="90000"/>
                </a:lnSpc>
                <a:spcBef>
                  <a:spcPts val="0"/>
                </a:spcBef>
                <a:spcAft>
                  <a:spcPts val="588"/>
                </a:spcAft>
                <a:buClrTx/>
                <a:buSzTx/>
                <a:buFont typeface="Wingdings" panose="05000000000000000000" pitchFamily="2" charset="2"/>
                <a:buNone/>
                <a:tabLst/>
                <a:defRPr sz="1200" spc="-40" baseline="0">
                  <a:gradFill>
                    <a:gsLst>
                      <a:gs pos="0">
                        <a:schemeClr val="tx1"/>
                      </a:gs>
                      <a:gs pos="100000">
                        <a:schemeClr val="tx1"/>
                      </a:gs>
                    </a:gsLst>
                    <a:lin ang="5400000" scaled="1"/>
                  </a:gradFill>
                  <a:latin typeface="Segoe UI Semibold"/>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5870" rtl="0" eaLnBrk="1" fontAlgn="auto" latinLnBrk="0" hangingPunct="1">
                <a:lnSpc>
                  <a:spcPct val="90000"/>
                </a:lnSpc>
                <a:spcBef>
                  <a:spcPts val="0"/>
                </a:spcBef>
                <a:spcAft>
                  <a:spcPts val="588"/>
                </a:spcAft>
                <a:buClrTx/>
                <a:buSzTx/>
                <a:buFont typeface="Wingdings" panose="05000000000000000000" pitchFamily="2" charset="2"/>
                <a:buNone/>
                <a:tabLst/>
                <a:defRPr/>
              </a:pPr>
              <a:r>
                <a:rPr kumimoji="0" lang="en-US" sz="1200" b="0" i="0" u="none" strike="noStrike" kern="0" cap="none" spc="-40" normalizeH="0" baseline="0" noProof="0" dirty="0">
                  <a:ln>
                    <a:noFill/>
                  </a:ln>
                  <a:gradFill>
                    <a:gsLst>
                      <a:gs pos="0">
                        <a:srgbClr val="FFFFFF"/>
                      </a:gs>
                      <a:gs pos="100000">
                        <a:srgbClr val="FFFFFF"/>
                      </a:gs>
                    </a:gsLst>
                    <a:lin ang="5400000" scaled="1"/>
                  </a:gradFill>
                  <a:effectLst/>
                  <a:uLnTx/>
                  <a:uFillTx/>
                  <a:latin typeface="Segoe UI Semibold"/>
                  <a:ea typeface="+mn-ea"/>
                  <a:cs typeface="+mn-cs"/>
                </a:rPr>
                <a:t>Language</a:t>
              </a:r>
            </a:p>
          </p:txBody>
        </p:sp>
        <p:grpSp>
          <p:nvGrpSpPr>
            <p:cNvPr id="137" name="Language">
              <a:extLst>
                <a:ext uri="{FF2B5EF4-FFF2-40B4-BE49-F238E27FC236}">
                  <a16:creationId xmlns:a16="http://schemas.microsoft.com/office/drawing/2014/main" id="{8B0282EA-A3C9-15DF-D30A-5882D495FBBF}"/>
                </a:ext>
                <a:ext uri="{C183D7F6-B498-43B3-948B-1728B52AA6E4}">
                  <adec:decorative xmlns:adec="http://schemas.microsoft.com/office/drawing/2017/decorative" val="1"/>
                </a:ext>
              </a:extLst>
            </p:cNvPr>
            <p:cNvGrpSpPr/>
            <p:nvPr/>
          </p:nvGrpSpPr>
          <p:grpSpPr>
            <a:xfrm>
              <a:off x="9734686" y="1879348"/>
              <a:ext cx="316805" cy="310629"/>
              <a:chOff x="10486991" y="4142178"/>
              <a:chExt cx="603455" cy="545137"/>
            </a:xfrm>
            <a:solidFill>
              <a:srgbClr val="64DEFC"/>
            </a:solidFill>
          </p:grpSpPr>
          <p:sp>
            <p:nvSpPr>
              <p:cNvPr id="211" name="Freeform: Shape 210">
                <a:extLst>
                  <a:ext uri="{FF2B5EF4-FFF2-40B4-BE49-F238E27FC236}">
                    <a16:creationId xmlns:a16="http://schemas.microsoft.com/office/drawing/2014/main" id="{964FCF51-0857-F8C1-9F3E-879167DD3AD4}"/>
                  </a:ext>
                  <a:ext uri="{C183D7F6-B498-43B3-948B-1728B52AA6E4}">
                    <adec:decorative xmlns:adec="http://schemas.microsoft.com/office/drawing/2017/decorative" val="1"/>
                  </a:ext>
                </a:extLst>
              </p:cNvPr>
              <p:cNvSpPr/>
              <p:nvPr/>
            </p:nvSpPr>
            <p:spPr bwMode="auto">
              <a:xfrm>
                <a:off x="10486991" y="4170546"/>
                <a:ext cx="258998" cy="213939"/>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Freeform: Shape 211">
                <a:extLst>
                  <a:ext uri="{FF2B5EF4-FFF2-40B4-BE49-F238E27FC236}">
                    <a16:creationId xmlns:a16="http://schemas.microsoft.com/office/drawing/2014/main" id="{9B4A99AF-CFDA-E5FA-7E34-943083DB51CC}"/>
                  </a:ext>
                  <a:ext uri="{C183D7F6-B498-43B3-948B-1728B52AA6E4}">
                    <adec:decorative xmlns:adec="http://schemas.microsoft.com/office/drawing/2017/decorative" val="1"/>
                  </a:ext>
                </a:extLst>
              </p:cNvPr>
              <p:cNvSpPr/>
              <p:nvPr/>
            </p:nvSpPr>
            <p:spPr bwMode="auto">
              <a:xfrm>
                <a:off x="10831448" y="4473376"/>
                <a:ext cx="258998" cy="213939"/>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grpFill/>
              <a:ln w="12700"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Freeform: Shape 212">
                <a:extLst>
                  <a:ext uri="{FF2B5EF4-FFF2-40B4-BE49-F238E27FC236}">
                    <a16:creationId xmlns:a16="http://schemas.microsoft.com/office/drawing/2014/main" id="{871DFB2B-4784-4273-0141-6ADDA18F5F3F}"/>
                  </a:ext>
                  <a:ext uri="{C183D7F6-B498-43B3-948B-1728B52AA6E4}">
                    <adec:decorative xmlns:adec="http://schemas.microsoft.com/office/drawing/2017/decorative" val="1"/>
                  </a:ext>
                </a:extLst>
              </p:cNvPr>
              <p:cNvSpPr/>
              <p:nvPr/>
            </p:nvSpPr>
            <p:spPr bwMode="auto">
              <a:xfrm rot="18188466">
                <a:off x="10528835" y="4226098"/>
                <a:ext cx="509381" cy="341542"/>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9" name="Content Placeholder 8">
              <a:extLst>
                <a:ext uri="{FF2B5EF4-FFF2-40B4-BE49-F238E27FC236}">
                  <a16:creationId xmlns:a16="http://schemas.microsoft.com/office/drawing/2014/main" id="{C5C9595B-F746-64EC-D69D-45110A8E974D}"/>
                </a:ext>
              </a:extLst>
            </p:cNvPr>
            <p:cNvSpPr txBox="1">
              <a:spLocks/>
            </p:cNvSpPr>
            <p:nvPr/>
          </p:nvSpPr>
          <p:spPr>
            <a:xfrm>
              <a:off x="9915354" y="2301354"/>
              <a:ext cx="1463040" cy="251853"/>
            </a:xfrm>
            <a:prstGeom prst="rect">
              <a:avLst/>
            </a:prstGeom>
          </p:spPr>
          <p:txBody>
            <a:bodyPr/>
            <a:lstStyle>
              <a:defPPr>
                <a:defRPr lang="en-US"/>
              </a:defPPr>
              <a:lvl1pPr marR="0" indent="0" algn="ctr" defTabSz="895870" fontAlgn="auto">
                <a:lnSpc>
                  <a:spcPct val="90000"/>
                </a:lnSpc>
                <a:spcBef>
                  <a:spcPts val="0"/>
                </a:spcBef>
                <a:spcAft>
                  <a:spcPts val="588"/>
                </a:spcAft>
                <a:buClrTx/>
                <a:buSzTx/>
                <a:buFont typeface="Wingdings" panose="05000000000000000000" pitchFamily="2" charset="2"/>
                <a:buNone/>
                <a:tabLst/>
                <a:defRPr sz="1200" spc="-40" baseline="0">
                  <a:gradFill>
                    <a:gsLst>
                      <a:gs pos="0">
                        <a:schemeClr val="tx1"/>
                      </a:gs>
                      <a:gs pos="100000">
                        <a:schemeClr val="tx1"/>
                      </a:gs>
                    </a:gsLst>
                    <a:lin ang="5400000" scaled="1"/>
                  </a:gradFill>
                  <a:latin typeface="Segoe UI Semibold"/>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5870" rtl="0" eaLnBrk="1" fontAlgn="auto" latinLnBrk="0" hangingPunct="1">
                <a:lnSpc>
                  <a:spcPct val="90000"/>
                </a:lnSpc>
                <a:spcBef>
                  <a:spcPts val="0"/>
                </a:spcBef>
                <a:spcAft>
                  <a:spcPts val="588"/>
                </a:spcAft>
                <a:buClrTx/>
                <a:buSzTx/>
                <a:buFont typeface="Wingdings" panose="05000000000000000000" pitchFamily="2" charset="2"/>
                <a:buNone/>
                <a:tabLst/>
                <a:defRPr/>
              </a:pPr>
              <a:r>
                <a:rPr kumimoji="0" lang="en-US" sz="1200" b="0" i="0" u="none" strike="noStrike" kern="0" cap="none" spc="-40" normalizeH="0" baseline="0" noProof="0" dirty="0">
                  <a:ln>
                    <a:noFill/>
                  </a:ln>
                  <a:gradFill>
                    <a:gsLst>
                      <a:gs pos="0">
                        <a:srgbClr val="FFFFFF"/>
                      </a:gs>
                      <a:gs pos="100000">
                        <a:srgbClr val="FFFFFF"/>
                      </a:gs>
                    </a:gsLst>
                    <a:lin ang="5400000" scaled="1"/>
                  </a:gradFill>
                  <a:effectLst/>
                  <a:uLnTx/>
                  <a:uFillTx/>
                  <a:latin typeface="Segoe UI Semibold"/>
                  <a:ea typeface="+mn-ea"/>
                  <a:cs typeface="+mn-cs"/>
                </a:rPr>
                <a:t>Decision</a:t>
              </a:r>
            </a:p>
          </p:txBody>
        </p:sp>
        <p:grpSp>
          <p:nvGrpSpPr>
            <p:cNvPr id="170" name="Decision">
              <a:extLst>
                <a:ext uri="{FF2B5EF4-FFF2-40B4-BE49-F238E27FC236}">
                  <a16:creationId xmlns:a16="http://schemas.microsoft.com/office/drawing/2014/main" id="{3B21545C-08DE-DFBD-0A84-3E487EDB2450}"/>
                </a:ext>
                <a:ext uri="{C183D7F6-B498-43B3-948B-1728B52AA6E4}">
                  <adec:decorative xmlns:adec="http://schemas.microsoft.com/office/drawing/2017/decorative" val="1"/>
                </a:ext>
              </a:extLst>
            </p:cNvPr>
            <p:cNvGrpSpPr/>
            <p:nvPr/>
          </p:nvGrpSpPr>
          <p:grpSpPr>
            <a:xfrm>
              <a:off x="10450577" y="1879321"/>
              <a:ext cx="335505" cy="326850"/>
              <a:chOff x="9270987" y="-1469571"/>
              <a:chExt cx="2835263" cy="2609290"/>
            </a:xfrm>
            <a:solidFill>
              <a:srgbClr val="64DEFC"/>
            </a:solidFill>
          </p:grpSpPr>
          <p:sp>
            <p:nvSpPr>
              <p:cNvPr id="197" name="Circle: Hollow 196">
                <a:extLst>
                  <a:ext uri="{FF2B5EF4-FFF2-40B4-BE49-F238E27FC236}">
                    <a16:creationId xmlns:a16="http://schemas.microsoft.com/office/drawing/2014/main" id="{73C274DD-21F5-2157-D68D-5AA3E09EBBD7}"/>
                  </a:ext>
                  <a:ext uri="{C183D7F6-B498-43B3-948B-1728B52AA6E4}">
                    <adec:decorative xmlns:adec="http://schemas.microsoft.com/office/drawing/2017/decorative" val="1"/>
                  </a:ext>
                </a:extLst>
              </p:cNvPr>
              <p:cNvSpPr/>
              <p:nvPr/>
            </p:nvSpPr>
            <p:spPr bwMode="auto">
              <a:xfrm>
                <a:off x="10835804" y="-821079"/>
                <a:ext cx="1270446" cy="1270446"/>
              </a:xfrm>
              <a:prstGeom prst="donut">
                <a:avLst>
                  <a:gd name="adj" fmla="val 7741"/>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ectangle: Rounded Corners 197">
                <a:extLst>
                  <a:ext uri="{FF2B5EF4-FFF2-40B4-BE49-F238E27FC236}">
                    <a16:creationId xmlns:a16="http://schemas.microsoft.com/office/drawing/2014/main" id="{15CFE54A-5FAC-C315-D758-656C28DC887E}"/>
                  </a:ext>
                  <a:ext uri="{C183D7F6-B498-43B3-948B-1728B52AA6E4}">
                    <adec:decorative xmlns:adec="http://schemas.microsoft.com/office/drawing/2017/decorative" val="1"/>
                  </a:ext>
                </a:extLst>
              </p:cNvPr>
              <p:cNvSpPr/>
              <p:nvPr/>
            </p:nvSpPr>
            <p:spPr bwMode="auto">
              <a:xfrm flipH="1">
                <a:off x="11432646" y="403252"/>
                <a:ext cx="137161" cy="45720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Rectangle: Rounded Corners 198">
                <a:extLst>
                  <a:ext uri="{FF2B5EF4-FFF2-40B4-BE49-F238E27FC236}">
                    <a16:creationId xmlns:a16="http://schemas.microsoft.com/office/drawing/2014/main" id="{912715A3-4BF3-1A71-28DA-1F268A85C5F5}"/>
                  </a:ext>
                  <a:ext uri="{C183D7F6-B498-43B3-948B-1728B52AA6E4}">
                    <adec:decorative xmlns:adec="http://schemas.microsoft.com/office/drawing/2017/decorative" val="1"/>
                  </a:ext>
                </a:extLst>
              </p:cNvPr>
              <p:cNvSpPr/>
              <p:nvPr/>
            </p:nvSpPr>
            <p:spPr bwMode="auto">
              <a:xfrm rot="5400000">
                <a:off x="11444075" y="520015"/>
                <a:ext cx="114302" cy="64008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Rounded Corners 199">
                <a:extLst>
                  <a:ext uri="{FF2B5EF4-FFF2-40B4-BE49-F238E27FC236}">
                    <a16:creationId xmlns:a16="http://schemas.microsoft.com/office/drawing/2014/main" id="{62E4BBF3-4EFB-5089-7EF8-0946F2502F2F}"/>
                  </a:ext>
                  <a:ext uri="{C183D7F6-B498-43B3-948B-1728B52AA6E4}">
                    <adec:decorative xmlns:adec="http://schemas.microsoft.com/office/drawing/2017/decorative" val="1"/>
                  </a:ext>
                </a:extLst>
              </p:cNvPr>
              <p:cNvSpPr/>
              <p:nvPr/>
            </p:nvSpPr>
            <p:spPr bwMode="auto">
              <a:xfrm rot="16200000" flipH="1">
                <a:off x="11444076" y="762529"/>
                <a:ext cx="114301" cy="640080"/>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1" name="Group 200">
                <a:extLst>
                  <a:ext uri="{FF2B5EF4-FFF2-40B4-BE49-F238E27FC236}">
                    <a16:creationId xmlns:a16="http://schemas.microsoft.com/office/drawing/2014/main" id="{FC4C2538-6CC3-9BA7-A2CF-64A291D530D4}"/>
                  </a:ext>
                </a:extLst>
              </p:cNvPr>
              <p:cNvGrpSpPr/>
              <p:nvPr/>
            </p:nvGrpSpPr>
            <p:grpSpPr>
              <a:xfrm>
                <a:off x="11220148" y="-496522"/>
                <a:ext cx="552194" cy="552194"/>
                <a:chOff x="11220148" y="-496522"/>
                <a:chExt cx="552194" cy="552194"/>
              </a:xfrm>
              <a:grpFill/>
            </p:grpSpPr>
            <p:sp>
              <p:nvSpPr>
                <p:cNvPr id="209" name="Rectangle: Rounded Corners 208">
                  <a:extLst>
                    <a:ext uri="{FF2B5EF4-FFF2-40B4-BE49-F238E27FC236}">
                      <a16:creationId xmlns:a16="http://schemas.microsoft.com/office/drawing/2014/main" id="{91DD1A14-A7F8-94C5-C8F5-873E4CC6E0C6}"/>
                    </a:ext>
                    <a:ext uri="{C183D7F6-B498-43B3-948B-1728B52AA6E4}">
                      <adec:decorative xmlns:adec="http://schemas.microsoft.com/office/drawing/2017/decorative" val="1"/>
                    </a:ext>
                  </a:extLst>
                </p:cNvPr>
                <p:cNvSpPr/>
                <p:nvPr/>
              </p:nvSpPr>
              <p:spPr bwMode="auto">
                <a:xfrm rot="2700000">
                  <a:off x="11450525" y="-496522"/>
                  <a:ext cx="91440" cy="552194"/>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Rounded Corners 209">
                  <a:extLst>
                    <a:ext uri="{FF2B5EF4-FFF2-40B4-BE49-F238E27FC236}">
                      <a16:creationId xmlns:a16="http://schemas.microsoft.com/office/drawing/2014/main" id="{B08129E2-FAC1-766B-A030-900817DE413E}"/>
                    </a:ext>
                    <a:ext uri="{C183D7F6-B498-43B3-948B-1728B52AA6E4}">
                      <adec:decorative xmlns:adec="http://schemas.microsoft.com/office/drawing/2017/decorative" val="1"/>
                    </a:ext>
                  </a:extLst>
                </p:cNvPr>
                <p:cNvSpPr/>
                <p:nvPr/>
              </p:nvSpPr>
              <p:spPr bwMode="auto">
                <a:xfrm rot="8100000">
                  <a:off x="11450525" y="-496522"/>
                  <a:ext cx="91440" cy="552194"/>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2" name="Freeform: Shape 201">
                <a:extLst>
                  <a:ext uri="{FF2B5EF4-FFF2-40B4-BE49-F238E27FC236}">
                    <a16:creationId xmlns:a16="http://schemas.microsoft.com/office/drawing/2014/main" id="{207B2F38-5BB6-C437-1FB3-3DA06D5BC493}"/>
                  </a:ext>
                  <a:ext uri="{C183D7F6-B498-43B3-948B-1728B52AA6E4}">
                    <adec:decorative xmlns:adec="http://schemas.microsoft.com/office/drawing/2017/decorative" val="1"/>
                  </a:ext>
                </a:extLst>
              </p:cNvPr>
              <p:cNvSpPr/>
              <p:nvPr/>
            </p:nvSpPr>
            <p:spPr bwMode="auto">
              <a:xfrm>
                <a:off x="9855966" y="-1469571"/>
                <a:ext cx="1713841" cy="686542"/>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3" name="Group 202">
                <a:extLst>
                  <a:ext uri="{FF2B5EF4-FFF2-40B4-BE49-F238E27FC236}">
                    <a16:creationId xmlns:a16="http://schemas.microsoft.com/office/drawing/2014/main" id="{9C6A52A7-F791-73A5-59DA-448D01607758}"/>
                  </a:ext>
                </a:extLst>
              </p:cNvPr>
              <p:cNvGrpSpPr/>
              <p:nvPr/>
            </p:nvGrpSpPr>
            <p:grpSpPr>
              <a:xfrm>
                <a:off x="9270987" y="-821079"/>
                <a:ext cx="1270446" cy="1934542"/>
                <a:chOff x="9270987" y="-821079"/>
                <a:chExt cx="1270446" cy="1934542"/>
              </a:xfrm>
              <a:grpFill/>
            </p:grpSpPr>
            <p:sp>
              <p:nvSpPr>
                <p:cNvPr id="204" name="Freeform: Shape 203">
                  <a:extLst>
                    <a:ext uri="{FF2B5EF4-FFF2-40B4-BE49-F238E27FC236}">
                      <a16:creationId xmlns:a16="http://schemas.microsoft.com/office/drawing/2014/main" id="{4B985420-081A-B0F8-F8C5-60B6D7AACBDB}"/>
                    </a:ext>
                    <a:ext uri="{C183D7F6-B498-43B3-948B-1728B52AA6E4}">
                      <adec:decorative xmlns:adec="http://schemas.microsoft.com/office/drawing/2017/decorative" val="1"/>
                    </a:ext>
                  </a:extLst>
                </p:cNvPr>
                <p:cNvSpPr/>
                <p:nvPr/>
              </p:nvSpPr>
              <p:spPr bwMode="auto">
                <a:xfrm>
                  <a:off x="9270987" y="-821079"/>
                  <a:ext cx="1270446" cy="1270446"/>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5" name="Group 204">
                  <a:extLst>
                    <a:ext uri="{FF2B5EF4-FFF2-40B4-BE49-F238E27FC236}">
                      <a16:creationId xmlns:a16="http://schemas.microsoft.com/office/drawing/2014/main" id="{546F97C3-57FC-DA5C-1B89-195AB0B4F0C9}"/>
                    </a:ext>
                  </a:extLst>
                </p:cNvPr>
                <p:cNvGrpSpPr/>
                <p:nvPr/>
              </p:nvGrpSpPr>
              <p:grpSpPr>
                <a:xfrm>
                  <a:off x="9447806" y="403252"/>
                  <a:ext cx="905722" cy="710211"/>
                  <a:chOff x="9447806" y="403252"/>
                  <a:chExt cx="905722" cy="710211"/>
                </a:xfrm>
                <a:grpFill/>
              </p:grpSpPr>
              <p:sp>
                <p:nvSpPr>
                  <p:cNvPr id="206" name="Rectangle: Rounded Corners 205">
                    <a:extLst>
                      <a:ext uri="{FF2B5EF4-FFF2-40B4-BE49-F238E27FC236}">
                        <a16:creationId xmlns:a16="http://schemas.microsoft.com/office/drawing/2014/main" id="{2861A613-D47B-E14D-F3DE-3A9FDFCC6117}"/>
                      </a:ext>
                      <a:ext uri="{C183D7F6-B498-43B3-948B-1728B52AA6E4}">
                        <adec:decorative xmlns:adec="http://schemas.microsoft.com/office/drawing/2017/decorative" val="1"/>
                      </a:ext>
                    </a:extLst>
                  </p:cNvPr>
                  <p:cNvSpPr/>
                  <p:nvPr/>
                </p:nvSpPr>
                <p:spPr bwMode="auto">
                  <a:xfrm flipH="1">
                    <a:off x="9836259" y="403252"/>
                    <a:ext cx="137161" cy="710211"/>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Rounded Corners 206">
                    <a:extLst>
                      <a:ext uri="{FF2B5EF4-FFF2-40B4-BE49-F238E27FC236}">
                        <a16:creationId xmlns:a16="http://schemas.microsoft.com/office/drawing/2014/main" id="{B463BCC9-1994-D7F1-8B73-4B73D4748373}"/>
                      </a:ext>
                      <a:ext uri="{C183D7F6-B498-43B3-948B-1728B52AA6E4}">
                        <adec:decorative xmlns:adec="http://schemas.microsoft.com/office/drawing/2017/decorative" val="1"/>
                      </a:ext>
                    </a:extLst>
                  </p:cNvPr>
                  <p:cNvSpPr/>
                  <p:nvPr/>
                </p:nvSpPr>
                <p:spPr bwMode="auto">
                  <a:xfrm rot="3197686">
                    <a:off x="10008850" y="651533"/>
                    <a:ext cx="137161" cy="552194"/>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Rounded Corners 207">
                    <a:extLst>
                      <a:ext uri="{FF2B5EF4-FFF2-40B4-BE49-F238E27FC236}">
                        <a16:creationId xmlns:a16="http://schemas.microsoft.com/office/drawing/2014/main" id="{722B4566-4F93-1D47-5D47-939923854E85}"/>
                      </a:ext>
                      <a:ext uri="{C183D7F6-B498-43B3-948B-1728B52AA6E4}">
                        <adec:decorative xmlns:adec="http://schemas.microsoft.com/office/drawing/2017/decorative" val="1"/>
                      </a:ext>
                    </a:extLst>
                  </p:cNvPr>
                  <p:cNvSpPr/>
                  <p:nvPr/>
                </p:nvSpPr>
                <p:spPr bwMode="auto">
                  <a:xfrm rot="18402314" flipH="1">
                    <a:off x="9655322" y="643446"/>
                    <a:ext cx="137161" cy="552194"/>
                  </a:xfrm>
                  <a:prstGeom prst="roundRect">
                    <a:avLst>
                      <a:gd name="adj" fmla="val 50000"/>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71" name="Vision">
              <a:extLst>
                <a:ext uri="{FF2B5EF4-FFF2-40B4-BE49-F238E27FC236}">
                  <a16:creationId xmlns:a16="http://schemas.microsoft.com/office/drawing/2014/main" id="{82DE44FF-C388-BAD1-DF2A-7B063CB36EAE}"/>
                </a:ext>
                <a:ext uri="{C183D7F6-B498-43B3-948B-1728B52AA6E4}">
                  <adec:decorative xmlns:adec="http://schemas.microsoft.com/office/drawing/2017/decorative" val="1"/>
                </a:ext>
              </a:extLst>
            </p:cNvPr>
            <p:cNvGrpSpPr/>
            <p:nvPr/>
          </p:nvGrpSpPr>
          <p:grpSpPr>
            <a:xfrm>
              <a:off x="8318616" y="1878660"/>
              <a:ext cx="333103" cy="295805"/>
              <a:chOff x="5548028" y="2938515"/>
              <a:chExt cx="455215" cy="461879"/>
            </a:xfrm>
            <a:solidFill>
              <a:srgbClr val="64DEFC"/>
            </a:solidFill>
          </p:grpSpPr>
          <p:grpSp>
            <p:nvGrpSpPr>
              <p:cNvPr id="173" name="Group 172">
                <a:extLst>
                  <a:ext uri="{FF2B5EF4-FFF2-40B4-BE49-F238E27FC236}">
                    <a16:creationId xmlns:a16="http://schemas.microsoft.com/office/drawing/2014/main" id="{4F9A2B94-FDF8-4A8E-8F36-C2AA305A6790}"/>
                  </a:ext>
                </a:extLst>
              </p:cNvPr>
              <p:cNvGrpSpPr/>
              <p:nvPr/>
            </p:nvGrpSpPr>
            <p:grpSpPr>
              <a:xfrm>
                <a:off x="5548028" y="2938515"/>
                <a:ext cx="455215" cy="461879"/>
                <a:chOff x="5548028" y="2938515"/>
                <a:chExt cx="455215" cy="461879"/>
              </a:xfrm>
              <a:grpFill/>
            </p:grpSpPr>
            <p:sp>
              <p:nvSpPr>
                <p:cNvPr id="193" name="Freeform: Shape 192">
                  <a:extLst>
                    <a:ext uri="{FF2B5EF4-FFF2-40B4-BE49-F238E27FC236}">
                      <a16:creationId xmlns:a16="http://schemas.microsoft.com/office/drawing/2014/main" id="{5E93FBF7-D4F7-15B3-4DAC-2BF3F55FF0CB}"/>
                    </a:ext>
                    <a:ext uri="{C183D7F6-B498-43B3-948B-1728B52AA6E4}">
                      <adec:decorative xmlns:adec="http://schemas.microsoft.com/office/drawing/2017/decorative" val="1"/>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Freeform: Shape 193">
                  <a:extLst>
                    <a:ext uri="{FF2B5EF4-FFF2-40B4-BE49-F238E27FC236}">
                      <a16:creationId xmlns:a16="http://schemas.microsoft.com/office/drawing/2014/main" id="{CEE11641-E29F-2F17-955A-11899913767E}"/>
                    </a:ext>
                    <a:ext uri="{C183D7F6-B498-43B3-948B-1728B52AA6E4}">
                      <adec:decorative xmlns:adec="http://schemas.microsoft.com/office/drawing/2017/decorative" val="1"/>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194">
                  <a:extLst>
                    <a:ext uri="{FF2B5EF4-FFF2-40B4-BE49-F238E27FC236}">
                      <a16:creationId xmlns:a16="http://schemas.microsoft.com/office/drawing/2014/main" id="{2EB87B6A-D427-758B-C7C2-E742FCE7F34F}"/>
                    </a:ext>
                    <a:ext uri="{C183D7F6-B498-43B3-948B-1728B52AA6E4}">
                      <adec:decorative xmlns:adec="http://schemas.microsoft.com/office/drawing/2017/decorative" val="1"/>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Freeform: Shape 195">
                  <a:extLst>
                    <a:ext uri="{FF2B5EF4-FFF2-40B4-BE49-F238E27FC236}">
                      <a16:creationId xmlns:a16="http://schemas.microsoft.com/office/drawing/2014/main" id="{F581B696-95FF-FD7F-56B9-41EBD4660D1D}"/>
                    </a:ext>
                    <a:ext uri="{C183D7F6-B498-43B3-948B-1728B52AA6E4}">
                      <adec:decorative xmlns:adec="http://schemas.microsoft.com/office/drawing/2017/decorative" val="1"/>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74" name="Straight Connector 173">
                <a:extLst>
                  <a:ext uri="{FF2B5EF4-FFF2-40B4-BE49-F238E27FC236}">
                    <a16:creationId xmlns:a16="http://schemas.microsoft.com/office/drawing/2014/main" id="{8CD6538F-1879-3CDA-C855-079103DA1C40}"/>
                  </a:ext>
                  <a:ext uri="{C183D7F6-B498-43B3-948B-1728B52AA6E4}">
                    <adec:decorative xmlns:adec="http://schemas.microsoft.com/office/drawing/2017/decorative" val="1"/>
                  </a:ext>
                </a:extLst>
              </p:cNvPr>
              <p:cNvCxnSpPr>
                <a:cxnSpLocks/>
              </p:cNvCxnSpPr>
              <p:nvPr/>
            </p:nvCxnSpPr>
            <p:spPr>
              <a:xfrm>
                <a:off x="5766348" y="3250307"/>
                <a:ext cx="268" cy="72316"/>
              </a:xfrm>
              <a:prstGeom prst="line">
                <a:avLst/>
              </a:prstGeom>
              <a:grpFill/>
              <a:ln w="9525" cap="rnd" cmpd="sng" algn="ctr">
                <a:noFill/>
                <a:prstDash val="sysDot"/>
                <a:headEnd type="none" w="lg" len="med"/>
                <a:tailEnd type="none" w="lg" len="med"/>
              </a:ln>
              <a:effectLst/>
            </p:spPr>
          </p:cxnSp>
          <p:cxnSp>
            <p:nvCxnSpPr>
              <p:cNvPr id="175" name="Straight Connector 174">
                <a:extLst>
                  <a:ext uri="{FF2B5EF4-FFF2-40B4-BE49-F238E27FC236}">
                    <a16:creationId xmlns:a16="http://schemas.microsoft.com/office/drawing/2014/main" id="{87E9BB6D-E8CF-258C-749A-B146BBD976DC}"/>
                  </a:ext>
                  <a:ext uri="{C183D7F6-B498-43B3-948B-1728B52AA6E4}">
                    <adec:decorative xmlns:adec="http://schemas.microsoft.com/office/drawing/2017/decorative" val="1"/>
                  </a:ext>
                </a:extLst>
              </p:cNvPr>
              <p:cNvCxnSpPr>
                <a:cxnSpLocks/>
                <a:endCxn id="186" idx="2"/>
              </p:cNvCxnSpPr>
              <p:nvPr/>
            </p:nvCxnSpPr>
            <p:spPr>
              <a:xfrm>
                <a:off x="5774393" y="3022477"/>
                <a:ext cx="25349" cy="145036"/>
              </a:xfrm>
              <a:prstGeom prst="line">
                <a:avLst/>
              </a:prstGeom>
              <a:grpFill/>
              <a:ln w="9525" cap="rnd" cmpd="sng" algn="ctr">
                <a:noFill/>
                <a:prstDash val="sysDot"/>
                <a:headEnd type="none" w="lg" len="med"/>
                <a:tailEnd type="none" w="lg" len="med"/>
              </a:ln>
              <a:effectLst/>
            </p:spPr>
          </p:cxnSp>
          <p:cxnSp>
            <p:nvCxnSpPr>
              <p:cNvPr id="176" name="Straight Connector 175">
                <a:extLst>
                  <a:ext uri="{FF2B5EF4-FFF2-40B4-BE49-F238E27FC236}">
                    <a16:creationId xmlns:a16="http://schemas.microsoft.com/office/drawing/2014/main" id="{6CD98512-A85D-AFCD-2987-8FEDE53DD2A7}"/>
                  </a:ext>
                  <a:ext uri="{C183D7F6-B498-43B3-948B-1728B52AA6E4}">
                    <adec:decorative xmlns:adec="http://schemas.microsoft.com/office/drawing/2017/decorative" val="1"/>
                  </a:ext>
                </a:extLst>
              </p:cNvPr>
              <p:cNvCxnSpPr>
                <a:cxnSpLocks/>
                <a:stCxn id="191" idx="1"/>
              </p:cNvCxnSpPr>
              <p:nvPr/>
            </p:nvCxnSpPr>
            <p:spPr>
              <a:xfrm flipH="1">
                <a:off x="5687889" y="3064353"/>
                <a:ext cx="190122" cy="1792"/>
              </a:xfrm>
              <a:prstGeom prst="line">
                <a:avLst/>
              </a:prstGeom>
              <a:grpFill/>
              <a:ln w="9525" cap="rnd" cmpd="sng" algn="ctr">
                <a:noFill/>
                <a:prstDash val="sysDot"/>
                <a:headEnd type="none" w="lg" len="med"/>
                <a:tailEnd type="none" w="lg" len="med"/>
              </a:ln>
              <a:effectLst/>
            </p:spPr>
          </p:cxnSp>
          <p:cxnSp>
            <p:nvCxnSpPr>
              <p:cNvPr id="177" name="Straight Connector 176">
                <a:extLst>
                  <a:ext uri="{FF2B5EF4-FFF2-40B4-BE49-F238E27FC236}">
                    <a16:creationId xmlns:a16="http://schemas.microsoft.com/office/drawing/2014/main" id="{AA1D380F-93E5-B002-278D-0D3AFD981549}"/>
                  </a:ext>
                  <a:ext uri="{C183D7F6-B498-43B3-948B-1728B52AA6E4}">
                    <adec:decorative xmlns:adec="http://schemas.microsoft.com/office/drawing/2017/decorative" val="1"/>
                  </a:ext>
                </a:extLst>
              </p:cNvPr>
              <p:cNvCxnSpPr>
                <a:cxnSpLocks/>
                <a:stCxn id="186" idx="0"/>
                <a:endCxn id="192" idx="2"/>
              </p:cNvCxnSpPr>
              <p:nvPr/>
            </p:nvCxnSpPr>
            <p:spPr>
              <a:xfrm flipH="1" flipV="1">
                <a:off x="5666912" y="3087123"/>
                <a:ext cx="132830" cy="38433"/>
              </a:xfrm>
              <a:prstGeom prst="line">
                <a:avLst/>
              </a:prstGeom>
              <a:grpFill/>
              <a:ln w="9525" cap="rnd" cmpd="sng" algn="ctr">
                <a:noFill/>
                <a:prstDash val="sysDot"/>
                <a:headEnd type="none" w="lg" len="med"/>
                <a:tailEnd type="none" w="lg" len="med"/>
              </a:ln>
              <a:effectLst/>
            </p:spPr>
          </p:cxnSp>
          <p:cxnSp>
            <p:nvCxnSpPr>
              <p:cNvPr id="178" name="Straight Connector 177">
                <a:extLst>
                  <a:ext uri="{FF2B5EF4-FFF2-40B4-BE49-F238E27FC236}">
                    <a16:creationId xmlns:a16="http://schemas.microsoft.com/office/drawing/2014/main" id="{CA094BF8-6567-7BD9-E2BF-74F456E7DC03}"/>
                  </a:ext>
                  <a:ext uri="{C183D7F6-B498-43B3-948B-1728B52AA6E4}">
                    <adec:decorative xmlns:adec="http://schemas.microsoft.com/office/drawing/2017/decorative" val="1"/>
                  </a:ext>
                </a:extLst>
              </p:cNvPr>
              <p:cNvCxnSpPr>
                <a:cxnSpLocks/>
              </p:cNvCxnSpPr>
              <p:nvPr/>
            </p:nvCxnSpPr>
            <p:spPr>
              <a:xfrm flipV="1">
                <a:off x="5799741" y="3072522"/>
                <a:ext cx="69901" cy="26362"/>
              </a:xfrm>
              <a:prstGeom prst="line">
                <a:avLst/>
              </a:prstGeom>
              <a:grpFill/>
              <a:ln w="9525" cap="rnd" cmpd="sng" algn="ctr">
                <a:noFill/>
                <a:prstDash val="sysDot"/>
                <a:headEnd type="none" w="lg" len="med"/>
                <a:tailEnd type="none" w="lg" len="med"/>
              </a:ln>
              <a:effectLst/>
            </p:spPr>
          </p:cxnSp>
          <p:cxnSp>
            <p:nvCxnSpPr>
              <p:cNvPr id="179" name="Straight Connector 178">
                <a:extLst>
                  <a:ext uri="{FF2B5EF4-FFF2-40B4-BE49-F238E27FC236}">
                    <a16:creationId xmlns:a16="http://schemas.microsoft.com/office/drawing/2014/main" id="{CBEB985D-D710-C6EC-0D71-A8D075CFC7B6}"/>
                  </a:ext>
                  <a:ext uri="{C183D7F6-B498-43B3-948B-1728B52AA6E4}">
                    <adec:decorative xmlns:adec="http://schemas.microsoft.com/office/drawing/2017/decorative" val="1"/>
                  </a:ext>
                </a:extLst>
              </p:cNvPr>
              <p:cNvCxnSpPr>
                <a:cxnSpLocks/>
              </p:cNvCxnSpPr>
              <p:nvPr/>
            </p:nvCxnSpPr>
            <p:spPr>
              <a:xfrm flipH="1">
                <a:off x="5672166" y="3142233"/>
                <a:ext cx="76680" cy="47585"/>
              </a:xfrm>
              <a:prstGeom prst="line">
                <a:avLst/>
              </a:prstGeom>
              <a:grpFill/>
              <a:ln w="9525" cap="rnd" cmpd="sng" algn="ctr">
                <a:noFill/>
                <a:prstDash val="sysDot"/>
                <a:headEnd type="none" w="lg" len="med"/>
                <a:tailEnd type="none" w="lg" len="med"/>
              </a:ln>
              <a:effectLst/>
            </p:spPr>
          </p:cxnSp>
          <p:cxnSp>
            <p:nvCxnSpPr>
              <p:cNvPr id="180" name="Straight Connector 179">
                <a:extLst>
                  <a:ext uri="{FF2B5EF4-FFF2-40B4-BE49-F238E27FC236}">
                    <a16:creationId xmlns:a16="http://schemas.microsoft.com/office/drawing/2014/main" id="{AB0A86ED-5B8C-B53D-4B50-BEA3334BA064}"/>
                  </a:ext>
                  <a:ext uri="{C183D7F6-B498-43B3-948B-1728B52AA6E4}">
                    <adec:decorative xmlns:adec="http://schemas.microsoft.com/office/drawing/2017/decorative" val="1"/>
                  </a:ext>
                </a:extLst>
              </p:cNvPr>
              <p:cNvCxnSpPr>
                <a:cxnSpLocks/>
              </p:cNvCxnSpPr>
              <p:nvPr/>
            </p:nvCxnSpPr>
            <p:spPr>
              <a:xfrm>
                <a:off x="5792962" y="3145048"/>
                <a:ext cx="76680" cy="47585"/>
              </a:xfrm>
              <a:prstGeom prst="line">
                <a:avLst/>
              </a:prstGeom>
              <a:grpFill/>
              <a:ln w="9525" cap="rnd" cmpd="sng" algn="ctr">
                <a:noFill/>
                <a:prstDash val="sysDot"/>
                <a:headEnd type="none" w="lg" len="med"/>
                <a:tailEnd type="none" w="lg" len="med"/>
              </a:ln>
              <a:effectLst/>
            </p:spPr>
          </p:cxnSp>
          <p:cxnSp>
            <p:nvCxnSpPr>
              <p:cNvPr id="181" name="Straight Connector 180">
                <a:extLst>
                  <a:ext uri="{FF2B5EF4-FFF2-40B4-BE49-F238E27FC236}">
                    <a16:creationId xmlns:a16="http://schemas.microsoft.com/office/drawing/2014/main" id="{1EE2F81C-77AB-CAAD-9601-998C8E80AA22}"/>
                  </a:ext>
                  <a:ext uri="{C183D7F6-B498-43B3-948B-1728B52AA6E4}">
                    <adec:decorative xmlns:adec="http://schemas.microsoft.com/office/drawing/2017/decorative" val="1"/>
                  </a:ext>
                </a:extLst>
              </p:cNvPr>
              <p:cNvCxnSpPr>
                <a:cxnSpLocks/>
                <a:stCxn id="185" idx="1"/>
              </p:cNvCxnSpPr>
              <p:nvPr/>
            </p:nvCxnSpPr>
            <p:spPr>
              <a:xfrm flipH="1" flipV="1">
                <a:off x="5681745" y="3220382"/>
                <a:ext cx="76680" cy="19901"/>
              </a:xfrm>
              <a:prstGeom prst="line">
                <a:avLst/>
              </a:prstGeom>
              <a:grpFill/>
              <a:ln w="9525" cap="rnd" cmpd="sng" algn="ctr">
                <a:noFill/>
                <a:prstDash val="sysDot"/>
                <a:headEnd type="none" w="lg" len="med"/>
                <a:tailEnd type="none" w="lg" len="med"/>
              </a:ln>
              <a:effectLst/>
            </p:spPr>
          </p:cxnSp>
          <p:cxnSp>
            <p:nvCxnSpPr>
              <p:cNvPr id="182" name="Straight Connector 181">
                <a:extLst>
                  <a:ext uri="{FF2B5EF4-FFF2-40B4-BE49-F238E27FC236}">
                    <a16:creationId xmlns:a16="http://schemas.microsoft.com/office/drawing/2014/main" id="{17D197B8-CC14-836C-4353-B73D0198643B}"/>
                  </a:ext>
                  <a:ext uri="{C183D7F6-B498-43B3-948B-1728B52AA6E4}">
                    <adec:decorative xmlns:adec="http://schemas.microsoft.com/office/drawing/2017/decorative" val="1"/>
                  </a:ext>
                </a:extLst>
              </p:cNvPr>
              <p:cNvCxnSpPr>
                <a:cxnSpLocks/>
                <a:stCxn id="185" idx="3"/>
              </p:cNvCxnSpPr>
              <p:nvPr/>
            </p:nvCxnSpPr>
            <p:spPr>
              <a:xfrm flipV="1">
                <a:off x="5800381" y="3223197"/>
                <a:ext cx="78840" cy="17087"/>
              </a:xfrm>
              <a:prstGeom prst="line">
                <a:avLst/>
              </a:prstGeom>
              <a:grpFill/>
              <a:ln w="9525" cap="rnd" cmpd="sng" algn="ctr">
                <a:noFill/>
                <a:prstDash val="sysDot"/>
                <a:headEnd type="none" w="lg" len="med"/>
                <a:tailEnd type="none" w="lg" len="med"/>
              </a:ln>
              <a:effectLst/>
            </p:spPr>
          </p:cxnSp>
          <p:grpSp>
            <p:nvGrpSpPr>
              <p:cNvPr id="183" name="Group 182">
                <a:extLst>
                  <a:ext uri="{FF2B5EF4-FFF2-40B4-BE49-F238E27FC236}">
                    <a16:creationId xmlns:a16="http://schemas.microsoft.com/office/drawing/2014/main" id="{D69B5D9E-AD77-A7D4-4D78-898013590536}"/>
                  </a:ext>
                </a:extLst>
              </p:cNvPr>
              <p:cNvGrpSpPr/>
              <p:nvPr/>
            </p:nvGrpSpPr>
            <p:grpSpPr>
              <a:xfrm>
                <a:off x="5645933" y="2971785"/>
                <a:ext cx="274035" cy="404067"/>
                <a:chOff x="5636354" y="2960513"/>
                <a:chExt cx="274035" cy="404067"/>
              </a:xfrm>
              <a:grpFill/>
            </p:grpSpPr>
            <p:sp>
              <p:nvSpPr>
                <p:cNvPr id="184" name="Rectangle 183">
                  <a:extLst>
                    <a:ext uri="{FF2B5EF4-FFF2-40B4-BE49-F238E27FC236}">
                      <a16:creationId xmlns:a16="http://schemas.microsoft.com/office/drawing/2014/main" id="{DD6F6E73-58FC-64C9-32ED-83354C29AB0C}"/>
                    </a:ext>
                    <a:ext uri="{C183D7F6-B498-43B3-948B-1728B52AA6E4}">
                      <adec:decorative xmlns:adec="http://schemas.microsoft.com/office/drawing/2017/decorative" val="1"/>
                    </a:ext>
                  </a:extLst>
                </p:cNvPr>
                <p:cNvSpPr/>
                <p:nvPr/>
              </p:nvSpPr>
              <p:spPr bwMode="auto">
                <a:xfrm>
                  <a:off x="5757785" y="3322623"/>
                  <a:ext cx="41957" cy="4195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03D4FD65-6996-72AC-F25F-CC57471F81B8}"/>
                    </a:ext>
                    <a:ext uri="{C183D7F6-B498-43B3-948B-1728B52AA6E4}">
                      <adec:decorative xmlns:adec="http://schemas.microsoft.com/office/drawing/2017/decorative" val="1"/>
                    </a:ext>
                  </a:extLst>
                </p:cNvPr>
                <p:cNvSpPr/>
                <p:nvPr/>
              </p:nvSpPr>
              <p:spPr bwMode="auto">
                <a:xfrm>
                  <a:off x="5748846" y="3208033"/>
                  <a:ext cx="41957" cy="4195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185">
                  <a:extLst>
                    <a:ext uri="{FF2B5EF4-FFF2-40B4-BE49-F238E27FC236}">
                      <a16:creationId xmlns:a16="http://schemas.microsoft.com/office/drawing/2014/main" id="{4EE94499-E895-030A-1473-AAB69D35A57B}"/>
                    </a:ext>
                    <a:ext uri="{C183D7F6-B498-43B3-948B-1728B52AA6E4}">
                      <adec:decorative xmlns:adec="http://schemas.microsoft.com/office/drawing/2017/decorative" val="1"/>
                    </a:ext>
                  </a:extLst>
                </p:cNvPr>
                <p:cNvSpPr/>
                <p:nvPr/>
              </p:nvSpPr>
              <p:spPr bwMode="auto">
                <a:xfrm>
                  <a:off x="5769184" y="3114284"/>
                  <a:ext cx="41957" cy="4195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9F8DF495-0ED6-2DD6-D8E6-9E9FAE9AA4DA}"/>
                    </a:ext>
                    <a:ext uri="{C183D7F6-B498-43B3-948B-1728B52AA6E4}">
                      <adec:decorative xmlns:adec="http://schemas.microsoft.com/office/drawing/2017/decorative" val="1"/>
                    </a:ext>
                  </a:extLst>
                </p:cNvPr>
                <p:cNvSpPr/>
                <p:nvPr/>
              </p:nvSpPr>
              <p:spPr bwMode="auto">
                <a:xfrm>
                  <a:off x="5868432" y="3188537"/>
                  <a:ext cx="41957" cy="4195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Rectangle 187">
                  <a:extLst>
                    <a:ext uri="{FF2B5EF4-FFF2-40B4-BE49-F238E27FC236}">
                      <a16:creationId xmlns:a16="http://schemas.microsoft.com/office/drawing/2014/main" id="{1C8A105C-E594-2837-2518-D70DF9D4069F}"/>
                    </a:ext>
                    <a:ext uri="{C183D7F6-B498-43B3-948B-1728B52AA6E4}">
                      <adec:decorative xmlns:adec="http://schemas.microsoft.com/office/drawing/2017/decorative" val="1"/>
                    </a:ext>
                  </a:extLst>
                </p:cNvPr>
                <p:cNvSpPr/>
                <p:nvPr/>
              </p:nvSpPr>
              <p:spPr bwMode="auto">
                <a:xfrm>
                  <a:off x="5636354" y="3188204"/>
                  <a:ext cx="41957" cy="4195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9" name="Group 188">
                  <a:extLst>
                    <a:ext uri="{FF2B5EF4-FFF2-40B4-BE49-F238E27FC236}">
                      <a16:creationId xmlns:a16="http://schemas.microsoft.com/office/drawing/2014/main" id="{66663707-0C73-3A63-90F0-B2FA17FCA8AA}"/>
                    </a:ext>
                  </a:extLst>
                </p:cNvPr>
                <p:cNvGrpSpPr/>
                <p:nvPr/>
              </p:nvGrpSpPr>
              <p:grpSpPr>
                <a:xfrm>
                  <a:off x="5636354" y="2960513"/>
                  <a:ext cx="274035" cy="115338"/>
                  <a:chOff x="5636354" y="2960513"/>
                  <a:chExt cx="274035" cy="115338"/>
                </a:xfrm>
                <a:grpFill/>
              </p:grpSpPr>
              <p:sp>
                <p:nvSpPr>
                  <p:cNvPr id="190" name="Rectangle 189">
                    <a:extLst>
                      <a:ext uri="{FF2B5EF4-FFF2-40B4-BE49-F238E27FC236}">
                        <a16:creationId xmlns:a16="http://schemas.microsoft.com/office/drawing/2014/main" id="{A123AA43-6B5A-E6B5-863A-211D6928B063}"/>
                      </a:ext>
                      <a:ext uri="{C183D7F6-B498-43B3-948B-1728B52AA6E4}">
                        <adec:decorative xmlns:adec="http://schemas.microsoft.com/office/drawing/2017/decorative" val="1"/>
                      </a:ext>
                    </a:extLst>
                  </p:cNvPr>
                  <p:cNvSpPr/>
                  <p:nvPr/>
                </p:nvSpPr>
                <p:spPr bwMode="auto">
                  <a:xfrm>
                    <a:off x="5748846" y="2960513"/>
                    <a:ext cx="41957" cy="4195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Rectangle 190">
                    <a:extLst>
                      <a:ext uri="{FF2B5EF4-FFF2-40B4-BE49-F238E27FC236}">
                        <a16:creationId xmlns:a16="http://schemas.microsoft.com/office/drawing/2014/main" id="{A8FA06A1-7D3E-B9A4-F824-E4FA21431026}"/>
                      </a:ext>
                      <a:ext uri="{C183D7F6-B498-43B3-948B-1728B52AA6E4}">
                        <adec:decorative xmlns:adec="http://schemas.microsoft.com/office/drawing/2017/decorative" val="1"/>
                      </a:ext>
                    </a:extLst>
                  </p:cNvPr>
                  <p:cNvSpPr/>
                  <p:nvPr/>
                </p:nvSpPr>
                <p:spPr bwMode="auto">
                  <a:xfrm>
                    <a:off x="5868432" y="3032102"/>
                    <a:ext cx="41957" cy="4195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18687D09-F5E7-C1F1-AC7D-ED9FBE0688F3}"/>
                      </a:ext>
                      <a:ext uri="{C183D7F6-B498-43B3-948B-1728B52AA6E4}">
                        <adec:decorative xmlns:adec="http://schemas.microsoft.com/office/drawing/2017/decorative" val="1"/>
                      </a:ext>
                    </a:extLst>
                  </p:cNvPr>
                  <p:cNvSpPr/>
                  <p:nvPr/>
                </p:nvSpPr>
                <p:spPr bwMode="auto">
                  <a:xfrm>
                    <a:off x="5636354" y="3033894"/>
                    <a:ext cx="41957" cy="4195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algn="l" defTabSz="839225"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2" name="Content Placeholder 8">
              <a:extLst>
                <a:ext uri="{FF2B5EF4-FFF2-40B4-BE49-F238E27FC236}">
                  <a16:creationId xmlns:a16="http://schemas.microsoft.com/office/drawing/2014/main" id="{4E9F8ABF-E744-4278-ADA4-30566FBE23CF}"/>
                </a:ext>
              </a:extLst>
            </p:cNvPr>
            <p:cNvSpPr txBox="1">
              <a:spLocks/>
            </p:cNvSpPr>
            <p:nvPr/>
          </p:nvSpPr>
          <p:spPr>
            <a:xfrm>
              <a:off x="7755949" y="2290977"/>
              <a:ext cx="1463040" cy="251853"/>
            </a:xfrm>
            <a:prstGeom prst="rect">
              <a:avLst/>
            </a:prstGeom>
          </p:spPr>
          <p:txBody>
            <a:bodyPr/>
            <a:lstStyle>
              <a:defPPr>
                <a:defRPr lang="en-US"/>
              </a:defPPr>
              <a:lvl1pPr marR="0" indent="0" algn="ctr" defTabSz="895870" fontAlgn="auto">
                <a:lnSpc>
                  <a:spcPct val="90000"/>
                </a:lnSpc>
                <a:spcBef>
                  <a:spcPts val="0"/>
                </a:spcBef>
                <a:spcAft>
                  <a:spcPts val="588"/>
                </a:spcAft>
                <a:buClrTx/>
                <a:buSzTx/>
                <a:buFont typeface="Wingdings" panose="05000000000000000000" pitchFamily="2" charset="2"/>
                <a:buNone/>
                <a:tabLst/>
                <a:defRPr sz="1200" spc="-40" baseline="0">
                  <a:gradFill>
                    <a:gsLst>
                      <a:gs pos="0">
                        <a:schemeClr val="tx1"/>
                      </a:gs>
                      <a:gs pos="100000">
                        <a:schemeClr val="tx1"/>
                      </a:gs>
                    </a:gsLst>
                    <a:lin ang="5400000" scaled="1"/>
                  </a:gradFill>
                  <a:latin typeface="Segoe UI Semibold"/>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5870" rtl="0" eaLnBrk="1" fontAlgn="auto" latinLnBrk="0" hangingPunct="1">
                <a:lnSpc>
                  <a:spcPct val="90000"/>
                </a:lnSpc>
                <a:spcBef>
                  <a:spcPts val="0"/>
                </a:spcBef>
                <a:spcAft>
                  <a:spcPts val="588"/>
                </a:spcAft>
                <a:buClrTx/>
                <a:buSzTx/>
                <a:buFont typeface="Wingdings" panose="05000000000000000000" pitchFamily="2" charset="2"/>
                <a:buNone/>
                <a:tabLst/>
                <a:defRPr/>
              </a:pP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Vision</a:t>
              </a:r>
            </a:p>
          </p:txBody>
        </p:sp>
        <p:pic>
          <p:nvPicPr>
            <p:cNvPr id="3" name="2F358329-2C19-4FBA-B51C-51CE75BE790F">
              <a:extLst>
                <a:ext uri="{FF2B5EF4-FFF2-40B4-BE49-F238E27FC236}">
                  <a16:creationId xmlns:a16="http://schemas.microsoft.com/office/drawing/2014/main" id="{63F88AB2-9856-1E8A-61F6-C686937AD17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1159346" y="1814397"/>
              <a:ext cx="386382" cy="442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F1113D5D-55C1-BACF-11E0-E3EA21FC91F1}"/>
                </a:ext>
              </a:extLst>
            </p:cNvPr>
            <p:cNvSpPr/>
            <p:nvPr/>
          </p:nvSpPr>
          <p:spPr bwMode="auto">
            <a:xfrm>
              <a:off x="10921226" y="2329036"/>
              <a:ext cx="878805"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rPr>
                <a:t>OpenAI</a:t>
              </a:r>
              <a:endParaRPr kumimoji="0" lang="en-US" sz="1200" b="0" i="0" u="none" strike="noStrike" kern="0" cap="none" spc="0" normalizeH="0" baseline="0" noProof="0" dirty="0">
                <a:ln>
                  <a:noFill/>
                </a:ln>
                <a:gradFill>
                  <a:gsLst>
                    <a:gs pos="0">
                      <a:srgbClr val="FFFFFF"/>
                    </a:gs>
                    <a:gs pos="100000">
                      <a:srgbClr val="FFFFFF"/>
                    </a:gs>
                  </a:gsLst>
                  <a:lin ang="4800000" scaled="0"/>
                </a:gradFill>
                <a:effectLst/>
                <a:uLnTx/>
                <a:uFillTx/>
                <a:latin typeface="Segoe UI Semibold"/>
                <a:ea typeface="+mn-ea"/>
                <a:cs typeface="Segoe UI Semibold" panose="020B0702040204020203" pitchFamily="34" charset="0"/>
              </a:endParaRPr>
            </a:p>
          </p:txBody>
        </p:sp>
      </p:grpSp>
      <p:sp>
        <p:nvSpPr>
          <p:cNvPr id="6" name="Title 1">
            <a:extLst>
              <a:ext uri="{FF2B5EF4-FFF2-40B4-BE49-F238E27FC236}">
                <a16:creationId xmlns:a16="http://schemas.microsoft.com/office/drawing/2014/main" id="{1CC692DA-4368-7D4D-F3A0-A858D2F7A270}"/>
              </a:ext>
            </a:extLst>
          </p:cNvPr>
          <p:cNvSpPr txBox="1">
            <a:spLocks/>
          </p:cNvSpPr>
          <p:nvPr/>
        </p:nvSpPr>
        <p:spPr>
          <a:xfrm>
            <a:off x="0" y="516688"/>
            <a:ext cx="1219200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flip="none" rotWithShape="1">
                  <a:gsLst>
                    <a:gs pos="0">
                      <a:srgbClr val="50E6FF"/>
                    </a:gs>
                    <a:gs pos="100000">
                      <a:srgbClr val="8661C5"/>
                    </a:gs>
                  </a:gsLst>
                  <a:lin ang="2700000" scaled="1"/>
                  <a:tileRect/>
                </a:gradFill>
                <a:effectLst/>
                <a:uLnTx/>
                <a:uFillTx/>
                <a:latin typeface="Segoe UI Semibold"/>
                <a:ea typeface="+mn-ea"/>
                <a:cs typeface="Segoe UI Semibold"/>
              </a:rPr>
              <a:t>Cloud-native on Azure</a:t>
            </a:r>
          </a:p>
        </p:txBody>
      </p:sp>
      <p:grpSp>
        <p:nvGrpSpPr>
          <p:cNvPr id="225" name="Group 224" descr="Cloud-native application platform">
            <a:extLst>
              <a:ext uri="{FF2B5EF4-FFF2-40B4-BE49-F238E27FC236}">
                <a16:creationId xmlns:a16="http://schemas.microsoft.com/office/drawing/2014/main" id="{232081A7-A88D-858D-543C-E014A560771A}"/>
              </a:ext>
            </a:extLst>
          </p:cNvPr>
          <p:cNvGrpSpPr/>
          <p:nvPr/>
        </p:nvGrpSpPr>
        <p:grpSpPr>
          <a:xfrm>
            <a:off x="3145969" y="3031365"/>
            <a:ext cx="4648201" cy="1537201"/>
            <a:chOff x="3118755" y="2869472"/>
            <a:chExt cx="4648201" cy="1537201"/>
          </a:xfrm>
        </p:grpSpPr>
        <p:sp>
          <p:nvSpPr>
            <p:cNvPr id="226" name="Rectangle 225">
              <a:extLst>
                <a:ext uri="{FF2B5EF4-FFF2-40B4-BE49-F238E27FC236}">
                  <a16:creationId xmlns:a16="http://schemas.microsoft.com/office/drawing/2014/main" id="{14CDF8F9-E230-A2DA-9C1A-65343B60CDEB}"/>
                </a:ext>
              </a:extLst>
            </p:cNvPr>
            <p:cNvSpPr/>
            <p:nvPr/>
          </p:nvSpPr>
          <p:spPr bwMode="auto">
            <a:xfrm>
              <a:off x="3118755" y="2869472"/>
              <a:ext cx="4648201" cy="1537201"/>
            </a:xfrm>
            <a:prstGeom prst="rect">
              <a:avLst/>
            </a:prstGeom>
            <a:solidFill>
              <a:srgbClr val="000000"/>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27" name="Group 226">
              <a:extLst>
                <a:ext uri="{FF2B5EF4-FFF2-40B4-BE49-F238E27FC236}">
                  <a16:creationId xmlns:a16="http://schemas.microsoft.com/office/drawing/2014/main" id="{59BF505D-A8FA-4C1F-1CA5-8E6E751C6DE7}"/>
                </a:ext>
              </a:extLst>
            </p:cNvPr>
            <p:cNvGrpSpPr/>
            <p:nvPr/>
          </p:nvGrpSpPr>
          <p:grpSpPr>
            <a:xfrm>
              <a:off x="3319101" y="3300496"/>
              <a:ext cx="4345029" cy="970829"/>
              <a:chOff x="3529124" y="3583524"/>
              <a:chExt cx="4345029" cy="970829"/>
            </a:xfrm>
          </p:grpSpPr>
          <p:grpSp>
            <p:nvGrpSpPr>
              <p:cNvPr id="229" name="Group 228">
                <a:extLst>
                  <a:ext uri="{FF2B5EF4-FFF2-40B4-BE49-F238E27FC236}">
                    <a16:creationId xmlns:a16="http://schemas.microsoft.com/office/drawing/2014/main" id="{97808C6C-DADE-6D67-0497-D4843018C55C}"/>
                  </a:ext>
                </a:extLst>
              </p:cNvPr>
              <p:cNvGrpSpPr/>
              <p:nvPr/>
            </p:nvGrpSpPr>
            <p:grpSpPr>
              <a:xfrm>
                <a:off x="3529124" y="3583524"/>
                <a:ext cx="1327319" cy="970829"/>
                <a:chOff x="3529124" y="3583524"/>
                <a:chExt cx="1327319" cy="970829"/>
              </a:xfrm>
            </p:grpSpPr>
            <p:sp>
              <p:nvSpPr>
                <p:cNvPr id="239" name="TextBox 238">
                  <a:extLst>
                    <a:ext uri="{FF2B5EF4-FFF2-40B4-BE49-F238E27FC236}">
                      <a16:creationId xmlns:a16="http://schemas.microsoft.com/office/drawing/2014/main" id="{99DEB2FD-0460-6375-60F2-C00B2F47F2CB}"/>
                    </a:ext>
                  </a:extLst>
                </p:cNvPr>
                <p:cNvSpPr txBox="1"/>
                <p:nvPr/>
              </p:nvSpPr>
              <p:spPr>
                <a:xfrm>
                  <a:off x="3529124" y="3963422"/>
                  <a:ext cx="1327319" cy="590931"/>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Kubernetes Service</a:t>
                  </a:r>
                </a:p>
              </p:txBody>
            </p:sp>
            <p:pic>
              <p:nvPicPr>
                <p:cNvPr id="240" name="Graphic 239">
                  <a:extLst>
                    <a:ext uri="{FF2B5EF4-FFF2-40B4-BE49-F238E27FC236}">
                      <a16:creationId xmlns:a16="http://schemas.microsoft.com/office/drawing/2014/main" id="{EC2B0C32-907A-3014-8D8E-3EC22FD74FD7}"/>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023619" y="3583524"/>
                  <a:ext cx="338328" cy="338328"/>
                </a:xfrm>
                <a:prstGeom prst="rect">
                  <a:avLst/>
                </a:prstGeom>
                <a:effectLst>
                  <a:outerShdw blurRad="127000" algn="ctr" rotWithShape="0">
                    <a:prstClr val="black">
                      <a:alpha val="20000"/>
                    </a:prstClr>
                  </a:outerShdw>
                </a:effectLst>
              </p:spPr>
            </p:pic>
          </p:grpSp>
          <p:grpSp>
            <p:nvGrpSpPr>
              <p:cNvPr id="230" name="Group 229">
                <a:extLst>
                  <a:ext uri="{FF2B5EF4-FFF2-40B4-BE49-F238E27FC236}">
                    <a16:creationId xmlns:a16="http://schemas.microsoft.com/office/drawing/2014/main" id="{A24A24F2-5F8F-F0DE-4E51-F1631A9B0765}"/>
                  </a:ext>
                </a:extLst>
              </p:cNvPr>
              <p:cNvGrpSpPr/>
              <p:nvPr/>
            </p:nvGrpSpPr>
            <p:grpSpPr>
              <a:xfrm>
                <a:off x="4538133" y="3604805"/>
                <a:ext cx="1327319" cy="949548"/>
                <a:chOff x="4538133" y="3604805"/>
                <a:chExt cx="1327319" cy="949548"/>
              </a:xfrm>
            </p:grpSpPr>
            <p:sp>
              <p:nvSpPr>
                <p:cNvPr id="237" name="TextBox 236">
                  <a:extLst>
                    <a:ext uri="{FF2B5EF4-FFF2-40B4-BE49-F238E27FC236}">
                      <a16:creationId xmlns:a16="http://schemas.microsoft.com/office/drawing/2014/main" id="{563F5DF1-44F1-A158-B013-26DDE5085556}"/>
                    </a:ext>
                  </a:extLst>
                </p:cNvPr>
                <p:cNvSpPr txBox="1"/>
                <p:nvPr/>
              </p:nvSpPr>
              <p:spPr>
                <a:xfrm>
                  <a:off x="4538133" y="3963422"/>
                  <a:ext cx="1327319" cy="590931"/>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Red Hat OpenShift</a:t>
                  </a:r>
                </a:p>
              </p:txBody>
            </p:sp>
            <p:pic>
              <p:nvPicPr>
                <p:cNvPr id="238" name="Graphic 237">
                  <a:extLst>
                    <a:ext uri="{FF2B5EF4-FFF2-40B4-BE49-F238E27FC236}">
                      <a16:creationId xmlns:a16="http://schemas.microsoft.com/office/drawing/2014/main" id="{33454FED-A259-A688-B28B-3EC2DC62C00D}"/>
                    </a:ext>
                  </a:extLst>
                </p:cNvPr>
                <p:cNvPicPr>
                  <a:picLocks/>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2667" b="20494"/>
                <a:stretch/>
              </p:blipFill>
              <p:spPr>
                <a:xfrm>
                  <a:off x="5013300" y="3604805"/>
                  <a:ext cx="376984" cy="338328"/>
                </a:xfrm>
                <a:prstGeom prst="rect">
                  <a:avLst/>
                </a:prstGeom>
                <a:effectLst>
                  <a:outerShdw blurRad="127000" algn="ctr" rotWithShape="0">
                    <a:prstClr val="black">
                      <a:alpha val="20000"/>
                    </a:prstClr>
                  </a:outerShdw>
                </a:effectLst>
              </p:spPr>
            </p:pic>
          </p:grpSp>
          <p:grpSp>
            <p:nvGrpSpPr>
              <p:cNvPr id="231" name="Group 230">
                <a:extLst>
                  <a:ext uri="{FF2B5EF4-FFF2-40B4-BE49-F238E27FC236}">
                    <a16:creationId xmlns:a16="http://schemas.microsoft.com/office/drawing/2014/main" id="{525C2EC5-A33A-F357-B109-C5F3C9F088F5}"/>
                  </a:ext>
                </a:extLst>
              </p:cNvPr>
              <p:cNvGrpSpPr/>
              <p:nvPr/>
            </p:nvGrpSpPr>
            <p:grpSpPr>
              <a:xfrm>
                <a:off x="5538691" y="3583524"/>
                <a:ext cx="1327319" cy="970829"/>
                <a:chOff x="5538691" y="3583524"/>
                <a:chExt cx="1327319" cy="970829"/>
              </a:xfrm>
            </p:grpSpPr>
            <p:sp>
              <p:nvSpPr>
                <p:cNvPr id="235" name="TextBox 234">
                  <a:extLst>
                    <a:ext uri="{FF2B5EF4-FFF2-40B4-BE49-F238E27FC236}">
                      <a16:creationId xmlns:a16="http://schemas.microsoft.com/office/drawing/2014/main" id="{1319EABA-6425-5D46-9556-8699E536635C}"/>
                    </a:ext>
                  </a:extLst>
                </p:cNvPr>
                <p:cNvSpPr txBox="1"/>
                <p:nvPr/>
              </p:nvSpPr>
              <p:spPr>
                <a:xfrm>
                  <a:off x="5538691" y="3963422"/>
                  <a:ext cx="1327319" cy="590931"/>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Container</a:t>
                  </a:r>
                  <a:b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Apps</a:t>
                  </a:r>
                </a:p>
              </p:txBody>
            </p:sp>
            <p:pic>
              <p:nvPicPr>
                <p:cNvPr id="236" name="Graphic 235">
                  <a:extLst>
                    <a:ext uri="{FF2B5EF4-FFF2-40B4-BE49-F238E27FC236}">
                      <a16:creationId xmlns:a16="http://schemas.microsoft.com/office/drawing/2014/main" id="{7BC940A0-B581-7A62-B79A-5055FD6AED4D}"/>
                    </a:ext>
                  </a:extLst>
                </p:cNvPr>
                <p:cNvPicPr>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6033186" y="3583524"/>
                  <a:ext cx="338328" cy="338328"/>
                </a:xfrm>
                <a:prstGeom prst="rect">
                  <a:avLst/>
                </a:prstGeom>
                <a:effectLst>
                  <a:outerShdw blurRad="127000" algn="ctr" rotWithShape="0">
                    <a:prstClr val="black">
                      <a:alpha val="20000"/>
                    </a:prstClr>
                  </a:outerShdw>
                </a:effectLst>
              </p:spPr>
            </p:pic>
          </p:grpSp>
          <p:grpSp>
            <p:nvGrpSpPr>
              <p:cNvPr id="232" name="Group 231">
                <a:extLst>
                  <a:ext uri="{FF2B5EF4-FFF2-40B4-BE49-F238E27FC236}">
                    <a16:creationId xmlns:a16="http://schemas.microsoft.com/office/drawing/2014/main" id="{5981DF2B-E3D4-3E60-4931-99529E09AA08}"/>
                  </a:ext>
                </a:extLst>
              </p:cNvPr>
              <p:cNvGrpSpPr/>
              <p:nvPr/>
            </p:nvGrpSpPr>
            <p:grpSpPr>
              <a:xfrm>
                <a:off x="6546834" y="3583524"/>
                <a:ext cx="1327319" cy="804630"/>
                <a:chOff x="6546834" y="3583524"/>
                <a:chExt cx="1327319" cy="804630"/>
              </a:xfrm>
            </p:grpSpPr>
            <p:sp>
              <p:nvSpPr>
                <p:cNvPr id="233" name="TextBox 232">
                  <a:extLst>
                    <a:ext uri="{FF2B5EF4-FFF2-40B4-BE49-F238E27FC236}">
                      <a16:creationId xmlns:a16="http://schemas.microsoft.com/office/drawing/2014/main" id="{26EE585B-BE44-AE51-2F77-2FE488229544}"/>
                    </a:ext>
                  </a:extLst>
                </p:cNvPr>
                <p:cNvSpPr txBox="1"/>
                <p:nvPr/>
              </p:nvSpPr>
              <p:spPr>
                <a:xfrm>
                  <a:off x="6546834" y="3963422"/>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Functions</a:t>
                  </a:r>
                </a:p>
              </p:txBody>
            </p:sp>
            <p:pic>
              <p:nvPicPr>
                <p:cNvPr id="234" name="Graphic 233">
                  <a:extLst>
                    <a:ext uri="{FF2B5EF4-FFF2-40B4-BE49-F238E27FC236}">
                      <a16:creationId xmlns:a16="http://schemas.microsoft.com/office/drawing/2014/main" id="{2FD4F404-2E01-372F-9B5E-DD61C3D12F01}"/>
                    </a:ext>
                  </a:extLst>
                </p:cNvPr>
                <p:cNvPicPr>
                  <a:picLocks/>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7041329" y="3583524"/>
                  <a:ext cx="338328" cy="338328"/>
                </a:xfrm>
                <a:prstGeom prst="rect">
                  <a:avLst/>
                </a:prstGeom>
                <a:effectLst>
                  <a:outerShdw blurRad="127000" algn="ctr" rotWithShape="0">
                    <a:prstClr val="black">
                      <a:alpha val="20000"/>
                    </a:prstClr>
                  </a:outerShdw>
                </a:effectLst>
              </p:spPr>
            </p:pic>
          </p:grpSp>
        </p:grpSp>
        <p:sp>
          <p:nvSpPr>
            <p:cNvPr id="228" name="TextBox 227">
              <a:extLst>
                <a:ext uri="{FF2B5EF4-FFF2-40B4-BE49-F238E27FC236}">
                  <a16:creationId xmlns:a16="http://schemas.microsoft.com/office/drawing/2014/main" id="{F179E09C-A88A-70C3-A6C5-CAB409AC51D6}"/>
                </a:ext>
              </a:extLst>
            </p:cNvPr>
            <p:cNvSpPr txBox="1"/>
            <p:nvPr/>
          </p:nvSpPr>
          <p:spPr>
            <a:xfrm>
              <a:off x="4325755" y="2965407"/>
              <a:ext cx="2234201"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solidFill>
                    <a:srgbClr val="50E6FF"/>
                  </a:solidFill>
                  <a:effectLst/>
                  <a:uLnTx/>
                  <a:uFillTx/>
                  <a:latin typeface="Segoe UI Semibold"/>
                  <a:ea typeface="+mn-ea"/>
                  <a:cs typeface="+mn-cs"/>
                </a:rPr>
                <a:t>Cloud-native application p</a:t>
              </a:r>
              <a:r>
                <a:rPr kumimoji="0" lang="en-US" sz="1200" b="0" i="0" u="none" strike="noStrike" kern="0" cap="none" spc="-40" normalizeH="0" baseline="0" noProof="0" err="1">
                  <a:ln>
                    <a:noFill/>
                  </a:ln>
                  <a:solidFill>
                    <a:srgbClr val="50E6FF"/>
                  </a:solidFill>
                  <a:effectLst/>
                  <a:uLnTx/>
                  <a:uFillTx/>
                  <a:latin typeface="Segoe UI Semibold"/>
                  <a:ea typeface="+mn-ea"/>
                  <a:cs typeface="+mn-cs"/>
                </a:rPr>
                <a:t>latform</a:t>
              </a:r>
              <a:endParaRPr kumimoji="0" lang="en-US" sz="1200" b="0" i="0" u="none" strike="noStrike" kern="0" cap="none" spc="-40" normalizeH="0" baseline="0" noProof="0">
                <a:ln>
                  <a:noFill/>
                </a:ln>
                <a:solidFill>
                  <a:srgbClr val="50E6FF"/>
                </a:solidFill>
                <a:effectLst/>
                <a:uLnTx/>
                <a:uFillTx/>
                <a:latin typeface="Segoe UI Semibold"/>
                <a:ea typeface="+mn-ea"/>
                <a:cs typeface="+mn-cs"/>
              </a:endParaRPr>
            </a:p>
          </p:txBody>
        </p:sp>
      </p:grpSp>
      <p:grpSp>
        <p:nvGrpSpPr>
          <p:cNvPr id="241" name="Group 240" descr="Security">
            <a:extLst>
              <a:ext uri="{FF2B5EF4-FFF2-40B4-BE49-F238E27FC236}">
                <a16:creationId xmlns:a16="http://schemas.microsoft.com/office/drawing/2014/main" id="{7B23B4FD-CCFE-AC5E-5815-1C0FBFAFD395}"/>
              </a:ext>
            </a:extLst>
          </p:cNvPr>
          <p:cNvGrpSpPr/>
          <p:nvPr/>
        </p:nvGrpSpPr>
        <p:grpSpPr>
          <a:xfrm>
            <a:off x="3145968" y="1401129"/>
            <a:ext cx="4648201" cy="1549636"/>
            <a:chOff x="3118754" y="1273629"/>
            <a:chExt cx="4648201" cy="1549636"/>
          </a:xfrm>
        </p:grpSpPr>
        <p:grpSp>
          <p:nvGrpSpPr>
            <p:cNvPr id="242" name="Group 241">
              <a:extLst>
                <a:ext uri="{FF2B5EF4-FFF2-40B4-BE49-F238E27FC236}">
                  <a16:creationId xmlns:a16="http://schemas.microsoft.com/office/drawing/2014/main" id="{6B66AA6E-D36E-CB46-3565-06803DBBB939}"/>
                </a:ext>
              </a:extLst>
            </p:cNvPr>
            <p:cNvGrpSpPr/>
            <p:nvPr/>
          </p:nvGrpSpPr>
          <p:grpSpPr>
            <a:xfrm>
              <a:off x="3118754" y="1273629"/>
              <a:ext cx="4648201" cy="1549636"/>
              <a:chOff x="3271155" y="3234014"/>
              <a:chExt cx="4648201" cy="1549636"/>
            </a:xfrm>
          </p:grpSpPr>
          <p:sp>
            <p:nvSpPr>
              <p:cNvPr id="254" name="Rectangle 253">
                <a:extLst>
                  <a:ext uri="{FF2B5EF4-FFF2-40B4-BE49-F238E27FC236}">
                    <a16:creationId xmlns:a16="http://schemas.microsoft.com/office/drawing/2014/main" id="{C551166C-A69F-4F20-99F3-C621C4BEDA7A}"/>
                  </a:ext>
                </a:extLst>
              </p:cNvPr>
              <p:cNvSpPr/>
              <p:nvPr/>
            </p:nvSpPr>
            <p:spPr bwMode="auto">
              <a:xfrm>
                <a:off x="3271155" y="3234014"/>
                <a:ext cx="4648201" cy="1549636"/>
              </a:xfrm>
              <a:prstGeom prst="rect">
                <a:avLst/>
              </a:prstGeom>
              <a:solidFill>
                <a:srgbClr val="000000"/>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55" name="TextBox 254">
                <a:extLst>
                  <a:ext uri="{FF2B5EF4-FFF2-40B4-BE49-F238E27FC236}">
                    <a16:creationId xmlns:a16="http://schemas.microsoft.com/office/drawing/2014/main" id="{AADCB4F9-C237-69BC-E1DD-E1743E9BD6A3}"/>
                  </a:ext>
                </a:extLst>
              </p:cNvPr>
              <p:cNvSpPr txBox="1"/>
              <p:nvPr/>
            </p:nvSpPr>
            <p:spPr>
              <a:xfrm>
                <a:off x="4478155" y="3322488"/>
                <a:ext cx="2234201"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solidFill>
                      <a:srgbClr val="50E6FF"/>
                    </a:solidFill>
                    <a:effectLst/>
                    <a:uLnTx/>
                    <a:uFillTx/>
                    <a:latin typeface="Segoe UI Semibold"/>
                    <a:ea typeface="+mn-ea"/>
                    <a:cs typeface="+mn-cs"/>
                  </a:rPr>
                  <a:t>Security</a:t>
                </a:r>
              </a:p>
            </p:txBody>
          </p:sp>
        </p:grpSp>
        <p:grpSp>
          <p:nvGrpSpPr>
            <p:cNvPr id="243" name="Group 242">
              <a:extLst>
                <a:ext uri="{FF2B5EF4-FFF2-40B4-BE49-F238E27FC236}">
                  <a16:creationId xmlns:a16="http://schemas.microsoft.com/office/drawing/2014/main" id="{225C173D-822A-A8E7-7BF0-82F663844FEE}"/>
                </a:ext>
              </a:extLst>
            </p:cNvPr>
            <p:cNvGrpSpPr/>
            <p:nvPr/>
          </p:nvGrpSpPr>
          <p:grpSpPr>
            <a:xfrm>
              <a:off x="3455718" y="1764444"/>
              <a:ext cx="4006934" cy="782538"/>
              <a:chOff x="4257857" y="1837835"/>
              <a:chExt cx="4006934" cy="782538"/>
            </a:xfrm>
          </p:grpSpPr>
          <p:pic>
            <p:nvPicPr>
              <p:cNvPr id="244" name="Graphic 243">
                <a:extLst>
                  <a:ext uri="{FF2B5EF4-FFF2-40B4-BE49-F238E27FC236}">
                    <a16:creationId xmlns:a16="http://schemas.microsoft.com/office/drawing/2014/main" id="{32EB6A9B-F19A-AF53-5C9E-0467995865E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96781" y="1844421"/>
                <a:ext cx="328550" cy="328550"/>
              </a:xfrm>
              <a:prstGeom prst="rect">
                <a:avLst/>
              </a:prstGeom>
              <a:effectLst/>
            </p:spPr>
          </p:pic>
          <p:sp>
            <p:nvSpPr>
              <p:cNvPr id="245" name="TextBox 244">
                <a:extLst>
                  <a:ext uri="{FF2B5EF4-FFF2-40B4-BE49-F238E27FC236}">
                    <a16:creationId xmlns:a16="http://schemas.microsoft.com/office/drawing/2014/main" id="{6095A5CD-D8CA-0C6E-3250-02B760D26D2C}"/>
                  </a:ext>
                </a:extLst>
              </p:cNvPr>
              <p:cNvSpPr txBox="1"/>
              <p:nvPr/>
            </p:nvSpPr>
            <p:spPr>
              <a:xfrm>
                <a:off x="4257857" y="2285240"/>
                <a:ext cx="606399" cy="3351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Active</a:t>
                </a:r>
                <a:b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Directory</a:t>
                </a:r>
              </a:p>
            </p:txBody>
          </p:sp>
          <p:pic>
            <p:nvPicPr>
              <p:cNvPr id="246" name="Graphic 245">
                <a:extLst>
                  <a:ext uri="{FF2B5EF4-FFF2-40B4-BE49-F238E27FC236}">
                    <a16:creationId xmlns:a16="http://schemas.microsoft.com/office/drawing/2014/main" id="{B826258F-FB4A-C801-56A5-13112B2F510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97888" y="1844421"/>
                <a:ext cx="328550" cy="328550"/>
              </a:xfrm>
              <a:prstGeom prst="rect">
                <a:avLst/>
              </a:prstGeom>
              <a:effectLst/>
            </p:spPr>
          </p:pic>
          <p:sp>
            <p:nvSpPr>
              <p:cNvPr id="247" name="TextBox 246">
                <a:extLst>
                  <a:ext uri="{FF2B5EF4-FFF2-40B4-BE49-F238E27FC236}">
                    <a16:creationId xmlns:a16="http://schemas.microsoft.com/office/drawing/2014/main" id="{67065B11-C759-F76B-8EDB-86B72D255D9E}"/>
                  </a:ext>
                </a:extLst>
              </p:cNvPr>
              <p:cNvSpPr txBox="1"/>
              <p:nvPr/>
            </p:nvSpPr>
            <p:spPr>
              <a:xfrm>
                <a:off x="4950683" y="2285240"/>
                <a:ext cx="822960" cy="3351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Policy</a:t>
                </a:r>
              </a:p>
            </p:txBody>
          </p:sp>
          <p:sp>
            <p:nvSpPr>
              <p:cNvPr id="248" name="TextBox 247">
                <a:extLst>
                  <a:ext uri="{FF2B5EF4-FFF2-40B4-BE49-F238E27FC236}">
                    <a16:creationId xmlns:a16="http://schemas.microsoft.com/office/drawing/2014/main" id="{0E13B63D-C479-AA00-4D02-C3754A325810}"/>
                  </a:ext>
                </a:extLst>
              </p:cNvPr>
              <p:cNvSpPr txBox="1"/>
              <p:nvPr/>
            </p:nvSpPr>
            <p:spPr>
              <a:xfrm>
                <a:off x="5860071" y="2285240"/>
                <a:ext cx="822960" cy="3351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Microsoft</a:t>
                </a:r>
                <a:b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Defender</a:t>
                </a:r>
              </a:p>
            </p:txBody>
          </p:sp>
          <p:pic>
            <p:nvPicPr>
              <p:cNvPr id="249" name="Graphic 248">
                <a:extLst>
                  <a:ext uri="{FF2B5EF4-FFF2-40B4-BE49-F238E27FC236}">
                    <a16:creationId xmlns:a16="http://schemas.microsoft.com/office/drawing/2014/main" id="{DC47F2F7-8F55-4B05-9838-7C39EA2CED8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016664" y="1844421"/>
                <a:ext cx="328550" cy="328550"/>
              </a:xfrm>
              <a:prstGeom prst="rect">
                <a:avLst/>
              </a:prstGeom>
              <a:effectLst/>
            </p:spPr>
          </p:pic>
          <p:sp>
            <p:nvSpPr>
              <p:cNvPr id="250" name="TextBox 249">
                <a:extLst>
                  <a:ext uri="{FF2B5EF4-FFF2-40B4-BE49-F238E27FC236}">
                    <a16:creationId xmlns:a16="http://schemas.microsoft.com/office/drawing/2014/main" id="{3F6560C0-3D62-824A-037F-167C749722E2}"/>
                  </a:ext>
                </a:extLst>
              </p:cNvPr>
              <p:cNvSpPr txBox="1"/>
              <p:nvPr/>
            </p:nvSpPr>
            <p:spPr>
              <a:xfrm>
                <a:off x="6769459" y="2285240"/>
                <a:ext cx="822960" cy="3351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Key </a:t>
                </a:r>
                <a:b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Vault</a:t>
                </a:r>
              </a:p>
            </p:txBody>
          </p:sp>
          <p:pic>
            <p:nvPicPr>
              <p:cNvPr id="251" name="Graphic 250">
                <a:extLst>
                  <a:ext uri="{FF2B5EF4-FFF2-40B4-BE49-F238E27FC236}">
                    <a16:creationId xmlns:a16="http://schemas.microsoft.com/office/drawing/2014/main" id="{B05A582B-3241-238B-8702-151CB9D41BF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804250" y="1837835"/>
                <a:ext cx="335136" cy="335136"/>
              </a:xfrm>
              <a:prstGeom prst="rect">
                <a:avLst/>
              </a:prstGeom>
              <a:effectLst/>
            </p:spPr>
          </p:pic>
          <p:sp>
            <p:nvSpPr>
              <p:cNvPr id="252" name="TextBox 251">
                <a:extLst>
                  <a:ext uri="{FF2B5EF4-FFF2-40B4-BE49-F238E27FC236}">
                    <a16:creationId xmlns:a16="http://schemas.microsoft.com/office/drawing/2014/main" id="{58186738-A7D7-78A9-BAB1-F7AC194B8CBB}"/>
                  </a:ext>
                </a:extLst>
              </p:cNvPr>
              <p:cNvSpPr txBox="1"/>
              <p:nvPr/>
            </p:nvSpPr>
            <p:spPr>
              <a:xfrm>
                <a:off x="7678846" y="2285240"/>
                <a:ext cx="585945" cy="3351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Advisor</a:t>
                </a:r>
              </a:p>
            </p:txBody>
          </p:sp>
          <p:pic>
            <p:nvPicPr>
              <p:cNvPr id="253" name="Graphic 252">
                <a:extLst>
                  <a:ext uri="{FF2B5EF4-FFF2-40B4-BE49-F238E27FC236}">
                    <a16:creationId xmlns:a16="http://schemas.microsoft.com/office/drawing/2014/main" id="{C589F9F7-AEBA-FA61-2B55-156620E2D92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6128431" y="1856064"/>
                <a:ext cx="286240" cy="286240"/>
              </a:xfrm>
              <a:prstGeom prst="rect">
                <a:avLst/>
              </a:prstGeom>
            </p:spPr>
          </p:pic>
        </p:grpSp>
      </p:grpSp>
      <p:grpSp>
        <p:nvGrpSpPr>
          <p:cNvPr id="256" name="Group 255" descr="Managed databases">
            <a:extLst>
              <a:ext uri="{FF2B5EF4-FFF2-40B4-BE49-F238E27FC236}">
                <a16:creationId xmlns:a16="http://schemas.microsoft.com/office/drawing/2014/main" id="{82644FEC-05A2-3209-B2FB-2B09AE98F8D8}"/>
              </a:ext>
            </a:extLst>
          </p:cNvPr>
          <p:cNvGrpSpPr/>
          <p:nvPr/>
        </p:nvGrpSpPr>
        <p:grpSpPr>
          <a:xfrm>
            <a:off x="7880597" y="3018931"/>
            <a:ext cx="4049755" cy="1549636"/>
            <a:chOff x="7853383" y="1239235"/>
            <a:chExt cx="4049755" cy="1549636"/>
          </a:xfrm>
        </p:grpSpPr>
        <p:sp>
          <p:nvSpPr>
            <p:cNvPr id="257" name="Rectangle 256">
              <a:extLst>
                <a:ext uri="{FF2B5EF4-FFF2-40B4-BE49-F238E27FC236}">
                  <a16:creationId xmlns:a16="http://schemas.microsoft.com/office/drawing/2014/main" id="{9004EDDC-1CE5-555A-2FAF-9788C0F55683}"/>
                </a:ext>
              </a:extLst>
            </p:cNvPr>
            <p:cNvSpPr/>
            <p:nvPr/>
          </p:nvSpPr>
          <p:spPr bwMode="auto">
            <a:xfrm>
              <a:off x="7859324" y="1239235"/>
              <a:ext cx="4043814" cy="1549636"/>
            </a:xfrm>
            <a:prstGeom prst="rect">
              <a:avLst/>
            </a:prstGeom>
            <a:solidFill>
              <a:srgbClr val="000000"/>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58" name="TextBox 257">
              <a:extLst>
                <a:ext uri="{FF2B5EF4-FFF2-40B4-BE49-F238E27FC236}">
                  <a16:creationId xmlns:a16="http://schemas.microsoft.com/office/drawing/2014/main" id="{A7AD0149-014B-CCCA-3DC8-4E5A0903E5E7}"/>
                </a:ext>
              </a:extLst>
            </p:cNvPr>
            <p:cNvSpPr txBox="1"/>
            <p:nvPr/>
          </p:nvSpPr>
          <p:spPr>
            <a:xfrm>
              <a:off x="8862089" y="1342821"/>
              <a:ext cx="2234201"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solidFill>
                    <a:srgbClr val="50E6FF"/>
                  </a:solidFill>
                  <a:effectLst/>
                  <a:uLnTx/>
                  <a:uFillTx/>
                  <a:latin typeface="Segoe UI Semibold"/>
                  <a:ea typeface="+mn-ea"/>
                  <a:cs typeface="+mn-cs"/>
                </a:rPr>
                <a:t>Managed databases</a:t>
              </a:r>
            </a:p>
          </p:txBody>
        </p:sp>
        <p:grpSp>
          <p:nvGrpSpPr>
            <p:cNvPr id="259" name="Group 258">
              <a:extLst>
                <a:ext uri="{FF2B5EF4-FFF2-40B4-BE49-F238E27FC236}">
                  <a16:creationId xmlns:a16="http://schemas.microsoft.com/office/drawing/2014/main" id="{23BDEA46-092D-F341-71A2-9A4E5B9625C8}"/>
                </a:ext>
              </a:extLst>
            </p:cNvPr>
            <p:cNvGrpSpPr/>
            <p:nvPr/>
          </p:nvGrpSpPr>
          <p:grpSpPr>
            <a:xfrm>
              <a:off x="7853383" y="1717612"/>
              <a:ext cx="4049755" cy="962062"/>
              <a:chOff x="7853383" y="2043112"/>
              <a:chExt cx="4049755" cy="962062"/>
            </a:xfrm>
          </p:grpSpPr>
          <p:grpSp>
            <p:nvGrpSpPr>
              <p:cNvPr id="260" name="Group 259">
                <a:extLst>
                  <a:ext uri="{FF2B5EF4-FFF2-40B4-BE49-F238E27FC236}">
                    <a16:creationId xmlns:a16="http://schemas.microsoft.com/office/drawing/2014/main" id="{D1B86AAC-59C0-6A05-6391-7D6CC9EA0AD3}"/>
                  </a:ext>
                </a:extLst>
              </p:cNvPr>
              <p:cNvGrpSpPr/>
              <p:nvPr/>
            </p:nvGrpSpPr>
            <p:grpSpPr>
              <a:xfrm>
                <a:off x="7853383" y="2062136"/>
                <a:ext cx="1327319" cy="807335"/>
                <a:chOff x="8490198" y="2062136"/>
                <a:chExt cx="1327319" cy="807335"/>
              </a:xfrm>
            </p:grpSpPr>
            <p:pic>
              <p:nvPicPr>
                <p:cNvPr id="272" name="Graphic 271" descr="Azure PostgreSQL logo">
                  <a:extLst>
                    <a:ext uri="{FF2B5EF4-FFF2-40B4-BE49-F238E27FC236}">
                      <a16:creationId xmlns:a16="http://schemas.microsoft.com/office/drawing/2014/main" id="{9CAFBFDC-3C23-7BA5-A63F-CFF9EE8DE70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984693" y="2062136"/>
                  <a:ext cx="338328" cy="338328"/>
                </a:xfrm>
                <a:prstGeom prst="rect">
                  <a:avLst/>
                </a:prstGeom>
              </p:spPr>
            </p:pic>
            <p:sp>
              <p:nvSpPr>
                <p:cNvPr id="273" name="TextBox 272">
                  <a:extLst>
                    <a:ext uri="{FF2B5EF4-FFF2-40B4-BE49-F238E27FC236}">
                      <a16:creationId xmlns:a16="http://schemas.microsoft.com/office/drawing/2014/main" id="{4AEE7AA0-A571-0E43-AACD-07BBA077D061}"/>
                    </a:ext>
                  </a:extLst>
                </p:cNvPr>
                <p:cNvSpPr txBox="1"/>
                <p:nvPr/>
              </p:nvSpPr>
              <p:spPr>
                <a:xfrm>
                  <a:off x="8490198" y="2444739"/>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PostgreSQL</a:t>
                  </a:r>
                </a:p>
              </p:txBody>
            </p:sp>
          </p:grpSp>
          <p:grpSp>
            <p:nvGrpSpPr>
              <p:cNvPr id="261" name="Group 260">
                <a:extLst>
                  <a:ext uri="{FF2B5EF4-FFF2-40B4-BE49-F238E27FC236}">
                    <a16:creationId xmlns:a16="http://schemas.microsoft.com/office/drawing/2014/main" id="{48BE2034-5B80-89A1-FBCF-0280D86BAB74}"/>
                  </a:ext>
                </a:extLst>
              </p:cNvPr>
              <p:cNvGrpSpPr/>
              <p:nvPr/>
            </p:nvGrpSpPr>
            <p:grpSpPr>
              <a:xfrm>
                <a:off x="8775027" y="2071412"/>
                <a:ext cx="1327319" cy="807335"/>
                <a:chOff x="8490198" y="2062136"/>
                <a:chExt cx="1327319" cy="807335"/>
              </a:xfrm>
            </p:grpSpPr>
            <p:pic>
              <p:nvPicPr>
                <p:cNvPr id="270" name="Graphic 269">
                  <a:extLst>
                    <a:ext uri="{FF2B5EF4-FFF2-40B4-BE49-F238E27FC236}">
                      <a16:creationId xmlns:a16="http://schemas.microsoft.com/office/drawing/2014/main" id="{459847A9-1799-E9CD-D338-4EA55F93D7F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8984693" y="2062136"/>
                  <a:ext cx="338328" cy="338328"/>
                </a:xfrm>
                <a:prstGeom prst="rect">
                  <a:avLst/>
                </a:prstGeom>
              </p:spPr>
            </p:pic>
            <p:sp>
              <p:nvSpPr>
                <p:cNvPr id="271" name="TextBox 270">
                  <a:extLst>
                    <a:ext uri="{FF2B5EF4-FFF2-40B4-BE49-F238E27FC236}">
                      <a16:creationId xmlns:a16="http://schemas.microsoft.com/office/drawing/2014/main" id="{0AFAE38B-F4F3-DABB-8D40-97A0059FA84C}"/>
                    </a:ext>
                  </a:extLst>
                </p:cNvPr>
                <p:cNvSpPr txBox="1"/>
                <p:nvPr/>
              </p:nvSpPr>
              <p:spPr>
                <a:xfrm>
                  <a:off x="8490198" y="2444739"/>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Cosmos DB</a:t>
                  </a:r>
                </a:p>
              </p:txBody>
            </p:sp>
          </p:grpSp>
          <p:grpSp>
            <p:nvGrpSpPr>
              <p:cNvPr id="262" name="Group 261">
                <a:extLst>
                  <a:ext uri="{FF2B5EF4-FFF2-40B4-BE49-F238E27FC236}">
                    <a16:creationId xmlns:a16="http://schemas.microsoft.com/office/drawing/2014/main" id="{A6D268B0-B736-3873-FE60-974AC1682847}"/>
                  </a:ext>
                </a:extLst>
              </p:cNvPr>
              <p:cNvGrpSpPr/>
              <p:nvPr/>
            </p:nvGrpSpPr>
            <p:grpSpPr>
              <a:xfrm>
                <a:off x="9654175" y="2062136"/>
                <a:ext cx="1327319" cy="807335"/>
                <a:chOff x="8490198" y="2062136"/>
                <a:chExt cx="1327319" cy="807335"/>
              </a:xfrm>
            </p:grpSpPr>
            <p:pic>
              <p:nvPicPr>
                <p:cNvPr id="268" name="Graphic 267">
                  <a:extLst>
                    <a:ext uri="{FF2B5EF4-FFF2-40B4-BE49-F238E27FC236}">
                      <a16:creationId xmlns:a16="http://schemas.microsoft.com/office/drawing/2014/main" id="{F9807D38-EFE4-99E0-8114-B61D19E2E8D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p:blipFill>
              <p:spPr>
                <a:xfrm>
                  <a:off x="8984693" y="2062136"/>
                  <a:ext cx="338328" cy="338328"/>
                </a:xfrm>
                <a:prstGeom prst="rect">
                  <a:avLst/>
                </a:prstGeom>
              </p:spPr>
            </p:pic>
            <p:sp>
              <p:nvSpPr>
                <p:cNvPr id="269" name="TextBox 268">
                  <a:extLst>
                    <a:ext uri="{FF2B5EF4-FFF2-40B4-BE49-F238E27FC236}">
                      <a16:creationId xmlns:a16="http://schemas.microsoft.com/office/drawing/2014/main" id="{32E99E55-830E-A9F5-CBBB-2469AB579023}"/>
                    </a:ext>
                  </a:extLst>
                </p:cNvPr>
                <p:cNvSpPr txBox="1"/>
                <p:nvPr/>
              </p:nvSpPr>
              <p:spPr>
                <a:xfrm>
                  <a:off x="8490198" y="2444739"/>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SQL family</a:t>
                  </a:r>
                </a:p>
              </p:txBody>
            </p:sp>
          </p:grpSp>
          <p:grpSp>
            <p:nvGrpSpPr>
              <p:cNvPr id="263" name="Group 262">
                <a:extLst>
                  <a:ext uri="{FF2B5EF4-FFF2-40B4-BE49-F238E27FC236}">
                    <a16:creationId xmlns:a16="http://schemas.microsoft.com/office/drawing/2014/main" id="{AE42207D-DEE0-4198-AE8D-BC9683011C15}"/>
                  </a:ext>
                </a:extLst>
              </p:cNvPr>
              <p:cNvGrpSpPr/>
              <p:nvPr/>
            </p:nvGrpSpPr>
            <p:grpSpPr>
              <a:xfrm>
                <a:off x="10575819" y="2043112"/>
                <a:ext cx="1327319" cy="962062"/>
                <a:chOff x="9387183" y="652315"/>
                <a:chExt cx="1327319" cy="962062"/>
              </a:xfrm>
            </p:grpSpPr>
            <p:sp>
              <p:nvSpPr>
                <p:cNvPr id="264" name="TextBox 263">
                  <a:extLst>
                    <a:ext uri="{FF2B5EF4-FFF2-40B4-BE49-F238E27FC236}">
                      <a16:creationId xmlns:a16="http://schemas.microsoft.com/office/drawing/2014/main" id="{49ED3002-870F-64F0-6590-6EC1A87EA907}"/>
                    </a:ext>
                  </a:extLst>
                </p:cNvPr>
                <p:cNvSpPr txBox="1"/>
                <p:nvPr/>
              </p:nvSpPr>
              <p:spPr>
                <a:xfrm>
                  <a:off x="9387183" y="1023446"/>
                  <a:ext cx="1327319" cy="590931"/>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MySQL &amp; MariaDB</a:t>
                  </a:r>
                </a:p>
              </p:txBody>
            </p:sp>
            <p:grpSp>
              <p:nvGrpSpPr>
                <p:cNvPr id="265" name="Group 264" descr="Azure MySQL logo and Azure MariaDB logo">
                  <a:extLst>
                    <a:ext uri="{FF2B5EF4-FFF2-40B4-BE49-F238E27FC236}">
                      <a16:creationId xmlns:a16="http://schemas.microsoft.com/office/drawing/2014/main" id="{A1D9FAF1-D753-44F6-1DC2-B7B468FA2DB7}"/>
                    </a:ext>
                  </a:extLst>
                </p:cNvPr>
                <p:cNvGrpSpPr/>
                <p:nvPr/>
              </p:nvGrpSpPr>
              <p:grpSpPr>
                <a:xfrm>
                  <a:off x="9739807" y="652315"/>
                  <a:ext cx="622070" cy="335695"/>
                  <a:chOff x="4111882" y="3200655"/>
                  <a:chExt cx="1084452" cy="585216"/>
                </a:xfrm>
              </p:grpSpPr>
              <p:pic>
                <p:nvPicPr>
                  <p:cNvPr id="266" name="Graphic 265">
                    <a:extLst>
                      <a:ext uri="{FF2B5EF4-FFF2-40B4-BE49-F238E27FC236}">
                        <a16:creationId xmlns:a16="http://schemas.microsoft.com/office/drawing/2014/main" id="{D545204A-2FAB-A7F3-A115-24BD2D971A11}"/>
                      </a:ext>
                      <a:ext uri="{C183D7F6-B498-43B3-948B-1728B52AA6E4}">
                        <adec:decorative xmlns:adec="http://schemas.microsoft.com/office/drawing/2017/decorative" val="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111882" y="3200655"/>
                    <a:ext cx="585216" cy="585216"/>
                  </a:xfrm>
                  <a:prstGeom prst="rect">
                    <a:avLst/>
                  </a:prstGeom>
                </p:spPr>
              </p:pic>
              <p:pic>
                <p:nvPicPr>
                  <p:cNvPr id="267" name="Graphic 266">
                    <a:extLst>
                      <a:ext uri="{FF2B5EF4-FFF2-40B4-BE49-F238E27FC236}">
                        <a16:creationId xmlns:a16="http://schemas.microsoft.com/office/drawing/2014/main" id="{29BE60D3-7700-1CDA-E01E-7FC1EF2D5952}"/>
                      </a:ext>
                      <a:ext uri="{C183D7F6-B498-43B3-948B-1728B52AA6E4}">
                        <adec:decorative xmlns:adec="http://schemas.microsoft.com/office/drawing/2017/decorative" val="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611118" y="3200655"/>
                    <a:ext cx="585216" cy="585216"/>
                  </a:xfrm>
                  <a:prstGeom prst="rect">
                    <a:avLst/>
                  </a:prstGeom>
                </p:spPr>
              </p:pic>
            </p:grpSp>
          </p:grpSp>
        </p:grpSp>
      </p:grpSp>
      <p:grpSp>
        <p:nvGrpSpPr>
          <p:cNvPr id="274" name="Group 273" descr="Two-headed arrow">
            <a:extLst>
              <a:ext uri="{FF2B5EF4-FFF2-40B4-BE49-F238E27FC236}">
                <a16:creationId xmlns:a16="http://schemas.microsoft.com/office/drawing/2014/main" id="{31E571C3-68CA-7987-4634-E49D01CC95DE}"/>
              </a:ext>
            </a:extLst>
          </p:cNvPr>
          <p:cNvGrpSpPr/>
          <p:nvPr/>
        </p:nvGrpSpPr>
        <p:grpSpPr>
          <a:xfrm>
            <a:off x="7634635" y="2785005"/>
            <a:ext cx="399688" cy="399686"/>
            <a:chOff x="7486595" y="3685943"/>
            <a:chExt cx="399688" cy="399686"/>
          </a:xfrm>
        </p:grpSpPr>
        <p:sp>
          <p:nvSpPr>
            <p:cNvPr id="275" name="Oval 274">
              <a:extLst>
                <a:ext uri="{FF2B5EF4-FFF2-40B4-BE49-F238E27FC236}">
                  <a16:creationId xmlns:a16="http://schemas.microsoft.com/office/drawing/2014/main" id="{BC5E0FD3-C622-55F2-E844-55D2DEB1AC1F}"/>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rgbClr val="000000"/>
            </a:solidFill>
            <a:ln w="12700" cap="sq">
              <a:solidFill>
                <a:srgbClr val="4DE1F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6" name="arrow">
              <a:extLst>
                <a:ext uri="{FF2B5EF4-FFF2-40B4-BE49-F238E27FC236}">
                  <a16:creationId xmlns:a16="http://schemas.microsoft.com/office/drawing/2014/main" id="{12760682-173E-AE01-4915-7C33519DD7D2}"/>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rgbClr val="000000"/>
            </a:solidFill>
            <a:ln w="12700" cap="sq">
              <a:solidFill>
                <a:srgbClr val="4DE1F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7" name="arrow">
              <a:extLst>
                <a:ext uri="{FF2B5EF4-FFF2-40B4-BE49-F238E27FC236}">
                  <a16:creationId xmlns:a16="http://schemas.microsoft.com/office/drawing/2014/main" id="{0DDEDBD5-D8A5-B781-9355-53DE7EFA4C13}"/>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rgbClr val="000000"/>
            </a:solidFill>
            <a:ln w="12700" cap="sq">
              <a:solidFill>
                <a:srgbClr val="4DE1F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78" name="Group 277" descr="Cloud operations anywhere">
            <a:extLst>
              <a:ext uri="{FF2B5EF4-FFF2-40B4-BE49-F238E27FC236}">
                <a16:creationId xmlns:a16="http://schemas.microsoft.com/office/drawing/2014/main" id="{AA1DD31E-BD37-C9C0-B272-0E8B10010EBA}"/>
              </a:ext>
            </a:extLst>
          </p:cNvPr>
          <p:cNvGrpSpPr/>
          <p:nvPr/>
        </p:nvGrpSpPr>
        <p:grpSpPr>
          <a:xfrm>
            <a:off x="3145968" y="4636733"/>
            <a:ext cx="8778443" cy="1030509"/>
            <a:chOff x="3145968" y="4830696"/>
            <a:chExt cx="8778443" cy="1030509"/>
          </a:xfrm>
        </p:grpSpPr>
        <p:sp>
          <p:nvSpPr>
            <p:cNvPr id="279" name="Rectangle 278">
              <a:extLst>
                <a:ext uri="{FF2B5EF4-FFF2-40B4-BE49-F238E27FC236}">
                  <a16:creationId xmlns:a16="http://schemas.microsoft.com/office/drawing/2014/main" id="{25648757-E6AA-BC99-3F71-DBEFD147B02C}"/>
                </a:ext>
              </a:extLst>
            </p:cNvPr>
            <p:cNvSpPr/>
            <p:nvPr/>
          </p:nvSpPr>
          <p:spPr bwMode="auto">
            <a:xfrm>
              <a:off x="3145968" y="4830696"/>
              <a:ext cx="8778443" cy="1030509"/>
            </a:xfrm>
            <a:prstGeom prst="rect">
              <a:avLst/>
            </a:prstGeom>
            <a:solidFill>
              <a:srgbClr val="000000"/>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80" name="TextBox 279">
              <a:extLst>
                <a:ext uri="{FF2B5EF4-FFF2-40B4-BE49-F238E27FC236}">
                  <a16:creationId xmlns:a16="http://schemas.microsoft.com/office/drawing/2014/main" id="{99D7B2EF-8B26-E282-8D99-26399908C3EB}"/>
                </a:ext>
              </a:extLst>
            </p:cNvPr>
            <p:cNvSpPr txBox="1"/>
            <p:nvPr/>
          </p:nvSpPr>
          <p:spPr>
            <a:xfrm>
              <a:off x="6418089" y="4916322"/>
              <a:ext cx="2234201"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solidFill>
                    <a:srgbClr val="50E6FF"/>
                  </a:solidFill>
                  <a:effectLst/>
                  <a:uLnTx/>
                  <a:uFillTx/>
                  <a:latin typeface="Segoe UI Semibold"/>
                  <a:ea typeface="+mn-ea"/>
                  <a:cs typeface="+mn-cs"/>
                </a:rPr>
                <a:t>Cloud operations anywhere</a:t>
              </a:r>
            </a:p>
          </p:txBody>
        </p:sp>
        <p:grpSp>
          <p:nvGrpSpPr>
            <p:cNvPr id="281" name="Group 280">
              <a:extLst>
                <a:ext uri="{FF2B5EF4-FFF2-40B4-BE49-F238E27FC236}">
                  <a16:creationId xmlns:a16="http://schemas.microsoft.com/office/drawing/2014/main" id="{3A1593F3-9E27-29DC-E175-0D7296AAB4D5}"/>
                </a:ext>
              </a:extLst>
            </p:cNvPr>
            <p:cNvGrpSpPr/>
            <p:nvPr/>
          </p:nvGrpSpPr>
          <p:grpSpPr>
            <a:xfrm>
              <a:off x="7186600" y="5159832"/>
              <a:ext cx="697178" cy="677496"/>
              <a:chOff x="5143969" y="5329773"/>
              <a:chExt cx="697178" cy="677496"/>
            </a:xfrm>
          </p:grpSpPr>
          <p:pic>
            <p:nvPicPr>
              <p:cNvPr id="282" name="Picture 7">
                <a:extLst>
                  <a:ext uri="{FF2B5EF4-FFF2-40B4-BE49-F238E27FC236}">
                    <a16:creationId xmlns:a16="http://schemas.microsoft.com/office/drawing/2014/main" id="{88110F69-77D2-B708-CD33-B5B68A685920}"/>
                  </a:ext>
                </a:extLst>
              </p:cNvPr>
              <p:cNvPicPr>
                <a:picLocks noChangeAspect="1"/>
              </p:cNvPicPr>
              <p:nvPr/>
            </p:nvPicPr>
            <p:blipFill rotWithShape="1">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rcRect t="3913" b="3913"/>
              <a:stretch/>
            </p:blipFill>
            <p:spPr>
              <a:xfrm>
                <a:off x="5277439" y="5329773"/>
                <a:ext cx="404876" cy="373193"/>
              </a:xfrm>
              <a:prstGeom prst="rect">
                <a:avLst/>
              </a:prstGeom>
              <a:noFill/>
              <a:ln>
                <a:noFill/>
                <a:headEnd type="none" w="med" len="med"/>
                <a:tailEnd type="none" w="med" len="med"/>
              </a:ln>
              <a:effectLst/>
            </p:spPr>
          </p:pic>
          <p:sp>
            <p:nvSpPr>
              <p:cNvPr id="283" name="TextBox 282">
                <a:extLst>
                  <a:ext uri="{FF2B5EF4-FFF2-40B4-BE49-F238E27FC236}">
                    <a16:creationId xmlns:a16="http://schemas.microsoft.com/office/drawing/2014/main" id="{9CA396D4-766E-9860-0E1E-E84537940A5F}"/>
                  </a:ext>
                </a:extLst>
              </p:cNvPr>
              <p:cNvSpPr txBox="1"/>
              <p:nvPr/>
            </p:nvSpPr>
            <p:spPr>
              <a:xfrm>
                <a:off x="5143969" y="5674870"/>
                <a:ext cx="697178" cy="3323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Arc</a:t>
                </a:r>
              </a:p>
            </p:txBody>
          </p:sp>
        </p:grpSp>
      </p:grpSp>
      <p:grpSp>
        <p:nvGrpSpPr>
          <p:cNvPr id="284" name="Group 283" descr="Two-headed arrow">
            <a:extLst>
              <a:ext uri="{FF2B5EF4-FFF2-40B4-BE49-F238E27FC236}">
                <a16:creationId xmlns:a16="http://schemas.microsoft.com/office/drawing/2014/main" id="{A5361230-82F0-1DD7-B577-CD478E7C34BD}"/>
              </a:ext>
            </a:extLst>
          </p:cNvPr>
          <p:cNvGrpSpPr/>
          <p:nvPr/>
        </p:nvGrpSpPr>
        <p:grpSpPr>
          <a:xfrm rot="5400000">
            <a:off x="5296782" y="4427166"/>
            <a:ext cx="399688" cy="399686"/>
            <a:chOff x="7486595" y="3685943"/>
            <a:chExt cx="399688" cy="399686"/>
          </a:xfrm>
        </p:grpSpPr>
        <p:sp>
          <p:nvSpPr>
            <p:cNvPr id="285" name="Oval 284">
              <a:extLst>
                <a:ext uri="{FF2B5EF4-FFF2-40B4-BE49-F238E27FC236}">
                  <a16:creationId xmlns:a16="http://schemas.microsoft.com/office/drawing/2014/main" id="{7D9DB7C7-F6D0-8C84-9C0E-4D5FFA791CF8}"/>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rgbClr val="000000"/>
            </a:solidFill>
            <a:ln w="12700" cap="sq">
              <a:solidFill>
                <a:srgbClr val="4DE1F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6" name="arrow">
              <a:extLst>
                <a:ext uri="{FF2B5EF4-FFF2-40B4-BE49-F238E27FC236}">
                  <a16:creationId xmlns:a16="http://schemas.microsoft.com/office/drawing/2014/main" id="{73267A06-53AC-487B-15A3-996F5B4F266A}"/>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rgbClr val="000000"/>
            </a:solidFill>
            <a:ln w="12700" cap="sq">
              <a:solidFill>
                <a:srgbClr val="4DE1F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87" name="arrow">
              <a:extLst>
                <a:ext uri="{FF2B5EF4-FFF2-40B4-BE49-F238E27FC236}">
                  <a16:creationId xmlns:a16="http://schemas.microsoft.com/office/drawing/2014/main" id="{5CA7D63D-5BB8-F007-30BE-2E90E460AD0B}"/>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rgbClr val="000000"/>
            </a:solidFill>
            <a:ln w="12700" cap="sq">
              <a:solidFill>
                <a:srgbClr val="4DE1F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88" name="Group 287" descr="Two-headed arrow">
            <a:extLst>
              <a:ext uri="{FF2B5EF4-FFF2-40B4-BE49-F238E27FC236}">
                <a16:creationId xmlns:a16="http://schemas.microsoft.com/office/drawing/2014/main" id="{440BDF07-A3AC-902D-B63B-46C31935E40A}"/>
              </a:ext>
            </a:extLst>
          </p:cNvPr>
          <p:cNvGrpSpPr/>
          <p:nvPr/>
        </p:nvGrpSpPr>
        <p:grpSpPr>
          <a:xfrm rot="5400000">
            <a:off x="9874706" y="4427166"/>
            <a:ext cx="399688" cy="399686"/>
            <a:chOff x="7486595" y="3685943"/>
            <a:chExt cx="399688" cy="399686"/>
          </a:xfrm>
        </p:grpSpPr>
        <p:sp>
          <p:nvSpPr>
            <p:cNvPr id="289" name="Oval 288">
              <a:extLst>
                <a:ext uri="{FF2B5EF4-FFF2-40B4-BE49-F238E27FC236}">
                  <a16:creationId xmlns:a16="http://schemas.microsoft.com/office/drawing/2014/main" id="{C87A8D11-B924-3C23-5083-1F5424ADC9BD}"/>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rgbClr val="000000"/>
            </a:solidFill>
            <a:ln w="12700" cap="sq">
              <a:solidFill>
                <a:srgbClr val="4DE1F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0" name="arrow">
              <a:extLst>
                <a:ext uri="{FF2B5EF4-FFF2-40B4-BE49-F238E27FC236}">
                  <a16:creationId xmlns:a16="http://schemas.microsoft.com/office/drawing/2014/main" id="{651A220C-438A-500A-4BE7-C01FAC19019F}"/>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rgbClr val="000000"/>
            </a:solidFill>
            <a:ln w="12700" cap="sq">
              <a:solidFill>
                <a:srgbClr val="4DE1F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1" name="arrow">
              <a:extLst>
                <a:ext uri="{FF2B5EF4-FFF2-40B4-BE49-F238E27FC236}">
                  <a16:creationId xmlns:a16="http://schemas.microsoft.com/office/drawing/2014/main" id="{63328EEA-7E1F-B425-3180-2AB417BA7E41}"/>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rgbClr val="000000"/>
            </a:solidFill>
            <a:ln w="12700" cap="sq">
              <a:solidFill>
                <a:srgbClr val="4DE1F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92" name="Group 291" descr="Development tools">
            <a:extLst>
              <a:ext uri="{FF2B5EF4-FFF2-40B4-BE49-F238E27FC236}">
                <a16:creationId xmlns:a16="http://schemas.microsoft.com/office/drawing/2014/main" id="{2BF15A57-8D46-9767-EDDE-DD7A766AFAE7}"/>
              </a:ext>
            </a:extLst>
          </p:cNvPr>
          <p:cNvGrpSpPr/>
          <p:nvPr/>
        </p:nvGrpSpPr>
        <p:grpSpPr>
          <a:xfrm>
            <a:off x="259961" y="3047687"/>
            <a:ext cx="2799514" cy="2611510"/>
            <a:chOff x="259961" y="3241650"/>
            <a:chExt cx="2799514" cy="2611510"/>
          </a:xfrm>
        </p:grpSpPr>
        <p:sp>
          <p:nvSpPr>
            <p:cNvPr id="293" name="Rectangle 292">
              <a:extLst>
                <a:ext uri="{FF2B5EF4-FFF2-40B4-BE49-F238E27FC236}">
                  <a16:creationId xmlns:a16="http://schemas.microsoft.com/office/drawing/2014/main" id="{A2D84E70-7E80-25CC-0D2D-6C49A614DF79}"/>
                </a:ext>
              </a:extLst>
            </p:cNvPr>
            <p:cNvSpPr/>
            <p:nvPr/>
          </p:nvSpPr>
          <p:spPr bwMode="auto">
            <a:xfrm>
              <a:off x="259961" y="3241650"/>
              <a:ext cx="2799514" cy="2611510"/>
            </a:xfrm>
            <a:prstGeom prst="rect">
              <a:avLst/>
            </a:prstGeom>
            <a:solidFill>
              <a:srgbClr val="000000"/>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94" name="TextBox 293">
              <a:extLst>
                <a:ext uri="{FF2B5EF4-FFF2-40B4-BE49-F238E27FC236}">
                  <a16:creationId xmlns:a16="http://schemas.microsoft.com/office/drawing/2014/main" id="{2285DE2B-01B1-DE07-D595-B4AFBDA1DC39}"/>
                </a:ext>
              </a:extLst>
            </p:cNvPr>
            <p:cNvSpPr txBox="1"/>
            <p:nvPr/>
          </p:nvSpPr>
          <p:spPr>
            <a:xfrm>
              <a:off x="542618" y="3318320"/>
              <a:ext cx="2234201"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solidFill>
                    <a:srgbClr val="50E6FF"/>
                  </a:solidFill>
                  <a:effectLst/>
                  <a:uLnTx/>
                  <a:uFillTx/>
                  <a:latin typeface="Segoe UI Semibold"/>
                  <a:ea typeface="+mn-ea"/>
                  <a:cs typeface="+mn-cs"/>
                </a:rPr>
                <a:t>Development tools</a:t>
              </a:r>
            </a:p>
          </p:txBody>
        </p:sp>
        <p:grpSp>
          <p:nvGrpSpPr>
            <p:cNvPr id="295" name="Group 294">
              <a:extLst>
                <a:ext uri="{FF2B5EF4-FFF2-40B4-BE49-F238E27FC236}">
                  <a16:creationId xmlns:a16="http://schemas.microsoft.com/office/drawing/2014/main" id="{401C06EA-BFF1-EA2D-4F6C-BAE82E25AE16}"/>
                </a:ext>
              </a:extLst>
            </p:cNvPr>
            <p:cNvGrpSpPr/>
            <p:nvPr/>
          </p:nvGrpSpPr>
          <p:grpSpPr>
            <a:xfrm>
              <a:off x="552892" y="3662746"/>
              <a:ext cx="947065" cy="331934"/>
              <a:chOff x="552892" y="3609343"/>
              <a:chExt cx="947065" cy="331934"/>
            </a:xfrm>
          </p:grpSpPr>
          <p:pic>
            <p:nvPicPr>
              <p:cNvPr id="304" name="Graphic 303" descr="GitHub logo">
                <a:extLst>
                  <a:ext uri="{FF2B5EF4-FFF2-40B4-BE49-F238E27FC236}">
                    <a16:creationId xmlns:a16="http://schemas.microsoft.com/office/drawing/2014/main" id="{780DF56D-7997-5EC4-9E32-B136902CC58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52892" y="3609343"/>
                <a:ext cx="340374" cy="331934"/>
              </a:xfrm>
              <a:prstGeom prst="rect">
                <a:avLst/>
              </a:prstGeom>
            </p:spPr>
          </p:pic>
          <p:sp>
            <p:nvSpPr>
              <p:cNvPr id="305" name="Rectangle 304">
                <a:extLst>
                  <a:ext uri="{FF2B5EF4-FFF2-40B4-BE49-F238E27FC236}">
                    <a16:creationId xmlns:a16="http://schemas.microsoft.com/office/drawing/2014/main" id="{0EF40B25-423C-3F0A-C253-393CC7CA8EF7}"/>
                  </a:ext>
                </a:extLst>
              </p:cNvPr>
              <p:cNvSpPr/>
              <p:nvPr/>
            </p:nvSpPr>
            <p:spPr bwMode="auto">
              <a:xfrm>
                <a:off x="1030598" y="3692211"/>
                <a:ext cx="469359"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GitHub</a:t>
                </a:r>
              </a:p>
            </p:txBody>
          </p:sp>
        </p:grpSp>
        <p:grpSp>
          <p:nvGrpSpPr>
            <p:cNvPr id="296" name="Group 295">
              <a:extLst>
                <a:ext uri="{FF2B5EF4-FFF2-40B4-BE49-F238E27FC236}">
                  <a16:creationId xmlns:a16="http://schemas.microsoft.com/office/drawing/2014/main" id="{3732C471-A750-2795-6AA9-BB099C9F46F9}"/>
                </a:ext>
              </a:extLst>
            </p:cNvPr>
            <p:cNvGrpSpPr/>
            <p:nvPr/>
          </p:nvGrpSpPr>
          <p:grpSpPr>
            <a:xfrm>
              <a:off x="554938" y="4482644"/>
              <a:ext cx="2027623" cy="338328"/>
              <a:chOff x="527724" y="2488382"/>
              <a:chExt cx="2027623" cy="338328"/>
            </a:xfrm>
          </p:grpSpPr>
          <p:pic>
            <p:nvPicPr>
              <p:cNvPr id="302" name="Graphic 301">
                <a:extLst>
                  <a:ext uri="{FF2B5EF4-FFF2-40B4-BE49-F238E27FC236}">
                    <a16:creationId xmlns:a16="http://schemas.microsoft.com/office/drawing/2014/main" id="{CAD9FE29-8168-0368-8465-95F9C2C0734D}"/>
                  </a:ext>
                  <a:ext uri="{C183D7F6-B498-43B3-948B-1728B52AA6E4}">
                    <adec:decorative xmlns:adec="http://schemas.microsoft.com/office/drawing/2017/decorative" val="1"/>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527724" y="2488382"/>
                <a:ext cx="338328" cy="338328"/>
              </a:xfrm>
              <a:prstGeom prst="rect">
                <a:avLst/>
              </a:prstGeom>
            </p:spPr>
          </p:pic>
          <p:sp>
            <p:nvSpPr>
              <p:cNvPr id="303" name="Rectangle 302">
                <a:extLst>
                  <a:ext uri="{FF2B5EF4-FFF2-40B4-BE49-F238E27FC236}">
                    <a16:creationId xmlns:a16="http://schemas.microsoft.com/office/drawing/2014/main" id="{5CAFA383-3665-0975-FE8D-D5A52EDAC052}"/>
                  </a:ext>
                </a:extLst>
              </p:cNvPr>
              <p:cNvSpPr/>
              <p:nvPr/>
            </p:nvSpPr>
            <p:spPr bwMode="auto">
              <a:xfrm>
                <a:off x="1003384" y="2589028"/>
                <a:ext cx="1551963"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API Management</a:t>
                </a:r>
              </a:p>
            </p:txBody>
          </p:sp>
        </p:grpSp>
        <p:grpSp>
          <p:nvGrpSpPr>
            <p:cNvPr id="297" name="Group 296">
              <a:extLst>
                <a:ext uri="{FF2B5EF4-FFF2-40B4-BE49-F238E27FC236}">
                  <a16:creationId xmlns:a16="http://schemas.microsoft.com/office/drawing/2014/main" id="{B871BE65-7615-B6C5-A2CA-5981CB82A8FE}"/>
                </a:ext>
              </a:extLst>
            </p:cNvPr>
            <p:cNvGrpSpPr/>
            <p:nvPr/>
          </p:nvGrpSpPr>
          <p:grpSpPr>
            <a:xfrm>
              <a:off x="542618" y="4905030"/>
              <a:ext cx="2092578" cy="338328"/>
              <a:chOff x="527724" y="2488382"/>
              <a:chExt cx="2092578" cy="338328"/>
            </a:xfrm>
          </p:grpSpPr>
          <p:pic>
            <p:nvPicPr>
              <p:cNvPr id="300" name="Graphic 299">
                <a:extLst>
                  <a:ext uri="{FF2B5EF4-FFF2-40B4-BE49-F238E27FC236}">
                    <a16:creationId xmlns:a16="http://schemas.microsoft.com/office/drawing/2014/main" id="{E788DCC7-88A1-421D-56F7-698ECE52F08B}"/>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p:blipFill>
            <p:spPr>
              <a:xfrm>
                <a:off x="527724" y="2488382"/>
                <a:ext cx="338328" cy="338328"/>
              </a:xfrm>
              <a:prstGeom prst="rect">
                <a:avLst/>
              </a:prstGeom>
            </p:spPr>
          </p:pic>
          <p:sp>
            <p:nvSpPr>
              <p:cNvPr id="301" name="Rectangle 300">
                <a:extLst>
                  <a:ext uri="{FF2B5EF4-FFF2-40B4-BE49-F238E27FC236}">
                    <a16:creationId xmlns:a16="http://schemas.microsoft.com/office/drawing/2014/main" id="{B5F0B558-B51A-0F50-B7F5-BFBDB29F6EEC}"/>
                  </a:ext>
                </a:extLst>
              </p:cNvPr>
              <p:cNvSpPr/>
              <p:nvPr/>
            </p:nvSpPr>
            <p:spPr bwMode="auto">
              <a:xfrm>
                <a:off x="1003384" y="2589028"/>
                <a:ext cx="1616918"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Container Registry</a:t>
                </a:r>
              </a:p>
            </p:txBody>
          </p:sp>
        </p:grpSp>
        <p:sp>
          <p:nvSpPr>
            <p:cNvPr id="298" name="Rectangle 297">
              <a:extLst>
                <a:ext uri="{FF2B5EF4-FFF2-40B4-BE49-F238E27FC236}">
                  <a16:creationId xmlns:a16="http://schemas.microsoft.com/office/drawing/2014/main" id="{CA6ED627-4090-C67B-B524-48DFFAF9A4C9}"/>
                </a:ext>
              </a:extLst>
            </p:cNvPr>
            <p:cNvSpPr/>
            <p:nvPr/>
          </p:nvSpPr>
          <p:spPr bwMode="auto">
            <a:xfrm>
              <a:off x="1003384" y="4178322"/>
              <a:ext cx="1217706"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Visual Studio Code</a:t>
              </a:r>
            </a:p>
          </p:txBody>
        </p:sp>
        <p:pic>
          <p:nvPicPr>
            <p:cNvPr id="299" name="Picture 4">
              <a:extLst>
                <a:ext uri="{FF2B5EF4-FFF2-40B4-BE49-F238E27FC236}">
                  <a16:creationId xmlns:a16="http://schemas.microsoft.com/office/drawing/2014/main" id="{C3648C05-48E0-01EE-3F88-6580E61B1C7F}"/>
                </a:ext>
                <a:ext uri="{C183D7F6-B498-43B3-948B-1728B52AA6E4}">
                  <adec:decorative xmlns:adec="http://schemas.microsoft.com/office/drawing/2017/decorative" val="1"/>
                </a:ext>
              </a:extLst>
            </p:cNvPr>
            <p:cNvPicPr>
              <a:picLocks noChangeAspect="1" noChangeArrowheads="1"/>
            </p:cNvPicPr>
            <p:nvPr/>
          </p:nvPicPr>
          <p:blipFill>
            <a:blip r:embed="rId40" cstate="print">
              <a:extLst>
                <a:ext uri="{28A0092B-C50C-407E-A947-70E740481C1C}">
                  <a14:useLocalDpi xmlns:a14="http://schemas.microsoft.com/office/drawing/2010/main"/>
                </a:ext>
              </a:extLst>
            </a:blip>
            <a:srcRect/>
            <a:stretch>
              <a:fillRect/>
            </a:stretch>
          </p:blipFill>
          <p:spPr bwMode="auto">
            <a:xfrm>
              <a:off x="566280" y="4131838"/>
              <a:ext cx="259170" cy="2591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6" name="Group 305" descr="Community">
            <a:extLst>
              <a:ext uri="{FF2B5EF4-FFF2-40B4-BE49-F238E27FC236}">
                <a16:creationId xmlns:a16="http://schemas.microsoft.com/office/drawing/2014/main" id="{26CD587D-6C62-DA1F-EAFE-8F76AB508976}"/>
              </a:ext>
            </a:extLst>
          </p:cNvPr>
          <p:cNvGrpSpPr/>
          <p:nvPr/>
        </p:nvGrpSpPr>
        <p:grpSpPr>
          <a:xfrm>
            <a:off x="267249" y="1399343"/>
            <a:ext cx="2799514" cy="1548935"/>
            <a:chOff x="267249" y="1593306"/>
            <a:chExt cx="2799514" cy="1548935"/>
          </a:xfrm>
        </p:grpSpPr>
        <p:sp>
          <p:nvSpPr>
            <p:cNvPr id="307" name="Rectangle 306">
              <a:extLst>
                <a:ext uri="{FF2B5EF4-FFF2-40B4-BE49-F238E27FC236}">
                  <a16:creationId xmlns:a16="http://schemas.microsoft.com/office/drawing/2014/main" id="{62C168E2-4948-6136-C72E-8DFB826D6213}"/>
                </a:ext>
              </a:extLst>
            </p:cNvPr>
            <p:cNvSpPr/>
            <p:nvPr/>
          </p:nvSpPr>
          <p:spPr bwMode="auto">
            <a:xfrm>
              <a:off x="267249" y="1593306"/>
              <a:ext cx="2799514" cy="1548935"/>
            </a:xfrm>
            <a:prstGeom prst="rect">
              <a:avLst/>
            </a:prstGeom>
            <a:solidFill>
              <a:srgbClr val="000000"/>
            </a:solidFill>
            <a:ln w="9525" cap="flat" cmpd="sng" algn="ctr">
              <a:solidFill>
                <a:srgbClr val="E6E6E6">
                  <a:lumMod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8" name="TextBox 307">
              <a:extLst>
                <a:ext uri="{FF2B5EF4-FFF2-40B4-BE49-F238E27FC236}">
                  <a16:creationId xmlns:a16="http://schemas.microsoft.com/office/drawing/2014/main" id="{6E0EA4C8-423F-5BA6-0EF2-910FAD87E2D5}"/>
                </a:ext>
              </a:extLst>
            </p:cNvPr>
            <p:cNvSpPr txBox="1"/>
            <p:nvPr/>
          </p:nvSpPr>
          <p:spPr>
            <a:xfrm>
              <a:off x="540160" y="1675578"/>
              <a:ext cx="2234201" cy="1661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0" cap="none" spc="-40" normalizeH="0" baseline="0" noProof="0">
                  <a:ln>
                    <a:noFill/>
                  </a:ln>
                  <a:solidFill>
                    <a:srgbClr val="50E6FF"/>
                  </a:solidFill>
                  <a:effectLst/>
                  <a:uLnTx/>
                  <a:uFillTx/>
                  <a:latin typeface="Segoe UI Semibold"/>
                  <a:ea typeface="+mn-ea"/>
                  <a:cs typeface="+mn-cs"/>
                </a:rPr>
                <a:t>Community</a:t>
              </a:r>
            </a:p>
          </p:txBody>
        </p:sp>
        <p:pic>
          <p:nvPicPr>
            <p:cNvPr id="309" name="Picture 308">
              <a:extLst>
                <a:ext uri="{FF2B5EF4-FFF2-40B4-BE49-F238E27FC236}">
                  <a16:creationId xmlns:a16="http://schemas.microsoft.com/office/drawing/2014/main" id="{AE5A7D3A-6D75-5346-2BB6-790925B010B5}"/>
                </a:ext>
              </a:extLst>
            </p:cNvPr>
            <p:cNvPicPr>
              <a:picLocks noChangeAspect="1"/>
            </p:cNvPicPr>
            <p:nvPr/>
          </p:nvPicPr>
          <p:blipFill>
            <a:blip r:embed="rId41" cstate="print">
              <a:extLst>
                <a:ext uri="{BEBA8EAE-BF5A-486C-A8C5-ECC9F3942E4B}">
                  <a14:imgProps xmlns:a14="http://schemas.microsoft.com/office/drawing/2010/main">
                    <a14:imgLayer r:embed="rId42">
                      <a14:imgEffect>
                        <a14:brightnessContrast bright="100000"/>
                      </a14:imgEffect>
                    </a14:imgLayer>
                  </a14:imgProps>
                </a:ext>
                <a:ext uri="{28A0092B-C50C-407E-A947-70E740481C1C}">
                  <a14:useLocalDpi xmlns:a14="http://schemas.microsoft.com/office/drawing/2010/main"/>
                </a:ext>
              </a:extLst>
            </a:blip>
            <a:stretch>
              <a:fillRect/>
            </a:stretch>
          </p:blipFill>
          <p:spPr>
            <a:xfrm>
              <a:off x="1229859" y="2243279"/>
              <a:ext cx="298335" cy="88739"/>
            </a:xfrm>
            <a:prstGeom prst="rect">
              <a:avLst/>
            </a:prstGeom>
          </p:spPr>
        </p:pic>
        <p:pic>
          <p:nvPicPr>
            <p:cNvPr id="310" name="Picture 309">
              <a:extLst>
                <a:ext uri="{FF2B5EF4-FFF2-40B4-BE49-F238E27FC236}">
                  <a16:creationId xmlns:a16="http://schemas.microsoft.com/office/drawing/2014/main" id="{A03FC1ED-1489-C578-408E-E74C2808F7BA}"/>
                </a:ext>
              </a:extLst>
            </p:cNvPr>
            <p:cNvPicPr>
              <a:picLocks noChangeAspect="1"/>
            </p:cNvPicPr>
            <p:nvPr/>
          </p:nvPicPr>
          <p:blipFill>
            <a:blip r:embed="rId43" cstate="print">
              <a:extLst>
                <a:ext uri="{BEBA8EAE-BF5A-486C-A8C5-ECC9F3942E4B}">
                  <a14:imgProps xmlns:a14="http://schemas.microsoft.com/office/drawing/2010/main">
                    <a14:imgLayer r:embed="rId44">
                      <a14:imgEffect>
                        <a14:sharpenSoften amount="1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684240" y="2171573"/>
              <a:ext cx="315810" cy="232151"/>
            </a:xfrm>
            <a:prstGeom prst="rect">
              <a:avLst/>
            </a:prstGeom>
          </p:spPr>
        </p:pic>
        <p:pic>
          <p:nvPicPr>
            <p:cNvPr id="311" name="Picture 310">
              <a:extLst>
                <a:ext uri="{FF2B5EF4-FFF2-40B4-BE49-F238E27FC236}">
                  <a16:creationId xmlns:a16="http://schemas.microsoft.com/office/drawing/2014/main" id="{3D74AE54-41AC-E966-7826-E211FE785A46}"/>
                </a:ext>
              </a:extLst>
            </p:cNvPr>
            <p:cNvPicPr>
              <a:picLocks noChangeAspect="1"/>
            </p:cNvPicPr>
            <p:nvPr/>
          </p:nvPicPr>
          <p:blipFill rotWithShape="1">
            <a:blip r:embed="rId45" cstate="print">
              <a:extLst>
                <a:ext uri="{28A0092B-C50C-407E-A947-70E740481C1C}">
                  <a14:useLocalDpi xmlns:a14="http://schemas.microsoft.com/office/drawing/2010/main"/>
                </a:ext>
              </a:extLst>
            </a:blip>
            <a:srcRect r="83863"/>
            <a:stretch/>
          </p:blipFill>
          <p:spPr>
            <a:xfrm>
              <a:off x="739958" y="2141360"/>
              <a:ext cx="284257" cy="277181"/>
            </a:xfrm>
            <a:prstGeom prst="rect">
              <a:avLst/>
            </a:prstGeom>
          </p:spPr>
        </p:pic>
        <p:pic>
          <p:nvPicPr>
            <p:cNvPr id="312" name="Picture 311">
              <a:extLst>
                <a:ext uri="{FF2B5EF4-FFF2-40B4-BE49-F238E27FC236}">
                  <a16:creationId xmlns:a16="http://schemas.microsoft.com/office/drawing/2014/main" id="{AF08315F-4112-BF40-1689-2033571C909C}"/>
                </a:ext>
              </a:extLst>
            </p:cNvPr>
            <p:cNvPicPr>
              <a:picLocks noChangeAspect="1"/>
            </p:cNvPicPr>
            <p:nvPr/>
          </p:nvPicPr>
          <p:blipFill>
            <a:blip r:embed="rId46" cstate="print">
              <a:extLst>
                <a:ext uri="{28A0092B-C50C-407E-A947-70E740481C1C}">
                  <a14:useLocalDpi xmlns:a14="http://schemas.microsoft.com/office/drawing/2010/main"/>
                </a:ext>
              </a:extLst>
            </a:blip>
            <a:stretch>
              <a:fillRect/>
            </a:stretch>
          </p:blipFill>
          <p:spPr>
            <a:xfrm>
              <a:off x="2207018" y="2082037"/>
              <a:ext cx="356054" cy="343669"/>
            </a:xfrm>
            <a:prstGeom prst="rect">
              <a:avLst/>
            </a:prstGeom>
          </p:spPr>
        </p:pic>
        <p:pic>
          <p:nvPicPr>
            <p:cNvPr id="313" name="Picture 312">
              <a:extLst>
                <a:ext uri="{FF2B5EF4-FFF2-40B4-BE49-F238E27FC236}">
                  <a16:creationId xmlns:a16="http://schemas.microsoft.com/office/drawing/2014/main" id="{8186DF6A-122F-B6D4-BA94-A96EE598169D}"/>
                </a:ext>
              </a:extLst>
            </p:cNvPr>
            <p:cNvPicPr>
              <a:picLocks noChangeAspect="1"/>
            </p:cNvPicPr>
            <p:nvPr/>
          </p:nvPicPr>
          <p:blipFill>
            <a:blip r:embed="rId47" cstate="print">
              <a:extLst>
                <a:ext uri="{28A0092B-C50C-407E-A947-70E740481C1C}">
                  <a14:useLocalDpi xmlns:a14="http://schemas.microsoft.com/office/drawing/2010/main"/>
                </a:ext>
              </a:extLst>
            </a:blip>
            <a:stretch>
              <a:fillRect/>
            </a:stretch>
          </p:blipFill>
          <p:spPr>
            <a:xfrm>
              <a:off x="781555" y="2623629"/>
              <a:ext cx="213303" cy="230913"/>
            </a:xfrm>
            <a:prstGeom prst="rect">
              <a:avLst/>
            </a:prstGeom>
          </p:spPr>
        </p:pic>
        <p:pic>
          <p:nvPicPr>
            <p:cNvPr id="314" name="Picture 313">
              <a:extLst>
                <a:ext uri="{FF2B5EF4-FFF2-40B4-BE49-F238E27FC236}">
                  <a16:creationId xmlns:a16="http://schemas.microsoft.com/office/drawing/2014/main" id="{7DEA897B-B9FC-F16D-A7BF-C7C99CCAD6D1}"/>
                </a:ext>
              </a:extLst>
            </p:cNvPr>
            <p:cNvPicPr>
              <a:picLocks noChangeAspect="1"/>
            </p:cNvPicPr>
            <p:nvPr/>
          </p:nvPicPr>
          <p:blipFill rotWithShape="1">
            <a:blip r:embed="rId48" cstate="print">
              <a:extLst>
                <a:ext uri="{BEBA8EAE-BF5A-486C-A8C5-ECC9F3942E4B}">
                  <a14:imgProps xmlns:a14="http://schemas.microsoft.com/office/drawing/2010/main">
                    <a14:imgLayer r:embed="rId49">
                      <a14:imgEffect>
                        <a14:brightnessContrast bright="100000"/>
                      </a14:imgEffect>
                    </a14:imgLayer>
                  </a14:imgProps>
                </a:ext>
                <a:ext uri="{28A0092B-C50C-407E-A947-70E740481C1C}">
                  <a14:useLocalDpi xmlns:a14="http://schemas.microsoft.com/office/drawing/2010/main"/>
                </a:ext>
              </a:extLst>
            </a:blip>
            <a:srcRect/>
            <a:stretch/>
          </p:blipFill>
          <p:spPr>
            <a:xfrm>
              <a:off x="1256850" y="2629349"/>
              <a:ext cx="232838" cy="219472"/>
            </a:xfrm>
            <a:prstGeom prst="rect">
              <a:avLst/>
            </a:prstGeom>
          </p:spPr>
        </p:pic>
        <p:pic>
          <p:nvPicPr>
            <p:cNvPr id="315" name="Picture 314">
              <a:extLst>
                <a:ext uri="{FF2B5EF4-FFF2-40B4-BE49-F238E27FC236}">
                  <a16:creationId xmlns:a16="http://schemas.microsoft.com/office/drawing/2014/main" id="{3CB2C45A-BE2C-BEA1-26AC-F58AA6500B54}"/>
                </a:ext>
              </a:extLst>
            </p:cNvPr>
            <p:cNvPicPr>
              <a:picLocks noChangeAspect="1"/>
            </p:cNvPicPr>
            <p:nvPr/>
          </p:nvPicPr>
          <p:blipFill>
            <a:blip r:embed="rId50" cstate="print">
              <a:extLst>
                <a:ext uri="{28A0092B-C50C-407E-A947-70E740481C1C}">
                  <a14:useLocalDpi xmlns:a14="http://schemas.microsoft.com/office/drawing/2010/main"/>
                </a:ext>
              </a:extLst>
            </a:blip>
            <a:stretch>
              <a:fillRect/>
            </a:stretch>
          </p:blipFill>
          <p:spPr>
            <a:xfrm>
              <a:off x="1659487" y="2517745"/>
              <a:ext cx="321582" cy="341681"/>
            </a:xfrm>
            <a:prstGeom prst="rect">
              <a:avLst/>
            </a:prstGeom>
          </p:spPr>
        </p:pic>
        <p:pic>
          <p:nvPicPr>
            <p:cNvPr id="316" name="Picture 315">
              <a:extLst>
                <a:ext uri="{FF2B5EF4-FFF2-40B4-BE49-F238E27FC236}">
                  <a16:creationId xmlns:a16="http://schemas.microsoft.com/office/drawing/2014/main" id="{A8B323DC-2365-45FC-B533-95CC52D36456}"/>
                </a:ext>
              </a:extLst>
            </p:cNvPr>
            <p:cNvPicPr>
              <a:picLocks noChangeAspect="1"/>
            </p:cNvPicPr>
            <p:nvPr/>
          </p:nvPicPr>
          <p:blipFill>
            <a:blip r:embed="rId51" cstate="print">
              <a:extLst>
                <a:ext uri="{28A0092B-C50C-407E-A947-70E740481C1C}">
                  <a14:useLocalDpi xmlns:a14="http://schemas.microsoft.com/office/drawing/2010/main"/>
                </a:ext>
              </a:extLst>
            </a:blip>
            <a:stretch>
              <a:fillRect/>
            </a:stretch>
          </p:blipFill>
          <p:spPr>
            <a:xfrm>
              <a:off x="2259607" y="2589498"/>
              <a:ext cx="242075" cy="272456"/>
            </a:xfrm>
            <a:prstGeom prst="rect">
              <a:avLst/>
            </a:prstGeom>
          </p:spPr>
        </p:pic>
      </p:grpSp>
      <p:grpSp>
        <p:nvGrpSpPr>
          <p:cNvPr id="317" name="Group 316" descr="Two-headed arrow">
            <a:extLst>
              <a:ext uri="{FF2B5EF4-FFF2-40B4-BE49-F238E27FC236}">
                <a16:creationId xmlns:a16="http://schemas.microsoft.com/office/drawing/2014/main" id="{184A8227-63CC-FAAD-DBBC-063B46769742}"/>
              </a:ext>
            </a:extLst>
          </p:cNvPr>
          <p:cNvGrpSpPr/>
          <p:nvPr/>
        </p:nvGrpSpPr>
        <p:grpSpPr>
          <a:xfrm>
            <a:off x="2897695" y="2750922"/>
            <a:ext cx="399688" cy="399686"/>
            <a:chOff x="7486595" y="3685943"/>
            <a:chExt cx="399688" cy="399686"/>
          </a:xfrm>
        </p:grpSpPr>
        <p:sp>
          <p:nvSpPr>
            <p:cNvPr id="318" name="Oval 317">
              <a:extLst>
                <a:ext uri="{FF2B5EF4-FFF2-40B4-BE49-F238E27FC236}">
                  <a16:creationId xmlns:a16="http://schemas.microsoft.com/office/drawing/2014/main" id="{18DCA142-366D-D368-80F7-C21FCCD72FC9}"/>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rgbClr val="000000"/>
            </a:solidFill>
            <a:ln w="12700" cap="sq">
              <a:solidFill>
                <a:srgbClr val="4DE1F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9" name="arrow">
              <a:extLst>
                <a:ext uri="{FF2B5EF4-FFF2-40B4-BE49-F238E27FC236}">
                  <a16:creationId xmlns:a16="http://schemas.microsoft.com/office/drawing/2014/main" id="{329808AF-A2C5-2F04-4EDB-3705C6DB0964}"/>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rgbClr val="000000"/>
            </a:solidFill>
            <a:ln w="12700" cap="sq">
              <a:solidFill>
                <a:srgbClr val="4DE1F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0" name="arrow">
              <a:extLst>
                <a:ext uri="{FF2B5EF4-FFF2-40B4-BE49-F238E27FC236}">
                  <a16:creationId xmlns:a16="http://schemas.microsoft.com/office/drawing/2014/main" id="{2B36AF14-E8BF-A190-E389-CB966A626F45}"/>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rgbClr val="000000"/>
            </a:solidFill>
            <a:ln w="12700" cap="sq">
              <a:solidFill>
                <a:srgbClr val="4DE1FD"/>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0779266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6"/>
                                        </p:tgtEl>
                                        <p:attrNameLst>
                                          <p:attrName>style.visibility</p:attrName>
                                        </p:attrNameLst>
                                      </p:cBhvr>
                                      <p:to>
                                        <p:strVal val="visible"/>
                                      </p:to>
                                    </p:set>
                                    <p:animEffect transition="in" filter="fade">
                                      <p:cBhvr>
                                        <p:cTn id="7" dur="500"/>
                                        <p:tgtEl>
                                          <p:spTgt spid="306"/>
                                        </p:tgtEl>
                                      </p:cBhvr>
                                    </p:animEffect>
                                  </p:childTnLst>
                                </p:cTn>
                              </p:par>
                              <p:par>
                                <p:cTn id="8" presetID="42" presetClass="path" presetSubtype="0" decel="100000" fill="hold" nodeType="withEffect">
                                  <p:stCondLst>
                                    <p:cond delay="0"/>
                                  </p:stCondLst>
                                  <p:childTnLst>
                                    <p:animMotion origin="layout" path="M 1.25E-6 1.85185E-6 L 1.25E-6 0.03541 " pathEditMode="relative" rAng="0" ptsTypes="AA">
                                      <p:cBhvr>
                                        <p:cTn id="9" dur="700" spd="-100000" fill="hold"/>
                                        <p:tgtEl>
                                          <p:spTgt spid="306"/>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241"/>
                                        </p:tgtEl>
                                        <p:attrNameLst>
                                          <p:attrName>style.visibility</p:attrName>
                                        </p:attrNameLst>
                                      </p:cBhvr>
                                      <p:to>
                                        <p:strVal val="visible"/>
                                      </p:to>
                                    </p:set>
                                    <p:animEffect transition="in" filter="fade">
                                      <p:cBhvr>
                                        <p:cTn id="12" dur="500"/>
                                        <p:tgtEl>
                                          <p:spTgt spid="241"/>
                                        </p:tgtEl>
                                      </p:cBhvr>
                                    </p:animEffect>
                                  </p:childTnLst>
                                </p:cTn>
                              </p:par>
                              <p:par>
                                <p:cTn id="13" presetID="42" presetClass="path" presetSubtype="0" decel="100000" fill="hold" nodeType="withEffect">
                                  <p:stCondLst>
                                    <p:cond delay="0"/>
                                  </p:stCondLst>
                                  <p:childTnLst>
                                    <p:animMotion origin="layout" path="M 2.08333E-6 -1.11111E-6 L 2.08333E-6 0.03542 " pathEditMode="relative" rAng="0" ptsTypes="AA">
                                      <p:cBhvr>
                                        <p:cTn id="14" dur="700" spd="-100000" fill="hold"/>
                                        <p:tgtEl>
                                          <p:spTgt spid="241"/>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0"/>
                                  </p:stCondLst>
                                  <p:childTnLst>
                                    <p:animMotion origin="layout" path="M 2.08333E-6 -1.11111E-6 L 2.08333E-6 0.03542 " pathEditMode="relative" rAng="0" ptsTypes="AA">
                                      <p:cBhvr>
                                        <p:cTn id="19" dur="700" spd="-100000" fill="hold"/>
                                        <p:tgtEl>
                                          <p:spTgt spid="5"/>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292"/>
                                        </p:tgtEl>
                                        <p:attrNameLst>
                                          <p:attrName>style.visibility</p:attrName>
                                        </p:attrNameLst>
                                      </p:cBhvr>
                                      <p:to>
                                        <p:strVal val="visible"/>
                                      </p:to>
                                    </p:set>
                                    <p:animEffect transition="in" filter="fade">
                                      <p:cBhvr>
                                        <p:cTn id="22" dur="500"/>
                                        <p:tgtEl>
                                          <p:spTgt spid="292"/>
                                        </p:tgtEl>
                                      </p:cBhvr>
                                    </p:animEffect>
                                  </p:childTnLst>
                                </p:cTn>
                              </p:par>
                              <p:par>
                                <p:cTn id="23" presetID="42" presetClass="path" presetSubtype="0" decel="100000" fill="hold" nodeType="withEffect">
                                  <p:stCondLst>
                                    <p:cond delay="200"/>
                                  </p:stCondLst>
                                  <p:childTnLst>
                                    <p:animMotion origin="layout" path="M 2.29167E-6 -2.22222E-6 L 2.29167E-6 0.03542 " pathEditMode="relative" rAng="0" ptsTypes="AA">
                                      <p:cBhvr>
                                        <p:cTn id="24" dur="700" spd="-100000" fill="hold"/>
                                        <p:tgtEl>
                                          <p:spTgt spid="292"/>
                                        </p:tgtEl>
                                        <p:attrNameLst>
                                          <p:attrName>ppt_x</p:attrName>
                                          <p:attrName>ppt_y</p:attrName>
                                        </p:attrNameLst>
                                      </p:cBhvr>
                                      <p:rCtr x="0" y="1759"/>
                                    </p:animMotion>
                                  </p:childTnLst>
                                </p:cTn>
                              </p:par>
                              <p:par>
                                <p:cTn id="25" presetID="10" presetClass="entr" presetSubtype="0" fill="hold" nodeType="withEffect">
                                  <p:stCondLst>
                                    <p:cond delay="200"/>
                                  </p:stCondLst>
                                  <p:childTnLst>
                                    <p:set>
                                      <p:cBhvr>
                                        <p:cTn id="26" dur="1" fill="hold">
                                          <p:stCondLst>
                                            <p:cond delay="0"/>
                                          </p:stCondLst>
                                        </p:cTn>
                                        <p:tgtEl>
                                          <p:spTgt spid="225"/>
                                        </p:tgtEl>
                                        <p:attrNameLst>
                                          <p:attrName>style.visibility</p:attrName>
                                        </p:attrNameLst>
                                      </p:cBhvr>
                                      <p:to>
                                        <p:strVal val="visible"/>
                                      </p:to>
                                    </p:set>
                                    <p:animEffect transition="in" filter="fade">
                                      <p:cBhvr>
                                        <p:cTn id="27" dur="500"/>
                                        <p:tgtEl>
                                          <p:spTgt spid="225"/>
                                        </p:tgtEl>
                                      </p:cBhvr>
                                    </p:animEffect>
                                  </p:childTnLst>
                                </p:cTn>
                              </p:par>
                              <p:par>
                                <p:cTn id="28" presetID="42" presetClass="path" presetSubtype="0" decel="100000" fill="hold" nodeType="withEffect">
                                  <p:stCondLst>
                                    <p:cond delay="200"/>
                                  </p:stCondLst>
                                  <p:childTnLst>
                                    <p:animMotion origin="layout" path="M 2.08333E-6 3.33333E-6 L 2.08333E-6 0.03541 " pathEditMode="relative" rAng="0" ptsTypes="AA">
                                      <p:cBhvr>
                                        <p:cTn id="29" dur="700" spd="-100000" fill="hold"/>
                                        <p:tgtEl>
                                          <p:spTgt spid="225"/>
                                        </p:tgtEl>
                                        <p:attrNameLst>
                                          <p:attrName>ppt_x</p:attrName>
                                          <p:attrName>ppt_y</p:attrName>
                                        </p:attrNameLst>
                                      </p:cBhvr>
                                      <p:rCtr x="0" y="1759"/>
                                    </p:animMotion>
                                  </p:childTnLst>
                                </p:cTn>
                              </p:par>
                              <p:par>
                                <p:cTn id="30" presetID="10" presetClass="entr" presetSubtype="0" fill="hold" nodeType="withEffect">
                                  <p:stCondLst>
                                    <p:cond delay="200"/>
                                  </p:stCondLst>
                                  <p:childTnLst>
                                    <p:set>
                                      <p:cBhvr>
                                        <p:cTn id="31" dur="1" fill="hold">
                                          <p:stCondLst>
                                            <p:cond delay="0"/>
                                          </p:stCondLst>
                                        </p:cTn>
                                        <p:tgtEl>
                                          <p:spTgt spid="256"/>
                                        </p:tgtEl>
                                        <p:attrNameLst>
                                          <p:attrName>style.visibility</p:attrName>
                                        </p:attrNameLst>
                                      </p:cBhvr>
                                      <p:to>
                                        <p:strVal val="visible"/>
                                      </p:to>
                                    </p:set>
                                    <p:animEffect transition="in" filter="fade">
                                      <p:cBhvr>
                                        <p:cTn id="32" dur="500"/>
                                        <p:tgtEl>
                                          <p:spTgt spid="256"/>
                                        </p:tgtEl>
                                      </p:cBhvr>
                                    </p:animEffect>
                                  </p:childTnLst>
                                </p:cTn>
                              </p:par>
                              <p:par>
                                <p:cTn id="33" presetID="42" presetClass="path" presetSubtype="0" decel="100000" fill="hold" nodeType="withEffect">
                                  <p:stCondLst>
                                    <p:cond delay="200"/>
                                  </p:stCondLst>
                                  <p:childTnLst>
                                    <p:animMotion origin="layout" path="M 2.08333E-7 -7.40741E-7 L 2.08333E-7 0.03542 " pathEditMode="relative" rAng="0" ptsTypes="AA">
                                      <p:cBhvr>
                                        <p:cTn id="34" dur="700" spd="-100000" fill="hold"/>
                                        <p:tgtEl>
                                          <p:spTgt spid="256"/>
                                        </p:tgtEl>
                                        <p:attrNameLst>
                                          <p:attrName>ppt_x</p:attrName>
                                          <p:attrName>ppt_y</p:attrName>
                                        </p:attrNameLst>
                                      </p:cBhvr>
                                      <p:rCtr x="0" y="1759"/>
                                    </p:animMotion>
                                  </p:childTnLst>
                                </p:cTn>
                              </p:par>
                              <p:par>
                                <p:cTn id="35" presetID="10" presetClass="entr" presetSubtype="0" fill="hold" nodeType="withEffect">
                                  <p:stCondLst>
                                    <p:cond delay="400"/>
                                  </p:stCondLst>
                                  <p:childTnLst>
                                    <p:set>
                                      <p:cBhvr>
                                        <p:cTn id="36" dur="1" fill="hold">
                                          <p:stCondLst>
                                            <p:cond delay="0"/>
                                          </p:stCondLst>
                                        </p:cTn>
                                        <p:tgtEl>
                                          <p:spTgt spid="278"/>
                                        </p:tgtEl>
                                        <p:attrNameLst>
                                          <p:attrName>style.visibility</p:attrName>
                                        </p:attrNameLst>
                                      </p:cBhvr>
                                      <p:to>
                                        <p:strVal val="visible"/>
                                      </p:to>
                                    </p:set>
                                    <p:animEffect transition="in" filter="fade">
                                      <p:cBhvr>
                                        <p:cTn id="37" dur="500"/>
                                        <p:tgtEl>
                                          <p:spTgt spid="278"/>
                                        </p:tgtEl>
                                      </p:cBhvr>
                                    </p:animEffect>
                                  </p:childTnLst>
                                </p:cTn>
                              </p:par>
                              <p:par>
                                <p:cTn id="38" presetID="42" presetClass="path" presetSubtype="0" decel="100000" fill="hold" nodeType="withEffect">
                                  <p:stCondLst>
                                    <p:cond delay="400"/>
                                  </p:stCondLst>
                                  <p:childTnLst>
                                    <p:animMotion origin="layout" path="M 1.25E-6 2.59259E-6 L 1.25E-6 0.03541 " pathEditMode="relative" rAng="0" ptsTypes="AA">
                                      <p:cBhvr>
                                        <p:cTn id="39" dur="700" spd="-100000" fill="hold"/>
                                        <p:tgtEl>
                                          <p:spTgt spid="278"/>
                                        </p:tgtEl>
                                        <p:attrNameLst>
                                          <p:attrName>ppt_x</p:attrName>
                                          <p:attrName>ppt_y</p:attrName>
                                        </p:attrNameLst>
                                      </p:cBhvr>
                                      <p:rCtr x="0" y="1759"/>
                                    </p:animMotion>
                                  </p:childTnLst>
                                </p:cTn>
                              </p:par>
                            </p:childTnLst>
                          </p:cTn>
                        </p:par>
                        <p:par>
                          <p:cTn id="40" fill="hold">
                            <p:stCondLst>
                              <p:cond delay="1100"/>
                            </p:stCondLst>
                            <p:childTnLst>
                              <p:par>
                                <p:cTn id="41" presetID="1" presetClass="entr" presetSubtype="0" fill="hold" nodeType="afterEffect">
                                  <p:stCondLst>
                                    <p:cond delay="500"/>
                                  </p:stCondLst>
                                  <p:childTnLst>
                                    <p:set>
                                      <p:cBhvr>
                                        <p:cTn id="42" dur="1" fill="hold">
                                          <p:stCondLst>
                                            <p:cond delay="0"/>
                                          </p:stCondLst>
                                        </p:cTn>
                                        <p:tgtEl>
                                          <p:spTgt spid="317"/>
                                        </p:tgtEl>
                                        <p:attrNameLst>
                                          <p:attrName>style.visibility</p:attrName>
                                        </p:attrNameLst>
                                      </p:cBhvr>
                                      <p:to>
                                        <p:strVal val="visible"/>
                                      </p:to>
                                    </p:set>
                                  </p:childTnLst>
                                </p:cTn>
                              </p:par>
                              <p:par>
                                <p:cTn id="43" presetID="6" presetClass="emph" presetSubtype="0" accel="100000" autoRev="1" fill="hold" nodeType="withEffect">
                                  <p:stCondLst>
                                    <p:cond delay="0"/>
                                  </p:stCondLst>
                                  <p:childTnLst>
                                    <p:animScale>
                                      <p:cBhvr>
                                        <p:cTn id="44" dur="500" fill="hold"/>
                                        <p:tgtEl>
                                          <p:spTgt spid="317"/>
                                        </p:tgtEl>
                                      </p:cBhvr>
                                      <p:by x="0" y="0"/>
                                    </p:animScale>
                                  </p:childTnLst>
                                </p:cTn>
                              </p:par>
                              <p:par>
                                <p:cTn id="45" presetID="6" presetClass="emph" presetSubtype="0" decel="100000" fill="hold" nodeType="withEffect">
                                  <p:stCondLst>
                                    <p:cond delay="900"/>
                                  </p:stCondLst>
                                  <p:childTnLst>
                                    <p:animScale>
                                      <p:cBhvr>
                                        <p:cTn id="46" dur="500" fill="hold"/>
                                        <p:tgtEl>
                                          <p:spTgt spid="317"/>
                                        </p:tgtEl>
                                      </p:cBhvr>
                                      <p:by x="90000" y="90000"/>
                                    </p:animScale>
                                  </p:childTnLst>
                                </p:cTn>
                              </p:par>
                              <p:par>
                                <p:cTn id="47" presetID="1" presetClass="entr" presetSubtype="0" fill="hold" nodeType="withEffect">
                                  <p:stCondLst>
                                    <p:cond delay="500"/>
                                  </p:stCondLst>
                                  <p:childTnLst>
                                    <p:set>
                                      <p:cBhvr>
                                        <p:cTn id="48" dur="1" fill="hold">
                                          <p:stCondLst>
                                            <p:cond delay="0"/>
                                          </p:stCondLst>
                                        </p:cTn>
                                        <p:tgtEl>
                                          <p:spTgt spid="274"/>
                                        </p:tgtEl>
                                        <p:attrNameLst>
                                          <p:attrName>style.visibility</p:attrName>
                                        </p:attrNameLst>
                                      </p:cBhvr>
                                      <p:to>
                                        <p:strVal val="visible"/>
                                      </p:to>
                                    </p:set>
                                  </p:childTnLst>
                                </p:cTn>
                              </p:par>
                              <p:par>
                                <p:cTn id="49" presetID="6" presetClass="emph" presetSubtype="0" accel="100000" autoRev="1" fill="hold" nodeType="withEffect">
                                  <p:stCondLst>
                                    <p:cond delay="0"/>
                                  </p:stCondLst>
                                  <p:childTnLst>
                                    <p:animScale>
                                      <p:cBhvr>
                                        <p:cTn id="50" dur="500" fill="hold"/>
                                        <p:tgtEl>
                                          <p:spTgt spid="274"/>
                                        </p:tgtEl>
                                      </p:cBhvr>
                                      <p:by x="0" y="0"/>
                                    </p:animScale>
                                  </p:childTnLst>
                                </p:cTn>
                              </p:par>
                              <p:par>
                                <p:cTn id="51" presetID="6" presetClass="emph" presetSubtype="0" decel="100000" fill="hold" nodeType="withEffect">
                                  <p:stCondLst>
                                    <p:cond delay="900"/>
                                  </p:stCondLst>
                                  <p:childTnLst>
                                    <p:animScale>
                                      <p:cBhvr>
                                        <p:cTn id="52" dur="500" fill="hold"/>
                                        <p:tgtEl>
                                          <p:spTgt spid="274"/>
                                        </p:tgtEl>
                                      </p:cBhvr>
                                      <p:by x="90000" y="90000"/>
                                    </p:animScale>
                                  </p:childTnLst>
                                </p:cTn>
                              </p:par>
                              <p:par>
                                <p:cTn id="53" presetID="1" presetClass="entr" presetSubtype="0" fill="hold" nodeType="withEffect">
                                  <p:stCondLst>
                                    <p:cond delay="500"/>
                                  </p:stCondLst>
                                  <p:childTnLst>
                                    <p:set>
                                      <p:cBhvr>
                                        <p:cTn id="54" dur="1" fill="hold">
                                          <p:stCondLst>
                                            <p:cond delay="0"/>
                                          </p:stCondLst>
                                        </p:cTn>
                                        <p:tgtEl>
                                          <p:spTgt spid="284"/>
                                        </p:tgtEl>
                                        <p:attrNameLst>
                                          <p:attrName>style.visibility</p:attrName>
                                        </p:attrNameLst>
                                      </p:cBhvr>
                                      <p:to>
                                        <p:strVal val="visible"/>
                                      </p:to>
                                    </p:set>
                                  </p:childTnLst>
                                </p:cTn>
                              </p:par>
                              <p:par>
                                <p:cTn id="55" presetID="6" presetClass="emph" presetSubtype="0" accel="100000" autoRev="1" fill="hold" nodeType="withEffect">
                                  <p:stCondLst>
                                    <p:cond delay="0"/>
                                  </p:stCondLst>
                                  <p:childTnLst>
                                    <p:animScale>
                                      <p:cBhvr>
                                        <p:cTn id="56" dur="500" fill="hold"/>
                                        <p:tgtEl>
                                          <p:spTgt spid="284"/>
                                        </p:tgtEl>
                                      </p:cBhvr>
                                      <p:by x="0" y="0"/>
                                    </p:animScale>
                                  </p:childTnLst>
                                </p:cTn>
                              </p:par>
                              <p:par>
                                <p:cTn id="57" presetID="6" presetClass="emph" presetSubtype="0" decel="100000" fill="hold" nodeType="withEffect">
                                  <p:stCondLst>
                                    <p:cond delay="900"/>
                                  </p:stCondLst>
                                  <p:childTnLst>
                                    <p:animScale>
                                      <p:cBhvr>
                                        <p:cTn id="58" dur="500" fill="hold"/>
                                        <p:tgtEl>
                                          <p:spTgt spid="284"/>
                                        </p:tgtEl>
                                      </p:cBhvr>
                                      <p:by x="90000" y="90000"/>
                                    </p:animScale>
                                  </p:childTnLst>
                                </p:cTn>
                              </p:par>
                              <p:par>
                                <p:cTn id="59" presetID="1" presetClass="entr" presetSubtype="0" fill="hold" nodeType="withEffect">
                                  <p:stCondLst>
                                    <p:cond delay="500"/>
                                  </p:stCondLst>
                                  <p:childTnLst>
                                    <p:set>
                                      <p:cBhvr>
                                        <p:cTn id="60" dur="1" fill="hold">
                                          <p:stCondLst>
                                            <p:cond delay="0"/>
                                          </p:stCondLst>
                                        </p:cTn>
                                        <p:tgtEl>
                                          <p:spTgt spid="288"/>
                                        </p:tgtEl>
                                        <p:attrNameLst>
                                          <p:attrName>style.visibility</p:attrName>
                                        </p:attrNameLst>
                                      </p:cBhvr>
                                      <p:to>
                                        <p:strVal val="visible"/>
                                      </p:to>
                                    </p:set>
                                  </p:childTnLst>
                                </p:cTn>
                              </p:par>
                              <p:par>
                                <p:cTn id="61" presetID="6" presetClass="emph" presetSubtype="0" accel="100000" autoRev="1" fill="hold" nodeType="withEffect">
                                  <p:stCondLst>
                                    <p:cond delay="0"/>
                                  </p:stCondLst>
                                  <p:childTnLst>
                                    <p:animScale>
                                      <p:cBhvr>
                                        <p:cTn id="62" dur="500" fill="hold"/>
                                        <p:tgtEl>
                                          <p:spTgt spid="288"/>
                                        </p:tgtEl>
                                      </p:cBhvr>
                                      <p:by x="0" y="0"/>
                                    </p:animScale>
                                  </p:childTnLst>
                                </p:cTn>
                              </p:par>
                              <p:par>
                                <p:cTn id="63" presetID="6" presetClass="emph" presetSubtype="0" decel="100000" fill="hold" nodeType="withEffect">
                                  <p:stCondLst>
                                    <p:cond delay="900"/>
                                  </p:stCondLst>
                                  <p:childTnLst>
                                    <p:animScale>
                                      <p:cBhvr>
                                        <p:cTn id="64" dur="500" fill="hold"/>
                                        <p:tgtEl>
                                          <p:spTgt spid="288"/>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9FBB2D6B-9A54-827E-495B-F9001DADA702}"/>
              </a:ext>
            </a:extLst>
          </p:cNvPr>
          <p:cNvSpPr txBox="1">
            <a:spLocks/>
          </p:cNvSpPr>
          <p:nvPr/>
        </p:nvSpPr>
        <p:spPr>
          <a:xfrm>
            <a:off x="426425" y="1829711"/>
            <a:ext cx="7477989" cy="1473396"/>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344031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7975BA-8ABD-65CE-7D7F-4F6229B79AD9}"/>
              </a:ext>
            </a:extLst>
          </p:cNvPr>
          <p:cNvSpPr>
            <a:spLocks noGrp="1"/>
          </p:cNvSpPr>
          <p:nvPr>
            <p:ph type="title"/>
          </p:nvPr>
        </p:nvSpPr>
        <p:spPr/>
        <p:txBody>
          <a:bodyPr/>
          <a:lstStyle/>
          <a:p>
            <a:r>
              <a:rPr lang="en-US" dirty="0"/>
              <a:t>Azure Account Management</a:t>
            </a:r>
          </a:p>
        </p:txBody>
      </p:sp>
      <p:sp>
        <p:nvSpPr>
          <p:cNvPr id="4" name="Content Placeholder 3">
            <a:extLst>
              <a:ext uri="{FF2B5EF4-FFF2-40B4-BE49-F238E27FC236}">
                <a16:creationId xmlns:a16="http://schemas.microsoft.com/office/drawing/2014/main" id="{2C336055-84DC-0721-051C-D092CBF75C3C}"/>
              </a:ext>
            </a:extLst>
          </p:cNvPr>
          <p:cNvSpPr>
            <a:spLocks noGrp="1"/>
          </p:cNvSpPr>
          <p:nvPr>
            <p:ph sz="quarter" idx="10"/>
          </p:nvPr>
        </p:nvSpPr>
        <p:spPr>
          <a:xfrm>
            <a:off x="364143" y="1435099"/>
            <a:ext cx="5008970" cy="5096780"/>
          </a:xfrm>
        </p:spPr>
        <p:txBody>
          <a:bodyPr/>
          <a:lstStyle/>
          <a:p>
            <a:pPr lvl="1">
              <a:defRPr/>
            </a:pP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Calibri" panose="020F0502020204030204" pitchFamily="34" charset="0"/>
                <a:ea typeface="Calibri" panose="020F0502020204030204" pitchFamily="34" charset="0"/>
                <a:cs typeface="Calibri" panose="020F0502020204030204" pitchFamily="34" charset="0"/>
              </a:rPr>
              <a:t>Azure AD provides full suite of identity management capabilities: MFA, RBAC, Security monitoring/ alerting, etc.</a:t>
            </a:r>
          </a:p>
          <a:p>
            <a:pPr lvl="1">
              <a:defRPr/>
            </a:pP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Calibri" panose="020F0502020204030204" pitchFamily="34" charset="0"/>
                <a:ea typeface="Calibri" panose="020F0502020204030204" pitchFamily="34" charset="0"/>
                <a:cs typeface="Calibri" panose="020F0502020204030204" pitchFamily="34" charset="0"/>
              </a:rPr>
              <a:t>Azure AD Domain provides Group Policy and support different authentication protocols. (Kerberos and Azure AD Sync , Hybrid Identity Scenarios)</a:t>
            </a:r>
          </a:p>
          <a:p>
            <a:pPr lvl="1">
              <a:defRPr/>
            </a:pPr>
            <a:r>
              <a:rPr lang="en-US" sz="2400" dirty="0">
                <a:latin typeface="Calibri" panose="020F0502020204030204" pitchFamily="34" charset="0"/>
                <a:ea typeface="Calibri" panose="020F0502020204030204" pitchFamily="34" charset="0"/>
                <a:cs typeface="Calibri" panose="020F0502020204030204" pitchFamily="34" charset="0"/>
              </a:rPr>
              <a:t>More AD Function &amp; Features: </a:t>
            </a:r>
            <a:r>
              <a:rPr lang="en-US" sz="2400" dirty="0">
                <a:latin typeface="Calibri" panose="020F0502020204030204" pitchFamily="34" charset="0"/>
                <a:ea typeface="Calibri" panose="020F0502020204030204" pitchFamily="34" charset="0"/>
                <a:cs typeface="Calibri" panose="020F0502020204030204" pitchFamily="34" charset="0"/>
                <a:hlinkClick r:id="rId2"/>
              </a:rPr>
              <a:t>Azure Active Directory Tier Comparison</a:t>
            </a:r>
            <a:endParaRPr lang="en-US" sz="2400" dirty="0">
              <a:latin typeface="Calibri" panose="020F0502020204030204" pitchFamily="34" charset="0"/>
              <a:ea typeface="Calibri" panose="020F0502020204030204" pitchFamily="34" charset="0"/>
              <a:cs typeface="Calibri" panose="020F0502020204030204" pitchFamily="34" charset="0"/>
            </a:endParaRPr>
          </a:p>
          <a:p>
            <a:pPr lvl="1">
              <a:defRPr/>
            </a:pPr>
            <a:endPar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Calibri" panose="020F0502020204030204" pitchFamily="34" charset="0"/>
              <a:ea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ea typeface="Calibri" panose="020F0502020204030204" pitchFamily="34" charset="0"/>
              <a:cs typeface="Calibri" panose="020F0502020204030204" pitchFamily="34" charset="0"/>
            </a:endParaRPr>
          </a:p>
        </p:txBody>
      </p:sp>
      <p:pic>
        <p:nvPicPr>
          <p:cNvPr id="5122" name="Picture 2" descr="The different roles in Azure">
            <a:extLst>
              <a:ext uri="{FF2B5EF4-FFF2-40B4-BE49-F238E27FC236}">
                <a16:creationId xmlns:a16="http://schemas.microsoft.com/office/drawing/2014/main" id="{D7A02AB9-6DBE-4DAC-225C-5B12CC8E1B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47273" y="1386052"/>
            <a:ext cx="6594826" cy="4424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9181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C5973-FED2-3D11-F275-DC43172B4F47}"/>
              </a:ext>
            </a:extLst>
          </p:cNvPr>
          <p:cNvSpPr>
            <a:spLocks noGrp="1"/>
          </p:cNvSpPr>
          <p:nvPr>
            <p:ph type="title"/>
          </p:nvPr>
        </p:nvSpPr>
        <p:spPr/>
        <p:txBody>
          <a:bodyPr/>
          <a:lstStyle/>
          <a:p>
            <a:r>
              <a:rPr lang="en-US" dirty="0"/>
              <a:t>Azure Resource Manager</a:t>
            </a:r>
          </a:p>
        </p:txBody>
      </p:sp>
      <p:sp>
        <p:nvSpPr>
          <p:cNvPr id="4" name="Content Placeholder 3">
            <a:extLst>
              <a:ext uri="{FF2B5EF4-FFF2-40B4-BE49-F238E27FC236}">
                <a16:creationId xmlns:a16="http://schemas.microsoft.com/office/drawing/2014/main" id="{682B0015-67D0-1289-E9B2-E786ADDEE21E}"/>
              </a:ext>
            </a:extLst>
          </p:cNvPr>
          <p:cNvSpPr>
            <a:spLocks noGrp="1"/>
          </p:cNvSpPr>
          <p:nvPr>
            <p:ph sz="quarter" idx="10"/>
          </p:nvPr>
        </p:nvSpPr>
        <p:spPr>
          <a:xfrm>
            <a:off x="584200" y="1435100"/>
            <a:ext cx="11018838" cy="1465016"/>
          </a:xfrm>
        </p:spPr>
        <p:txBody>
          <a:bodyPr/>
          <a:lstStyle/>
          <a:p>
            <a:pPr>
              <a:buFont typeface="Arial" panose="020B0604020202020204" pitchFamily="34" charset="0"/>
              <a:buChar char="•"/>
            </a:pPr>
            <a:r>
              <a:rPr lang="en-US" dirty="0"/>
              <a:t>ARM is the main deployment and management service for Azure</a:t>
            </a:r>
          </a:p>
          <a:p>
            <a:pPr>
              <a:buFont typeface="Arial" panose="020B0604020202020204" pitchFamily="34" charset="0"/>
              <a:buChar char="•"/>
            </a:pPr>
            <a:r>
              <a:rPr lang="en-US" dirty="0"/>
              <a:t>Talks to various Azure Resource providers</a:t>
            </a:r>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8CDE4CE6-7FBC-BFFF-410E-849C650EE00D}"/>
              </a:ext>
            </a:extLst>
          </p:cNvPr>
          <p:cNvPicPr>
            <a:picLocks noChangeAspect="1"/>
          </p:cNvPicPr>
          <p:nvPr/>
        </p:nvPicPr>
        <p:blipFill>
          <a:blip r:embed="rId2"/>
          <a:stretch>
            <a:fillRect/>
          </a:stretch>
        </p:blipFill>
        <p:spPr>
          <a:xfrm>
            <a:off x="2662003" y="2759227"/>
            <a:ext cx="6729996" cy="3641573"/>
          </a:xfrm>
          <a:prstGeom prst="rect">
            <a:avLst/>
          </a:prstGeom>
        </p:spPr>
      </p:pic>
    </p:spTree>
    <p:extLst>
      <p:ext uri="{BB962C8B-B14F-4D97-AF65-F5344CB8AC3E}">
        <p14:creationId xmlns:p14="http://schemas.microsoft.com/office/powerpoint/2010/main" val="408615470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99F50-6732-6343-777D-EEC9DB492B72}"/>
              </a:ext>
            </a:extLst>
          </p:cNvPr>
          <p:cNvSpPr>
            <a:spLocks noGrp="1"/>
          </p:cNvSpPr>
          <p:nvPr>
            <p:ph type="title"/>
          </p:nvPr>
        </p:nvSpPr>
        <p:spPr/>
        <p:txBody>
          <a:bodyPr/>
          <a:lstStyle/>
          <a:p>
            <a:r>
              <a:rPr lang="en-US" dirty="0"/>
              <a:t>Resources</a:t>
            </a:r>
          </a:p>
        </p:txBody>
      </p:sp>
      <p:pic>
        <p:nvPicPr>
          <p:cNvPr id="4" name="Picture Placeholder 26">
            <a:extLst>
              <a:ext uri="{FF2B5EF4-FFF2-40B4-BE49-F238E27FC236}">
                <a16:creationId xmlns:a16="http://schemas.microsoft.com/office/drawing/2014/main" id="{11BE551E-47C3-3080-FAE5-5572752D3F4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145280" y="1542080"/>
            <a:ext cx="3950208" cy="2244436"/>
          </a:xfrm>
          <a:prstGeom prst="rect">
            <a:avLst/>
          </a:prstGeom>
        </p:spPr>
      </p:pic>
      <p:sp>
        <p:nvSpPr>
          <p:cNvPr id="5" name="Text Placeholder 15">
            <a:extLst>
              <a:ext uri="{FF2B5EF4-FFF2-40B4-BE49-F238E27FC236}">
                <a16:creationId xmlns:a16="http://schemas.microsoft.com/office/drawing/2014/main" id="{53B0B582-EFF1-D892-66D1-D837ADD873E6}"/>
              </a:ext>
            </a:extLst>
          </p:cNvPr>
          <p:cNvSpPr txBox="1">
            <a:spLocks/>
          </p:cNvSpPr>
          <p:nvPr/>
        </p:nvSpPr>
        <p:spPr>
          <a:xfrm>
            <a:off x="4541520" y="4055489"/>
            <a:ext cx="3086100" cy="221599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Code Sample</a:t>
            </a:r>
          </a:p>
          <a:p>
            <a:r>
              <a:rPr lang="en-US">
                <a:hlinkClick r:id="rId3"/>
              </a:rPr>
              <a:t>aka.ms/sample</a:t>
            </a:r>
            <a:endParaRPr lang="en-US"/>
          </a:p>
          <a:p>
            <a:endParaRPr lang="en-US"/>
          </a:p>
          <a:p>
            <a:endParaRPr lang="en-US"/>
          </a:p>
          <a:p>
            <a:r>
              <a:rPr lang="en-US">
                <a:solidFill>
                  <a:srgbClr val="111111"/>
                </a:solidFill>
              </a:rPr>
              <a:t>Samples with code and step by step guide for getting start with Microsoft developer tools and technologies</a:t>
            </a:r>
            <a:endParaRPr lang="en-US" dirty="0"/>
          </a:p>
        </p:txBody>
      </p:sp>
      <p:sp>
        <p:nvSpPr>
          <p:cNvPr id="6" name="Text Placeholder 14">
            <a:extLst>
              <a:ext uri="{FF2B5EF4-FFF2-40B4-BE49-F238E27FC236}">
                <a16:creationId xmlns:a16="http://schemas.microsoft.com/office/drawing/2014/main" id="{0956BA82-6AFB-A818-8606-B5373F8D95BF}"/>
              </a:ext>
            </a:extLst>
          </p:cNvPr>
          <p:cNvSpPr txBox="1">
            <a:spLocks/>
          </p:cNvSpPr>
          <p:nvPr/>
        </p:nvSpPr>
        <p:spPr>
          <a:xfrm>
            <a:off x="585216" y="4056680"/>
            <a:ext cx="2852928" cy="193899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Azure Architecture Center</a:t>
            </a:r>
          </a:p>
          <a:p>
            <a:r>
              <a:rPr lang="en-US">
                <a:hlinkClick r:id="rId4"/>
              </a:rPr>
              <a:t>aka.ms/architecture</a:t>
            </a:r>
            <a:endParaRPr lang="en-US"/>
          </a:p>
          <a:p>
            <a:endParaRPr lang="en-US"/>
          </a:p>
          <a:p>
            <a:endParaRPr lang="en-US"/>
          </a:p>
          <a:p>
            <a:r>
              <a:rPr lang="en-US">
                <a:solidFill>
                  <a:srgbClr val="111111"/>
                </a:solidFill>
              </a:rPr>
              <a:t>Best practices and patterns for building applications on Microsoft Azure</a:t>
            </a:r>
            <a:endParaRPr lang="en-US" dirty="0"/>
          </a:p>
        </p:txBody>
      </p:sp>
      <p:sp>
        <p:nvSpPr>
          <p:cNvPr id="7" name="Text Placeholder 16">
            <a:extLst>
              <a:ext uri="{FF2B5EF4-FFF2-40B4-BE49-F238E27FC236}">
                <a16:creationId xmlns:a16="http://schemas.microsoft.com/office/drawing/2014/main" id="{F5B9D0CE-2055-AD44-407A-AF4B43851972}"/>
              </a:ext>
            </a:extLst>
          </p:cNvPr>
          <p:cNvSpPr txBox="1">
            <a:spLocks/>
          </p:cNvSpPr>
          <p:nvPr/>
        </p:nvSpPr>
        <p:spPr>
          <a:xfrm>
            <a:off x="8753856" y="4055490"/>
            <a:ext cx="2852928" cy="221599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Azure Developer CLI</a:t>
            </a:r>
          </a:p>
          <a:p>
            <a:r>
              <a:rPr lang="en-US">
                <a:hlinkClick r:id="rId5"/>
              </a:rPr>
              <a:t>aka.ms/azd</a:t>
            </a:r>
            <a:endParaRPr lang="en-US"/>
          </a:p>
          <a:p>
            <a:r>
              <a:rPr lang="en-US">
                <a:hlinkClick r:id="rId6"/>
              </a:rPr>
              <a:t>aka.ms/awesome-azd</a:t>
            </a:r>
            <a:endParaRPr lang="en-US"/>
          </a:p>
          <a:p>
            <a:endParaRPr lang="en-US"/>
          </a:p>
          <a:p>
            <a:r>
              <a:rPr lang="en-US"/>
              <a:t>Open-source tool with templates that accelerates the process of building cloud apps on Azure</a:t>
            </a:r>
            <a:endParaRPr lang="en-US" dirty="0"/>
          </a:p>
        </p:txBody>
      </p:sp>
      <p:pic>
        <p:nvPicPr>
          <p:cNvPr id="8" name="Picture Placeholder 49">
            <a:extLst>
              <a:ext uri="{FF2B5EF4-FFF2-40B4-BE49-F238E27FC236}">
                <a16:creationId xmlns:a16="http://schemas.microsoft.com/office/drawing/2014/main" id="{9567F665-5E53-8AAB-8F96-39046BF39FC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8168640" y="1526582"/>
            <a:ext cx="4023360" cy="2286000"/>
          </a:xfrm>
          <a:prstGeom prst="rect">
            <a:avLst/>
          </a:prstGeom>
        </p:spPr>
      </p:pic>
      <p:pic>
        <p:nvPicPr>
          <p:cNvPr id="9" name="Picture Placeholder 20">
            <a:extLst>
              <a:ext uri="{FF2B5EF4-FFF2-40B4-BE49-F238E27FC236}">
                <a16:creationId xmlns:a16="http://schemas.microsoft.com/office/drawing/2014/main" id="{7B87682F-15C4-6282-1215-0E593BA3B8CD}"/>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6200" y="1542080"/>
            <a:ext cx="3947160" cy="2242705"/>
          </a:xfrm>
          <a:prstGeom prst="rect">
            <a:avLst/>
          </a:prstGeom>
        </p:spPr>
      </p:pic>
    </p:spTree>
    <p:extLst>
      <p:ext uri="{BB962C8B-B14F-4D97-AF65-F5344CB8AC3E}">
        <p14:creationId xmlns:p14="http://schemas.microsoft.com/office/powerpoint/2010/main" val="203963093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4F4729C-979F-647D-03D8-00A91F1C0BC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91117" y="1742877"/>
            <a:ext cx="6285349" cy="4958315"/>
          </a:xfrm>
          <a:prstGeom prst="rect">
            <a:avLst/>
          </a:prstGeom>
        </p:spPr>
      </p:pic>
      <p:sp>
        <p:nvSpPr>
          <p:cNvPr id="2" name="Title 1">
            <a:extLst>
              <a:ext uri="{FF2B5EF4-FFF2-40B4-BE49-F238E27FC236}">
                <a16:creationId xmlns:a16="http://schemas.microsoft.com/office/drawing/2014/main" id="{7F6F2A0E-1B2D-687C-7685-2838FAC0E866}"/>
              </a:ext>
            </a:extLst>
          </p:cNvPr>
          <p:cNvSpPr>
            <a:spLocks noGrp="1"/>
          </p:cNvSpPr>
          <p:nvPr>
            <p:ph type="title"/>
          </p:nvPr>
        </p:nvSpPr>
        <p:spPr/>
        <p:txBody>
          <a:bodyPr/>
          <a:lstStyle/>
          <a:p>
            <a:r>
              <a:rPr lang="en-US" dirty="0"/>
              <a:t>Documentation</a:t>
            </a:r>
          </a:p>
        </p:txBody>
      </p:sp>
      <p:sp>
        <p:nvSpPr>
          <p:cNvPr id="3" name="Content Placeholder 2">
            <a:extLst>
              <a:ext uri="{FF2B5EF4-FFF2-40B4-BE49-F238E27FC236}">
                <a16:creationId xmlns:a16="http://schemas.microsoft.com/office/drawing/2014/main" id="{63630A2B-17E6-118D-C650-9D37591DC22D}"/>
              </a:ext>
            </a:extLst>
          </p:cNvPr>
          <p:cNvSpPr>
            <a:spLocks noGrp="1"/>
          </p:cNvSpPr>
          <p:nvPr>
            <p:ph sz="quarter" idx="10"/>
          </p:nvPr>
        </p:nvSpPr>
        <p:spPr>
          <a:xfrm>
            <a:off x="6492169" y="90946"/>
            <a:ext cx="6050596" cy="732508"/>
          </a:xfrm>
        </p:spPr>
        <p:txBody>
          <a:bodyPr/>
          <a:lstStyle/>
          <a:p>
            <a:pPr marL="0" indent="0">
              <a:buNone/>
            </a:pPr>
            <a:r>
              <a:rPr lang="en-US" sz="1400" dirty="0">
                <a:hlinkClick r:id="rId3"/>
              </a:rPr>
              <a:t>https://learn.microsoft.com/en-us/azure/architecture/aws-professional/</a:t>
            </a:r>
            <a:endParaRPr lang="en-US" sz="1400" dirty="0"/>
          </a:p>
          <a:p>
            <a:pPr marL="0" indent="0">
              <a:buNone/>
            </a:pPr>
            <a:r>
              <a:rPr lang="en-US" sz="1400" dirty="0">
                <a:hlinkClick r:id="rId4"/>
              </a:rPr>
              <a:t>https://learn.microsoft.com/en-us/azure/architecture/gcp-professional/</a:t>
            </a:r>
            <a:endParaRPr lang="en-US" sz="1400" dirty="0"/>
          </a:p>
          <a:p>
            <a:pPr marL="0" indent="0">
              <a:buNone/>
            </a:pPr>
            <a:endParaRPr lang="en-US" sz="1400" dirty="0"/>
          </a:p>
        </p:txBody>
      </p:sp>
      <p:sp>
        <p:nvSpPr>
          <p:cNvPr id="12" name="Rectangle 11">
            <a:extLst>
              <a:ext uri="{FF2B5EF4-FFF2-40B4-BE49-F238E27FC236}">
                <a16:creationId xmlns:a16="http://schemas.microsoft.com/office/drawing/2014/main" id="{B8B83E59-E153-0C29-6301-C8533E2A4E29}"/>
              </a:ext>
            </a:extLst>
          </p:cNvPr>
          <p:cNvSpPr/>
          <p:nvPr/>
        </p:nvSpPr>
        <p:spPr bwMode="auto">
          <a:xfrm>
            <a:off x="330821" y="2050654"/>
            <a:ext cx="1834155" cy="411482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F5E284AB-70FD-9329-8AE1-BCC4AB0B362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967422" y="1722389"/>
            <a:ext cx="4348722" cy="4978803"/>
          </a:xfrm>
          <a:prstGeom prst="rect">
            <a:avLst/>
          </a:prstGeom>
        </p:spPr>
      </p:pic>
    </p:spTree>
    <p:extLst>
      <p:ext uri="{BB962C8B-B14F-4D97-AF65-F5344CB8AC3E}">
        <p14:creationId xmlns:p14="http://schemas.microsoft.com/office/powerpoint/2010/main" val="2898119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C40CD-B0D2-45CB-BFD7-0C3B74345ECE}"/>
              </a:ext>
            </a:extLst>
          </p:cNvPr>
          <p:cNvSpPr>
            <a:spLocks noGrp="1"/>
          </p:cNvSpPr>
          <p:nvPr>
            <p:ph type="title"/>
          </p:nvPr>
        </p:nvSpPr>
        <p:spPr/>
        <p:txBody>
          <a:bodyPr/>
          <a:lstStyle/>
          <a:p>
            <a:r>
              <a:rPr lang="en-US" dirty="0"/>
              <a:t>Tech Community Blogs</a:t>
            </a:r>
          </a:p>
        </p:txBody>
      </p:sp>
      <p:pic>
        <p:nvPicPr>
          <p:cNvPr id="6" name="Content Placeholder 5">
            <a:extLst>
              <a:ext uri="{FF2B5EF4-FFF2-40B4-BE49-F238E27FC236}">
                <a16:creationId xmlns:a16="http://schemas.microsoft.com/office/drawing/2014/main" id="{8C2BC994-B88E-F74B-F087-7AA00016C567}"/>
              </a:ext>
            </a:extLst>
          </p:cNvPr>
          <p:cNvPicPr>
            <a:picLocks noGrp="1" noChangeAspect="1"/>
          </p:cNvPicPr>
          <p:nvPr>
            <p:ph sz="quarter" idx="10"/>
          </p:nvPr>
        </p:nvPicPr>
        <p:blipFill>
          <a:blip r:embed="rId2" cstate="print">
            <a:extLst>
              <a:ext uri="{28A0092B-C50C-407E-A947-70E740481C1C}">
                <a14:useLocalDpi xmlns:a14="http://schemas.microsoft.com/office/drawing/2010/main"/>
              </a:ext>
            </a:extLst>
          </a:blip>
          <a:stretch>
            <a:fillRect/>
          </a:stretch>
        </p:blipFill>
        <p:spPr>
          <a:xfrm>
            <a:off x="1827988" y="1239521"/>
            <a:ext cx="8536023" cy="5076931"/>
          </a:xfrm>
          <a:prstGeom prst="rect">
            <a:avLst/>
          </a:prstGeom>
        </p:spPr>
      </p:pic>
      <p:sp>
        <p:nvSpPr>
          <p:cNvPr id="8" name="TextBox 7">
            <a:extLst>
              <a:ext uri="{FF2B5EF4-FFF2-40B4-BE49-F238E27FC236}">
                <a16:creationId xmlns:a16="http://schemas.microsoft.com/office/drawing/2014/main" id="{2B94F6D4-2227-9FD4-1D6D-754E6102F0A4}"/>
              </a:ext>
            </a:extLst>
          </p:cNvPr>
          <p:cNvSpPr txBox="1"/>
          <p:nvPr/>
        </p:nvSpPr>
        <p:spPr>
          <a:xfrm>
            <a:off x="53163" y="6400800"/>
            <a:ext cx="8764772" cy="369332"/>
          </a:xfrm>
          <a:prstGeom prst="rect">
            <a:avLst/>
          </a:prstGeom>
          <a:noFill/>
        </p:spPr>
        <p:txBody>
          <a:bodyPr wrap="square">
            <a:spAutoFit/>
          </a:bodyPr>
          <a:lstStyle/>
          <a:p>
            <a:r>
              <a:rPr lang="en-US" dirty="0">
                <a:hlinkClick r:id="rId3"/>
              </a:rPr>
              <a:t>https://techcommunity.microsoft.com/t5/artificial-intelligence-and/ct-p/AI</a:t>
            </a:r>
            <a:endParaRPr lang="en-US" dirty="0"/>
          </a:p>
        </p:txBody>
      </p:sp>
    </p:spTree>
    <p:extLst>
      <p:ext uri="{BB962C8B-B14F-4D97-AF65-F5344CB8AC3E}">
        <p14:creationId xmlns:p14="http://schemas.microsoft.com/office/powerpoint/2010/main" val="335938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ntE_WIKiZ10MS.R1uARRQQ"/>
</p:tagLst>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id="{59583D8A-7E57-443B-9DE3-B18666005648}" vid="{87437C40-1560-455B-8731-B09D26A5FF7E}"/>
    </a:ext>
  </a:extLst>
</a:theme>
</file>

<file path=ppt/theme/theme2.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3.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3084</Words>
  <Application>Microsoft Office PowerPoint</Application>
  <PresentationFormat>Widescreen</PresentationFormat>
  <Paragraphs>702</Paragraphs>
  <Slides>46</Slides>
  <Notes>14</Notes>
  <HiddenSlides>0</HiddenSlides>
  <MMClips>1</MMClips>
  <ScaleCrop>false</ScaleCrop>
  <HeadingPairs>
    <vt:vector size="8" baseType="variant">
      <vt:variant>
        <vt:lpstr>Fonts Used</vt:lpstr>
      </vt:variant>
      <vt:variant>
        <vt:i4>17</vt:i4>
      </vt:variant>
      <vt:variant>
        <vt:lpstr>Theme</vt:lpstr>
      </vt:variant>
      <vt:variant>
        <vt:i4>3</vt:i4>
      </vt:variant>
      <vt:variant>
        <vt:lpstr>Embedded OLE Servers</vt:lpstr>
      </vt:variant>
      <vt:variant>
        <vt:i4>1</vt:i4>
      </vt:variant>
      <vt:variant>
        <vt:lpstr>Slide Titles</vt:lpstr>
      </vt:variant>
      <vt:variant>
        <vt:i4>46</vt:i4>
      </vt:variant>
    </vt:vector>
  </HeadingPairs>
  <TitlesOfParts>
    <vt:vector size="67" baseType="lpstr">
      <vt:lpstr>Inter</vt:lpstr>
      <vt:lpstr>Inter SemiBold</vt:lpstr>
      <vt:lpstr>Aptos</vt:lpstr>
      <vt:lpstr>Arial</vt:lpstr>
      <vt:lpstr>Calibri</vt:lpstr>
      <vt:lpstr>Consolas</vt:lpstr>
      <vt:lpstr>Helvetica</vt:lpstr>
      <vt:lpstr>Roboto Mono</vt:lpstr>
      <vt:lpstr>Roboto Mono Medium</vt:lpstr>
      <vt:lpstr>Segoe Sans Display Semibold</vt:lpstr>
      <vt:lpstr>Segoe Sans Text</vt:lpstr>
      <vt:lpstr>Segoe Sans Text Semibold</vt:lpstr>
      <vt:lpstr>Segoe UI</vt:lpstr>
      <vt:lpstr>Segoe UI Light</vt:lpstr>
      <vt:lpstr>Segoe UI Semibold</vt:lpstr>
      <vt:lpstr>Segoe UI Semilight</vt:lpstr>
      <vt:lpstr>Wingdings</vt:lpstr>
      <vt:lpstr>White Template</vt:lpstr>
      <vt:lpstr>Microsoft AI Tour 16:9 Template Dark</vt:lpstr>
      <vt:lpstr>Azure 2023 Template</vt:lpstr>
      <vt:lpstr>think-cell Slide</vt:lpstr>
      <vt:lpstr>Azure Intro</vt:lpstr>
      <vt:lpstr>Why Azure? </vt:lpstr>
      <vt:lpstr>PowerPoint Presentation</vt:lpstr>
      <vt:lpstr>Azure Account Management</vt:lpstr>
      <vt:lpstr>Azure Account Management</vt:lpstr>
      <vt:lpstr>Azure Resource Manager</vt:lpstr>
      <vt:lpstr>Resources</vt:lpstr>
      <vt:lpstr>Documentation</vt:lpstr>
      <vt:lpstr>Tech Community Blogs</vt:lpstr>
      <vt:lpstr>AI Project Templates with Azure Developer CLI (AZD) </vt:lpstr>
      <vt:lpstr>PowerPoint Presentation</vt:lpstr>
      <vt:lpstr>PowerPoint Presentation</vt:lpstr>
      <vt:lpstr>PowerPoint Presentation</vt:lpstr>
      <vt:lpstr>PowerPoint Presentation</vt:lpstr>
      <vt:lpstr>Basic Web Application Architecture on Azure</vt:lpstr>
      <vt:lpstr>PowerPoint Presentation</vt:lpstr>
      <vt:lpstr>Web Application on App Service</vt:lpstr>
      <vt:lpstr>Static Web hosting options</vt:lpstr>
      <vt:lpstr>Application with Static Web App</vt:lpstr>
      <vt:lpstr>PowerPoint Presentation</vt:lpstr>
      <vt:lpstr>PowerPoint Presentation</vt:lpstr>
      <vt:lpstr>AKS with application gateway</vt:lpstr>
      <vt:lpstr>Azure powers OpenAI/ChatGPT's innovation</vt:lpstr>
      <vt:lpstr>Microsoft uses the same services and tools for intelligent app innovation</vt:lpstr>
      <vt:lpstr>AI Application Architecture Example 1</vt:lpstr>
      <vt:lpstr>AI Application Architecture Example 2</vt:lpstr>
      <vt:lpstr>AI Application Architecture Example 3</vt:lpstr>
      <vt:lpstr>Top use cases</vt:lpstr>
      <vt:lpstr>Azure API Management</vt:lpstr>
      <vt:lpstr>GenAI gateway features in Azure API Management</vt:lpstr>
      <vt:lpstr>Developer Portal</vt:lpstr>
      <vt:lpstr>GenAI gateway features in Azure API Management</vt:lpstr>
      <vt:lpstr>AI Hub Gateway Landing Zone accelerator</vt:lpstr>
      <vt:lpstr>Calculating Chargeback for BU/Projects</vt:lpstr>
      <vt:lpstr>Azure Monitor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2021-04-23T08:56:53Z</dcterms:created>
  <dcterms:modified xsi:type="dcterms:W3CDTF">2024-10-31T09:38:49Z</dcterms:modified>
</cp:coreProperties>
</file>